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07"/>
  </p:notesMasterIdLst>
  <p:handoutMasterIdLst>
    <p:handoutMasterId r:id="rId108"/>
  </p:handoutMasterIdLst>
  <p:sldIdLst>
    <p:sldId id="259" r:id="rId5"/>
    <p:sldId id="496" r:id="rId6"/>
    <p:sldId id="312" r:id="rId7"/>
    <p:sldId id="391" r:id="rId8"/>
    <p:sldId id="517" r:id="rId9"/>
    <p:sldId id="599" r:id="rId10"/>
    <p:sldId id="600" r:id="rId11"/>
    <p:sldId id="601" r:id="rId12"/>
    <p:sldId id="602" r:id="rId13"/>
    <p:sldId id="603" r:id="rId14"/>
    <p:sldId id="604" r:id="rId15"/>
    <p:sldId id="605" r:id="rId16"/>
    <p:sldId id="606" r:id="rId17"/>
    <p:sldId id="567" r:id="rId18"/>
    <p:sldId id="568" r:id="rId19"/>
    <p:sldId id="569" r:id="rId20"/>
    <p:sldId id="465" r:id="rId21"/>
    <p:sldId id="592" r:id="rId22"/>
    <p:sldId id="593" r:id="rId23"/>
    <p:sldId id="594" r:id="rId24"/>
    <p:sldId id="463" r:id="rId25"/>
    <p:sldId id="598" r:id="rId26"/>
    <p:sldId id="618" r:id="rId27"/>
    <p:sldId id="474" r:id="rId28"/>
    <p:sldId id="596" r:id="rId29"/>
    <p:sldId id="597" r:id="rId30"/>
    <p:sldId id="476" r:id="rId31"/>
    <p:sldId id="608" r:id="rId32"/>
    <p:sldId id="570" r:id="rId33"/>
    <p:sldId id="577" r:id="rId34"/>
    <p:sldId id="574" r:id="rId35"/>
    <p:sldId id="573" r:id="rId36"/>
    <p:sldId id="578" r:id="rId37"/>
    <p:sldId id="575" r:id="rId38"/>
    <p:sldId id="579" r:id="rId39"/>
    <p:sldId id="609" r:id="rId40"/>
    <p:sldId id="530" r:id="rId41"/>
    <p:sldId id="531" r:id="rId42"/>
    <p:sldId id="532" r:id="rId43"/>
    <p:sldId id="533" r:id="rId44"/>
    <p:sldId id="534" r:id="rId45"/>
    <p:sldId id="535" r:id="rId46"/>
    <p:sldId id="536" r:id="rId47"/>
    <p:sldId id="537" r:id="rId48"/>
    <p:sldId id="538" r:id="rId49"/>
    <p:sldId id="539" r:id="rId50"/>
    <p:sldId id="541" r:id="rId51"/>
    <p:sldId id="542" r:id="rId52"/>
    <p:sldId id="543" r:id="rId53"/>
    <p:sldId id="544" r:id="rId54"/>
    <p:sldId id="545" r:id="rId55"/>
    <p:sldId id="546" r:id="rId56"/>
    <p:sldId id="547" r:id="rId57"/>
    <p:sldId id="548" r:id="rId58"/>
    <p:sldId id="549" r:id="rId59"/>
    <p:sldId id="550" r:id="rId60"/>
    <p:sldId id="551" r:id="rId61"/>
    <p:sldId id="552" r:id="rId62"/>
    <p:sldId id="553" r:id="rId63"/>
    <p:sldId id="555" r:id="rId64"/>
    <p:sldId id="556" r:id="rId65"/>
    <p:sldId id="557" r:id="rId66"/>
    <p:sldId id="558" r:id="rId67"/>
    <p:sldId id="559" r:id="rId68"/>
    <p:sldId id="560" r:id="rId69"/>
    <p:sldId id="561" r:id="rId70"/>
    <p:sldId id="562" r:id="rId71"/>
    <p:sldId id="563" r:id="rId72"/>
    <p:sldId id="564" r:id="rId73"/>
    <p:sldId id="565" r:id="rId74"/>
    <p:sldId id="566" r:id="rId75"/>
    <p:sldId id="498" r:id="rId76"/>
    <p:sldId id="499" r:id="rId77"/>
    <p:sldId id="500" r:id="rId78"/>
    <p:sldId id="501" r:id="rId79"/>
    <p:sldId id="505" r:id="rId80"/>
    <p:sldId id="506" r:id="rId81"/>
    <p:sldId id="510" r:id="rId82"/>
    <p:sldId id="511" r:id="rId83"/>
    <p:sldId id="516" r:id="rId84"/>
    <p:sldId id="487" r:id="rId85"/>
    <p:sldId id="488" r:id="rId86"/>
    <p:sldId id="489" r:id="rId87"/>
    <p:sldId id="490" r:id="rId88"/>
    <p:sldId id="580" r:id="rId89"/>
    <p:sldId id="581" r:id="rId90"/>
    <p:sldId id="582" r:id="rId91"/>
    <p:sldId id="583" r:id="rId92"/>
    <p:sldId id="584" r:id="rId93"/>
    <p:sldId id="585" r:id="rId94"/>
    <p:sldId id="586" r:id="rId95"/>
    <p:sldId id="587" r:id="rId96"/>
    <p:sldId id="611" r:id="rId97"/>
    <p:sldId id="612" r:id="rId98"/>
    <p:sldId id="613" r:id="rId99"/>
    <p:sldId id="614" r:id="rId100"/>
    <p:sldId id="615" r:id="rId101"/>
    <p:sldId id="616" r:id="rId102"/>
    <p:sldId id="421" r:id="rId103"/>
    <p:sldId id="313" r:id="rId104"/>
    <p:sldId id="314" r:id="rId105"/>
    <p:sldId id="334" r:id="rId10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44" autoAdjust="0"/>
    <p:restoredTop sz="79713" autoAdjust="0"/>
  </p:normalViewPr>
  <p:slideViewPr>
    <p:cSldViewPr snapToGrid="0" snapToObjects="1">
      <p:cViewPr varScale="1">
        <p:scale>
          <a:sx n="59" d="100"/>
          <a:sy n="59" d="100"/>
        </p:scale>
        <p:origin x="1278" y="78"/>
      </p:cViewPr>
      <p:guideLst>
        <p:guide orient="horz" pos="2160"/>
        <p:guide pos="2880"/>
      </p:guideLst>
    </p:cSldViewPr>
  </p:slideViewPr>
  <p:outlineViewPr>
    <p:cViewPr>
      <p:scale>
        <a:sx n="33" d="100"/>
        <a:sy n="33" d="100"/>
      </p:scale>
      <p:origin x="0" y="29082"/>
    </p:cViewPr>
  </p:outlineViewPr>
  <p:notesTextViewPr>
    <p:cViewPr>
      <p:scale>
        <a:sx n="3" d="2"/>
        <a:sy n="3" d="2"/>
      </p:scale>
      <p:origin x="0" y="0"/>
    </p:cViewPr>
  </p:notesTextViewPr>
  <p:sorterViewPr>
    <p:cViewPr>
      <p:scale>
        <a:sx n="100" d="100"/>
        <a:sy n="100" d="100"/>
      </p:scale>
      <p:origin x="0" y="4608"/>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07" Type="http://schemas.openxmlformats.org/officeDocument/2006/relationships/notesMaster" Target="notesMasters/notes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dunnegin\Desktop\Sustainabilty%20Studies\Nackawic\Nackawic.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unnegin\Desktop\Sustainabilty%20Studies\Nackawic\Nackawic.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unnegin\Desktop\Sustainabilty%20Studies\Nackawic\Nackawic.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unnegin\Desktop\Sustainabilty%20Studies\Nackawic\Nackawic.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dunnegin\Desktop\Sustainabilty%20Studies\Nackawic\Nackawic.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dunnegin\Desktop\Sustainabilty%20Studies\Nackawic\Nackawic.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dunnegin\Desktop\Sustainabilty%20Studies\Nackawic\Nackawic.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'Overall Enrolment'!$B$1</c:f>
              <c:strCache>
                <c:ptCount val="1"/>
                <c:pt idx="0">
                  <c:v>Nacakwic Elementary</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Enrolment'!$A$2:$A$8</c:f>
              <c:strCache>
                <c:ptCount val="7"/>
                <c:pt idx="0">
                  <c:v>2009</c:v>
                </c:pt>
                <c:pt idx="1">
                  <c:v>2010</c:v>
                </c:pt>
                <c:pt idx="2">
                  <c:v>2011</c:v>
                </c:pt>
                <c:pt idx="3">
                  <c:v>2012</c:v>
                </c:pt>
                <c:pt idx="4">
                  <c:v>2013</c:v>
                </c:pt>
                <c:pt idx="5">
                  <c:v>2014</c:v>
                </c:pt>
                <c:pt idx="6">
                  <c:v>2015 Projected</c:v>
                </c:pt>
              </c:strCache>
            </c:strRef>
          </c:cat>
          <c:val>
            <c:numRef>
              <c:f>'Overall Enrolment'!$B$2:$B$8</c:f>
              <c:numCache>
                <c:formatCode>General</c:formatCode>
                <c:ptCount val="7"/>
                <c:pt idx="0">
                  <c:v>215</c:v>
                </c:pt>
                <c:pt idx="1">
                  <c:v>217</c:v>
                </c:pt>
                <c:pt idx="2">
                  <c:v>210</c:v>
                </c:pt>
                <c:pt idx="3">
                  <c:v>196</c:v>
                </c:pt>
                <c:pt idx="4">
                  <c:v>202</c:v>
                </c:pt>
                <c:pt idx="5">
                  <c:v>221</c:v>
                </c:pt>
                <c:pt idx="6">
                  <c:v>208</c:v>
                </c:pt>
              </c:numCache>
            </c:numRef>
          </c:val>
          <c:smooth val="0"/>
        </c:ser>
        <c:dLbls>
          <c:showLegendKey val="0"/>
          <c:showVal val="0"/>
          <c:showCatName val="0"/>
          <c:showSerName val="0"/>
          <c:showPercent val="0"/>
          <c:showBubbleSize val="0"/>
        </c:dLbls>
        <c:marker val="1"/>
        <c:smooth val="0"/>
        <c:axId val="133496496"/>
        <c:axId val="133495712"/>
      </c:lineChart>
      <c:catAx>
        <c:axId val="1334964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Years</a:t>
                </a:r>
              </a:p>
            </c:rich>
          </c:tx>
          <c:layout>
            <c:manualLayout>
              <c:xMode val="edge"/>
              <c:yMode val="edge"/>
              <c:x val="0.47676136416623399"/>
              <c:y val="0.95470368835474517"/>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3495712"/>
        <c:crosses val="autoZero"/>
        <c:auto val="1"/>
        <c:lblAlgn val="ctr"/>
        <c:lblOffset val="100"/>
        <c:noMultiLvlLbl val="0"/>
      </c:catAx>
      <c:valAx>
        <c:axId val="13349571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Students </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133496496"/>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'Overall Enrolment'!$B$21</c:f>
              <c:strCache>
                <c:ptCount val="1"/>
                <c:pt idx="0">
                  <c:v>Nackawic Middle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Enrolment'!$A$22:$A$28</c:f>
              <c:strCache>
                <c:ptCount val="7"/>
                <c:pt idx="0">
                  <c:v>2009</c:v>
                </c:pt>
                <c:pt idx="1">
                  <c:v>2010</c:v>
                </c:pt>
                <c:pt idx="2">
                  <c:v>2011</c:v>
                </c:pt>
                <c:pt idx="3">
                  <c:v>2012</c:v>
                </c:pt>
                <c:pt idx="4">
                  <c:v>2013</c:v>
                </c:pt>
                <c:pt idx="5">
                  <c:v>2014</c:v>
                </c:pt>
                <c:pt idx="6">
                  <c:v>2015 Projected</c:v>
                </c:pt>
              </c:strCache>
            </c:strRef>
          </c:cat>
          <c:val>
            <c:numRef>
              <c:f>'Overall Enrolment'!$B$22:$B$28</c:f>
              <c:numCache>
                <c:formatCode>General</c:formatCode>
                <c:ptCount val="7"/>
                <c:pt idx="0">
                  <c:v>144</c:v>
                </c:pt>
                <c:pt idx="1">
                  <c:v>140</c:v>
                </c:pt>
                <c:pt idx="2">
                  <c:v>140</c:v>
                </c:pt>
                <c:pt idx="3">
                  <c:v>130</c:v>
                </c:pt>
                <c:pt idx="4">
                  <c:v>136</c:v>
                </c:pt>
                <c:pt idx="5">
                  <c:v>138</c:v>
                </c:pt>
                <c:pt idx="6">
                  <c:v>147</c:v>
                </c:pt>
              </c:numCache>
            </c:numRef>
          </c:val>
          <c:smooth val="0"/>
        </c:ser>
        <c:dLbls>
          <c:dLblPos val="t"/>
          <c:showLegendKey val="0"/>
          <c:showVal val="1"/>
          <c:showCatName val="0"/>
          <c:showSerName val="0"/>
          <c:showPercent val="0"/>
          <c:showBubbleSize val="0"/>
        </c:dLbls>
        <c:marker val="1"/>
        <c:smooth val="0"/>
        <c:axId val="203405488"/>
        <c:axId val="203405880"/>
      </c:lineChart>
      <c:catAx>
        <c:axId val="20340548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Years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3405880"/>
        <c:crosses val="autoZero"/>
        <c:auto val="1"/>
        <c:lblAlgn val="ctr"/>
        <c:lblOffset val="100"/>
        <c:noMultiLvlLbl val="0"/>
      </c:catAx>
      <c:valAx>
        <c:axId val="203405880"/>
        <c:scaling>
          <c:orientation val="minMax"/>
          <c:max val="20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Number of Students</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3405488"/>
        <c:crosses val="autoZero"/>
        <c:crossBetween val="between"/>
        <c:majorUnit val="50"/>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'Overall Enrolment'!$B$34</c:f>
              <c:strCache>
                <c:ptCount val="1"/>
                <c:pt idx="0">
                  <c:v>Nackawic High</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'Overall Enrolment'!$A$35:$A$41</c:f>
              <c:strCache>
                <c:ptCount val="7"/>
                <c:pt idx="0">
                  <c:v>2009</c:v>
                </c:pt>
                <c:pt idx="1">
                  <c:v>2010</c:v>
                </c:pt>
                <c:pt idx="2">
                  <c:v>2011</c:v>
                </c:pt>
                <c:pt idx="3">
                  <c:v>2012</c:v>
                </c:pt>
                <c:pt idx="4">
                  <c:v>2013</c:v>
                </c:pt>
                <c:pt idx="5">
                  <c:v>2014</c:v>
                </c:pt>
                <c:pt idx="6">
                  <c:v>2015 Projected</c:v>
                </c:pt>
              </c:strCache>
            </c:strRef>
          </c:cat>
          <c:val>
            <c:numRef>
              <c:f>'Overall Enrolment'!$B$35:$B$41</c:f>
              <c:numCache>
                <c:formatCode>General</c:formatCode>
                <c:ptCount val="7"/>
                <c:pt idx="0">
                  <c:v>275</c:v>
                </c:pt>
                <c:pt idx="1">
                  <c:v>256</c:v>
                </c:pt>
                <c:pt idx="2">
                  <c:v>254</c:v>
                </c:pt>
                <c:pt idx="3">
                  <c:v>251</c:v>
                </c:pt>
                <c:pt idx="4">
                  <c:v>254</c:v>
                </c:pt>
                <c:pt idx="5">
                  <c:v>261</c:v>
                </c:pt>
                <c:pt idx="6">
                  <c:v>266</c:v>
                </c:pt>
              </c:numCache>
            </c:numRef>
          </c:val>
          <c:smooth val="0"/>
        </c:ser>
        <c:dLbls>
          <c:showLegendKey val="0"/>
          <c:showVal val="0"/>
          <c:showCatName val="0"/>
          <c:showSerName val="0"/>
          <c:showPercent val="0"/>
          <c:showBubbleSize val="0"/>
        </c:dLbls>
        <c:marker val="1"/>
        <c:smooth val="0"/>
        <c:axId val="203406664"/>
        <c:axId val="203407056"/>
      </c:lineChart>
      <c:catAx>
        <c:axId val="2034066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3407056"/>
        <c:crosses val="autoZero"/>
        <c:auto val="1"/>
        <c:lblAlgn val="ctr"/>
        <c:lblOffset val="100"/>
        <c:noMultiLvlLbl val="0"/>
      </c:catAx>
      <c:valAx>
        <c:axId val="20340705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Students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3406664"/>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'Overall Enrolment'!$C$51</c:f>
              <c:strCache>
                <c:ptCount val="1"/>
                <c:pt idx="0">
                  <c:v>Nacakwic Elementary</c:v>
                </c:pt>
              </c:strCache>
            </c:strRef>
          </c:tx>
          <c:spPr>
            <a:solidFill>
              <a:schemeClr val="accent1"/>
            </a:solidFill>
            <a:ln>
              <a:noFill/>
            </a:ln>
            <a:effectLst/>
          </c:spPr>
          <c:invertIfNegative val="0"/>
          <c:cat>
            <c:strRef>
              <c:f>'Overall Enrolment'!$B$52:$B$58</c:f>
              <c:strCache>
                <c:ptCount val="7"/>
                <c:pt idx="0">
                  <c:v>2009</c:v>
                </c:pt>
                <c:pt idx="1">
                  <c:v>2010</c:v>
                </c:pt>
                <c:pt idx="2">
                  <c:v>2011</c:v>
                </c:pt>
                <c:pt idx="3">
                  <c:v>2012</c:v>
                </c:pt>
                <c:pt idx="4">
                  <c:v>2013</c:v>
                </c:pt>
                <c:pt idx="5">
                  <c:v>2014</c:v>
                </c:pt>
                <c:pt idx="6">
                  <c:v>2015 Projected</c:v>
                </c:pt>
              </c:strCache>
            </c:strRef>
          </c:cat>
          <c:val>
            <c:numRef>
              <c:f>'Overall Enrolment'!$C$52:$C$58</c:f>
              <c:numCache>
                <c:formatCode>General</c:formatCode>
                <c:ptCount val="7"/>
                <c:pt idx="0">
                  <c:v>215</c:v>
                </c:pt>
                <c:pt idx="1">
                  <c:v>217</c:v>
                </c:pt>
                <c:pt idx="2">
                  <c:v>210</c:v>
                </c:pt>
                <c:pt idx="3">
                  <c:v>196</c:v>
                </c:pt>
                <c:pt idx="4">
                  <c:v>202</c:v>
                </c:pt>
                <c:pt idx="5">
                  <c:v>221</c:v>
                </c:pt>
                <c:pt idx="6">
                  <c:v>208</c:v>
                </c:pt>
              </c:numCache>
            </c:numRef>
          </c:val>
        </c:ser>
        <c:ser>
          <c:idx val="1"/>
          <c:order val="1"/>
          <c:tx>
            <c:strRef>
              <c:f>'Overall Enrolment'!$D$51</c:f>
              <c:strCache>
                <c:ptCount val="1"/>
                <c:pt idx="0">
                  <c:v>Nackawic Middle</c:v>
                </c:pt>
              </c:strCache>
            </c:strRef>
          </c:tx>
          <c:spPr>
            <a:solidFill>
              <a:schemeClr val="accent2"/>
            </a:solidFill>
            <a:ln>
              <a:noFill/>
            </a:ln>
            <a:effectLst/>
          </c:spPr>
          <c:invertIfNegative val="0"/>
          <c:cat>
            <c:strRef>
              <c:f>'Overall Enrolment'!$B$52:$B$58</c:f>
              <c:strCache>
                <c:ptCount val="7"/>
                <c:pt idx="0">
                  <c:v>2009</c:v>
                </c:pt>
                <c:pt idx="1">
                  <c:v>2010</c:v>
                </c:pt>
                <c:pt idx="2">
                  <c:v>2011</c:v>
                </c:pt>
                <c:pt idx="3">
                  <c:v>2012</c:v>
                </c:pt>
                <c:pt idx="4">
                  <c:v>2013</c:v>
                </c:pt>
                <c:pt idx="5">
                  <c:v>2014</c:v>
                </c:pt>
                <c:pt idx="6">
                  <c:v>2015 Projected</c:v>
                </c:pt>
              </c:strCache>
            </c:strRef>
          </c:cat>
          <c:val>
            <c:numRef>
              <c:f>'Overall Enrolment'!$D$52:$D$58</c:f>
              <c:numCache>
                <c:formatCode>General</c:formatCode>
                <c:ptCount val="7"/>
                <c:pt idx="0">
                  <c:v>144</c:v>
                </c:pt>
                <c:pt idx="1">
                  <c:v>140</c:v>
                </c:pt>
                <c:pt idx="2">
                  <c:v>140</c:v>
                </c:pt>
                <c:pt idx="3">
                  <c:v>130</c:v>
                </c:pt>
                <c:pt idx="4">
                  <c:v>136</c:v>
                </c:pt>
                <c:pt idx="5">
                  <c:v>138</c:v>
                </c:pt>
                <c:pt idx="6">
                  <c:v>147</c:v>
                </c:pt>
              </c:numCache>
            </c:numRef>
          </c:val>
        </c:ser>
        <c:ser>
          <c:idx val="2"/>
          <c:order val="2"/>
          <c:tx>
            <c:strRef>
              <c:f>'Overall Enrolment'!$E$51</c:f>
              <c:strCache>
                <c:ptCount val="1"/>
                <c:pt idx="0">
                  <c:v>Nackawic High</c:v>
                </c:pt>
              </c:strCache>
            </c:strRef>
          </c:tx>
          <c:spPr>
            <a:solidFill>
              <a:schemeClr val="accent3"/>
            </a:solidFill>
            <a:ln>
              <a:noFill/>
            </a:ln>
            <a:effectLst/>
          </c:spPr>
          <c:invertIfNegative val="0"/>
          <c:cat>
            <c:strRef>
              <c:f>'Overall Enrolment'!$B$52:$B$58</c:f>
              <c:strCache>
                <c:ptCount val="7"/>
                <c:pt idx="0">
                  <c:v>2009</c:v>
                </c:pt>
                <c:pt idx="1">
                  <c:v>2010</c:v>
                </c:pt>
                <c:pt idx="2">
                  <c:v>2011</c:v>
                </c:pt>
                <c:pt idx="3">
                  <c:v>2012</c:v>
                </c:pt>
                <c:pt idx="4">
                  <c:v>2013</c:v>
                </c:pt>
                <c:pt idx="5">
                  <c:v>2014</c:v>
                </c:pt>
                <c:pt idx="6">
                  <c:v>2015 Projected</c:v>
                </c:pt>
              </c:strCache>
            </c:strRef>
          </c:cat>
          <c:val>
            <c:numRef>
              <c:f>'Overall Enrolment'!$E$52:$E$58</c:f>
              <c:numCache>
                <c:formatCode>General</c:formatCode>
                <c:ptCount val="7"/>
                <c:pt idx="0">
                  <c:v>275</c:v>
                </c:pt>
                <c:pt idx="1">
                  <c:v>256</c:v>
                </c:pt>
                <c:pt idx="2">
                  <c:v>254</c:v>
                </c:pt>
                <c:pt idx="3">
                  <c:v>251</c:v>
                </c:pt>
                <c:pt idx="4">
                  <c:v>254</c:v>
                </c:pt>
                <c:pt idx="5">
                  <c:v>261</c:v>
                </c:pt>
                <c:pt idx="6">
                  <c:v>266</c:v>
                </c:pt>
              </c:numCache>
            </c:numRef>
          </c:val>
        </c:ser>
        <c:dLbls>
          <c:showLegendKey val="0"/>
          <c:showVal val="0"/>
          <c:showCatName val="0"/>
          <c:showSerName val="0"/>
          <c:showPercent val="0"/>
          <c:showBubbleSize val="0"/>
        </c:dLbls>
        <c:gapWidth val="219"/>
        <c:overlap val="-27"/>
        <c:axId val="203407840"/>
        <c:axId val="203408232"/>
      </c:barChart>
      <c:catAx>
        <c:axId val="2034078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3408232"/>
        <c:crosses val="autoZero"/>
        <c:auto val="1"/>
        <c:lblAlgn val="ctr"/>
        <c:lblOffset val="100"/>
        <c:noMultiLvlLbl val="0"/>
      </c:catAx>
      <c:valAx>
        <c:axId val="203408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r>
                  <a:rPr lang="en-US" sz="1100"/>
                  <a:t>Number of Students</a:t>
                </a:r>
              </a:p>
            </c:rich>
          </c:tx>
          <c:layout>
            <c:manualLayout>
              <c:xMode val="edge"/>
              <c:yMode val="edge"/>
              <c:x val="1.1225181929242658E-2"/>
              <c:y val="0.30368835474513056"/>
            </c:manualLayout>
          </c:layout>
          <c:overlay val="0"/>
          <c:spPr>
            <a:noFill/>
            <a:ln>
              <a:noFill/>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03407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'Projected Enrolment'!$B$12</c:f>
              <c:strCache>
                <c:ptCount val="1"/>
                <c:pt idx="0">
                  <c:v>NES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'Projected Enrolment'!$A$13:$A$18</c:f>
              <c:numCache>
                <c:formatCode>General</c:formatCode>
                <c:ptCount val="6"/>
                <c:pt idx="0">
                  <c:v>2013</c:v>
                </c:pt>
                <c:pt idx="1">
                  <c:v>2014</c:v>
                </c:pt>
                <c:pt idx="2">
                  <c:v>2015</c:v>
                </c:pt>
                <c:pt idx="3">
                  <c:v>2016</c:v>
                </c:pt>
                <c:pt idx="4">
                  <c:v>2017</c:v>
                </c:pt>
                <c:pt idx="5">
                  <c:v>2018</c:v>
                </c:pt>
              </c:numCache>
            </c:numRef>
          </c:cat>
          <c:val>
            <c:numRef>
              <c:f>'Projected Enrolment'!$B$13:$B$18</c:f>
              <c:numCache>
                <c:formatCode>General</c:formatCode>
                <c:ptCount val="6"/>
                <c:pt idx="0">
                  <c:v>202</c:v>
                </c:pt>
                <c:pt idx="1">
                  <c:v>221</c:v>
                </c:pt>
                <c:pt idx="2">
                  <c:v>208</c:v>
                </c:pt>
                <c:pt idx="3">
                  <c:v>198</c:v>
                </c:pt>
                <c:pt idx="4">
                  <c:v>191</c:v>
                </c:pt>
                <c:pt idx="5">
                  <c:v>193</c:v>
                </c:pt>
              </c:numCache>
            </c:numRef>
          </c:val>
          <c:smooth val="0"/>
        </c:ser>
        <c:dLbls>
          <c:dLblPos val="t"/>
          <c:showLegendKey val="0"/>
          <c:showVal val="1"/>
          <c:showCatName val="0"/>
          <c:showSerName val="0"/>
          <c:showPercent val="0"/>
          <c:showBubbleSize val="0"/>
        </c:dLbls>
        <c:marker val="1"/>
        <c:smooth val="0"/>
        <c:axId val="203775864"/>
        <c:axId val="203776256"/>
      </c:lineChart>
      <c:catAx>
        <c:axId val="2037758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203776256"/>
        <c:crosses val="autoZero"/>
        <c:auto val="1"/>
        <c:lblAlgn val="ctr"/>
        <c:lblOffset val="100"/>
        <c:noMultiLvlLbl val="0"/>
      </c:catAx>
      <c:valAx>
        <c:axId val="203776256"/>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Students</a:t>
                </a:r>
              </a:p>
            </c:rich>
          </c:tx>
          <c:layout>
            <c:manualLayout>
              <c:xMode val="edge"/>
              <c:yMode val="edge"/>
              <c:x val="8.4353411836470757E-3"/>
              <c:y val="0.27762916808181387"/>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crossAx val="203775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36920384951881E-2"/>
          <c:y val="0.17171296296296298"/>
          <c:w val="0.89019685039370078"/>
          <c:h val="0.72088764946048411"/>
        </c:manualLayout>
      </c:layout>
      <c:lineChart>
        <c:grouping val="stacked"/>
        <c:varyColors val="0"/>
        <c:ser>
          <c:idx val="0"/>
          <c:order val="0"/>
          <c:tx>
            <c:strRef>
              <c:f>'Projected Enrolment'!$E$12</c:f>
              <c:strCache>
                <c:ptCount val="1"/>
                <c:pt idx="0">
                  <c:v>NMS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6"/>
              <c:pt idx="0">
                <c:v>2013</c:v>
              </c:pt>
              <c:pt idx="1">
                <c:v>2014</c:v>
              </c:pt>
              <c:pt idx="2">
                <c:v>2015</c:v>
              </c:pt>
              <c:pt idx="3">
                <c:v>2016</c:v>
              </c:pt>
              <c:pt idx="4">
                <c:v>2017</c:v>
              </c:pt>
              <c:pt idx="5">
                <c:v>2018</c:v>
              </c:pt>
            </c:numLit>
          </c:cat>
          <c:val>
            <c:numRef>
              <c:f>'Projected Enrolment'!$E$13:$E$18</c:f>
              <c:numCache>
                <c:formatCode>General</c:formatCode>
                <c:ptCount val="6"/>
                <c:pt idx="0">
                  <c:v>136</c:v>
                </c:pt>
                <c:pt idx="1">
                  <c:v>138</c:v>
                </c:pt>
                <c:pt idx="2">
                  <c:v>147</c:v>
                </c:pt>
                <c:pt idx="3">
                  <c:v>134</c:v>
                </c:pt>
                <c:pt idx="4">
                  <c:v>137</c:v>
                </c:pt>
                <c:pt idx="5">
                  <c:v>125</c:v>
                </c:pt>
              </c:numCache>
            </c:numRef>
          </c:val>
          <c:smooth val="0"/>
        </c:ser>
        <c:dLbls>
          <c:dLblPos val="t"/>
          <c:showLegendKey val="0"/>
          <c:showVal val="1"/>
          <c:showCatName val="0"/>
          <c:showSerName val="0"/>
          <c:showPercent val="0"/>
          <c:showBubbleSize val="0"/>
        </c:dLbls>
        <c:marker val="1"/>
        <c:smooth val="0"/>
        <c:axId val="203777040"/>
        <c:axId val="203777432"/>
      </c:lineChart>
      <c:catAx>
        <c:axId val="20377704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Years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3777432"/>
        <c:crosses val="autoZero"/>
        <c:auto val="1"/>
        <c:lblAlgn val="ctr"/>
        <c:lblOffset val="100"/>
        <c:noMultiLvlLbl val="0"/>
      </c:catAx>
      <c:valAx>
        <c:axId val="203777432"/>
        <c:scaling>
          <c:orientation val="minMax"/>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Students</a:t>
                </a:r>
              </a:p>
            </c:rich>
          </c:tx>
          <c:layout>
            <c:manualLayout>
              <c:xMode val="edge"/>
              <c:yMode val="edge"/>
              <c:x val="0"/>
              <c:y val="0.4023286766573533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3777040"/>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0"/>
          <c:order val="0"/>
          <c:tx>
            <c:strRef>
              <c:f>'Projected Enrolment'!$H$12</c:f>
              <c:strCache>
                <c:ptCount val="1"/>
                <c:pt idx="0">
                  <c:v>NHS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Lit>
              <c:formatCode>General</c:formatCode>
              <c:ptCount val="6"/>
              <c:pt idx="0">
                <c:v>2013</c:v>
              </c:pt>
              <c:pt idx="1">
                <c:v>2014</c:v>
              </c:pt>
              <c:pt idx="2">
                <c:v>2015</c:v>
              </c:pt>
              <c:pt idx="3">
                <c:v>2016</c:v>
              </c:pt>
              <c:pt idx="4">
                <c:v>2017</c:v>
              </c:pt>
              <c:pt idx="5">
                <c:v>2018</c:v>
              </c:pt>
            </c:numLit>
          </c:cat>
          <c:val>
            <c:numRef>
              <c:f>'Projected Enrolment'!$H$13:$H$18</c:f>
              <c:numCache>
                <c:formatCode>General</c:formatCode>
                <c:ptCount val="6"/>
                <c:pt idx="0">
                  <c:v>254</c:v>
                </c:pt>
                <c:pt idx="1">
                  <c:v>261</c:v>
                </c:pt>
                <c:pt idx="2">
                  <c:v>266</c:v>
                </c:pt>
                <c:pt idx="3">
                  <c:v>265</c:v>
                </c:pt>
                <c:pt idx="4">
                  <c:v>253</c:v>
                </c:pt>
                <c:pt idx="5">
                  <c:v>245</c:v>
                </c:pt>
              </c:numCache>
            </c:numRef>
          </c:val>
          <c:smooth val="0"/>
        </c:ser>
        <c:dLbls>
          <c:showLegendKey val="0"/>
          <c:showVal val="0"/>
          <c:showCatName val="0"/>
          <c:showSerName val="0"/>
          <c:showPercent val="0"/>
          <c:showBubbleSize val="0"/>
        </c:dLbls>
        <c:marker val="1"/>
        <c:smooth val="0"/>
        <c:axId val="203778216"/>
        <c:axId val="203778608"/>
      </c:lineChart>
      <c:catAx>
        <c:axId val="2037782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Years</a:t>
                </a:r>
              </a:p>
            </c:rich>
          </c:tx>
          <c:layout>
            <c:manualLayout>
              <c:xMode val="edge"/>
              <c:yMode val="edge"/>
              <c:x val="0.4896886764006454"/>
              <c:y val="0.927656904729014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3778608"/>
        <c:crosses val="autoZero"/>
        <c:auto val="1"/>
        <c:lblAlgn val="ctr"/>
        <c:lblOffset val="100"/>
        <c:noMultiLvlLbl val="0"/>
      </c:catAx>
      <c:valAx>
        <c:axId val="203778608"/>
        <c:scaling>
          <c:orientation val="minMax"/>
          <c:max val="31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Number of Students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203778216"/>
        <c:crosses val="autoZero"/>
        <c:crossBetween val="between"/>
      </c:valAx>
      <c:spPr>
        <a:noFill/>
        <a:ln>
          <a:noFill/>
        </a:ln>
        <a:effectLst/>
      </c:spPr>
    </c:plotArea>
    <c:plotVisOnly val="1"/>
    <c:dispBlanksAs val="zero"/>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1431" tIns="45715" rIns="91431" bIns="45715" rtlCol="0"/>
          <a:lstStyle>
            <a:lvl1pPr algn="l">
              <a:defRPr sz="1200"/>
            </a:lvl1pPr>
          </a:lstStyle>
          <a:p>
            <a:endParaRPr lang="en-CA"/>
          </a:p>
        </p:txBody>
      </p:sp>
      <p:sp>
        <p:nvSpPr>
          <p:cNvPr id="3" name="Date Placeholder 2"/>
          <p:cNvSpPr>
            <a:spLocks noGrp="1"/>
          </p:cNvSpPr>
          <p:nvPr>
            <p:ph type="dt" sz="quarter" idx="1"/>
          </p:nvPr>
        </p:nvSpPr>
        <p:spPr>
          <a:xfrm>
            <a:off x="3970938" y="0"/>
            <a:ext cx="3037840" cy="464821"/>
          </a:xfrm>
          <a:prstGeom prst="rect">
            <a:avLst/>
          </a:prstGeom>
        </p:spPr>
        <p:txBody>
          <a:bodyPr vert="horz" lIns="91431" tIns="45715" rIns="91431" bIns="45715" rtlCol="0"/>
          <a:lstStyle>
            <a:lvl1pPr algn="r">
              <a:defRPr sz="1200"/>
            </a:lvl1pPr>
          </a:lstStyle>
          <a:p>
            <a:fld id="{4CD81D62-2017-480B-99BD-FF91D7D6C6C4}" type="datetimeFigureOut">
              <a:rPr lang="en-US" smtClean="0"/>
              <a:pPr/>
              <a:t>11/6/2015</a:t>
            </a:fld>
            <a:endParaRPr lang="en-CA"/>
          </a:p>
        </p:txBody>
      </p:sp>
      <p:sp>
        <p:nvSpPr>
          <p:cNvPr id="4" name="Footer Placeholder 3"/>
          <p:cNvSpPr>
            <a:spLocks noGrp="1"/>
          </p:cNvSpPr>
          <p:nvPr>
            <p:ph type="ftr" sz="quarter" idx="2"/>
          </p:nvPr>
        </p:nvSpPr>
        <p:spPr>
          <a:xfrm>
            <a:off x="0" y="8829967"/>
            <a:ext cx="3037840" cy="464821"/>
          </a:xfrm>
          <a:prstGeom prst="rect">
            <a:avLst/>
          </a:prstGeom>
        </p:spPr>
        <p:txBody>
          <a:bodyPr vert="horz" lIns="91431" tIns="45715" rIns="91431" bIns="45715" rtlCol="0" anchor="b"/>
          <a:lstStyle>
            <a:lvl1pPr algn="l">
              <a:defRPr sz="1200"/>
            </a:lvl1pPr>
          </a:lstStyle>
          <a:p>
            <a:r>
              <a:rPr lang="en-CA" smtClean="0"/>
              <a:t>Revised December 1, 2014</a:t>
            </a:r>
            <a:endParaRPr lang="en-CA"/>
          </a:p>
        </p:txBody>
      </p:sp>
      <p:sp>
        <p:nvSpPr>
          <p:cNvPr id="5" name="Slide Number Placeholder 4"/>
          <p:cNvSpPr>
            <a:spLocks noGrp="1"/>
          </p:cNvSpPr>
          <p:nvPr>
            <p:ph type="sldNum" sz="quarter" idx="3"/>
          </p:nvPr>
        </p:nvSpPr>
        <p:spPr>
          <a:xfrm>
            <a:off x="3970938" y="8829967"/>
            <a:ext cx="3037840" cy="464821"/>
          </a:xfrm>
          <a:prstGeom prst="rect">
            <a:avLst/>
          </a:prstGeom>
        </p:spPr>
        <p:txBody>
          <a:bodyPr vert="horz" lIns="91431" tIns="45715" rIns="91431" bIns="45715" rtlCol="0" anchor="b"/>
          <a:lstStyle>
            <a:lvl1pPr algn="r">
              <a:defRPr sz="1200"/>
            </a:lvl1pPr>
          </a:lstStyle>
          <a:p>
            <a:fld id="{5DF6CB3C-891C-4FB5-ADB8-F7315D2357A5}" type="slidenum">
              <a:rPr lang="en-CA" smtClean="0"/>
              <a:pPr/>
              <a:t>‹#›</a:t>
            </a:fld>
            <a:endParaRPr lang="en-CA"/>
          </a:p>
        </p:txBody>
      </p:sp>
    </p:spTree>
    <p:extLst>
      <p:ext uri="{BB962C8B-B14F-4D97-AF65-F5344CB8AC3E}">
        <p14:creationId xmlns:p14="http://schemas.microsoft.com/office/powerpoint/2010/main" val="403455893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1"/>
          </a:xfrm>
          <a:prstGeom prst="rect">
            <a:avLst/>
          </a:prstGeom>
        </p:spPr>
        <p:txBody>
          <a:bodyPr vert="horz" lIns="91431" tIns="45715" rIns="91431" bIns="457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1"/>
          </a:xfrm>
          <a:prstGeom prst="rect">
            <a:avLst/>
          </a:prstGeom>
        </p:spPr>
        <p:txBody>
          <a:bodyPr vert="horz" lIns="91431" tIns="45715" rIns="91431" bIns="45715" rtlCol="0"/>
          <a:lstStyle>
            <a:lvl1pPr algn="r">
              <a:defRPr sz="1200"/>
            </a:lvl1pPr>
          </a:lstStyle>
          <a:p>
            <a:fld id="{CF807109-FE87-5442-AE55-FC8C2149F05A}" type="datetimeFigureOut">
              <a:rPr lang="en-US" smtClean="0"/>
              <a:pPr/>
              <a:t>11/6/2015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31" tIns="45715" rIns="91431" bIns="45715" rtlCol="0" anchor="ctr"/>
          <a:lstStyle/>
          <a:p>
            <a:endParaRPr lang="en-US" dirty="0"/>
          </a:p>
        </p:txBody>
      </p:sp>
      <p:sp>
        <p:nvSpPr>
          <p:cNvPr id="5" name="Notes Placeholder 4"/>
          <p:cNvSpPr>
            <a:spLocks noGrp="1"/>
          </p:cNvSpPr>
          <p:nvPr>
            <p:ph type="body" sz="quarter" idx="3"/>
          </p:nvPr>
        </p:nvSpPr>
        <p:spPr>
          <a:xfrm>
            <a:off x="701040" y="4415791"/>
            <a:ext cx="5608320" cy="4183381"/>
          </a:xfrm>
          <a:prstGeom prst="rect">
            <a:avLst/>
          </a:prstGeom>
        </p:spPr>
        <p:txBody>
          <a:bodyPr vert="horz" lIns="91431" tIns="45715" rIns="91431" bIns="45715"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829967"/>
            <a:ext cx="3037840" cy="464821"/>
          </a:xfrm>
          <a:prstGeom prst="rect">
            <a:avLst/>
          </a:prstGeom>
        </p:spPr>
        <p:txBody>
          <a:bodyPr vert="horz" lIns="91431" tIns="45715" rIns="91431" bIns="45715" rtlCol="0" anchor="b"/>
          <a:lstStyle>
            <a:lvl1pPr algn="l">
              <a:defRPr sz="1200"/>
            </a:lvl1pPr>
          </a:lstStyle>
          <a:p>
            <a:r>
              <a:rPr lang="en-US" smtClean="0"/>
              <a:t>Revised December 1, 2014</a:t>
            </a:r>
            <a:endParaRPr lang="en-US" dirty="0"/>
          </a:p>
        </p:txBody>
      </p:sp>
      <p:sp>
        <p:nvSpPr>
          <p:cNvPr id="7" name="Slide Number Placeholder 6"/>
          <p:cNvSpPr>
            <a:spLocks noGrp="1"/>
          </p:cNvSpPr>
          <p:nvPr>
            <p:ph type="sldNum" sz="quarter" idx="5"/>
          </p:nvPr>
        </p:nvSpPr>
        <p:spPr>
          <a:xfrm>
            <a:off x="3970938" y="8829967"/>
            <a:ext cx="3037840" cy="464821"/>
          </a:xfrm>
          <a:prstGeom prst="rect">
            <a:avLst/>
          </a:prstGeom>
        </p:spPr>
        <p:txBody>
          <a:bodyPr vert="horz" lIns="91431" tIns="45715" rIns="91431" bIns="45715" rtlCol="0" anchor="b"/>
          <a:lstStyle>
            <a:lvl1pPr algn="r">
              <a:defRPr sz="1200"/>
            </a:lvl1pPr>
          </a:lstStyle>
          <a:p>
            <a:fld id="{36D9D5DD-0AE0-8748-8E7B-38C8000B738F}" type="slidenum">
              <a:rPr lang="en-US" smtClean="0"/>
              <a:pPr/>
              <a:t>‹#›</a:t>
            </a:fld>
            <a:endParaRPr lang="en-US" dirty="0"/>
          </a:p>
        </p:txBody>
      </p:sp>
    </p:spTree>
    <p:extLst>
      <p:ext uri="{BB962C8B-B14F-4D97-AF65-F5344CB8AC3E}">
        <p14:creationId xmlns:p14="http://schemas.microsoft.com/office/powerpoint/2010/main" val="3202974309"/>
      </p:ext>
    </p:extLst>
  </p:cSld>
  <p:clrMap bg1="lt1" tx1="dk1" bg2="lt2" tx2="dk2" accent1="accent1" accent2="accent2" accent3="accent3" accent4="accent4" accent5="accent5" accent6="accent6" hlink="hlink" folHlink="folHlink"/>
  <p:hf hd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1</a:t>
            </a:fld>
            <a:endParaRPr lang="en-US" dirty="0"/>
          </a:p>
        </p:txBody>
      </p:sp>
      <p:sp>
        <p:nvSpPr>
          <p:cNvPr id="6" name="Footer Placeholder 5"/>
          <p:cNvSpPr>
            <a:spLocks noGrp="1"/>
          </p:cNvSpPr>
          <p:nvPr>
            <p:ph type="ftr" sz="quarter" idx="11"/>
          </p:nvPr>
        </p:nvSpPr>
        <p:spPr/>
        <p:txBody>
          <a:bodyPr/>
          <a:lstStyle/>
          <a:p>
            <a:r>
              <a:rPr lang="en-US" smtClean="0"/>
              <a:t>Revised December 1, 2014</a:t>
            </a:r>
            <a:endParaRPr lang="en-US" dirty="0"/>
          </a:p>
        </p:txBody>
      </p:sp>
    </p:spTree>
    <p:extLst>
      <p:ext uri="{BB962C8B-B14F-4D97-AF65-F5344CB8AC3E}">
        <p14:creationId xmlns:p14="http://schemas.microsoft.com/office/powerpoint/2010/main" val="4222611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26</a:t>
            </a:fld>
            <a:endParaRPr lang="en-US" dirty="0"/>
          </a:p>
        </p:txBody>
      </p:sp>
    </p:spTree>
    <p:extLst>
      <p:ext uri="{BB962C8B-B14F-4D97-AF65-F5344CB8AC3E}">
        <p14:creationId xmlns:p14="http://schemas.microsoft.com/office/powerpoint/2010/main" val="22318471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30</a:t>
            </a:fld>
            <a:endParaRPr lang="en-US" dirty="0"/>
          </a:p>
        </p:txBody>
      </p:sp>
    </p:spTree>
    <p:extLst>
      <p:ext uri="{BB962C8B-B14F-4D97-AF65-F5344CB8AC3E}">
        <p14:creationId xmlns:p14="http://schemas.microsoft.com/office/powerpoint/2010/main" val="3879195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31</a:t>
            </a:fld>
            <a:endParaRPr lang="en-US" dirty="0"/>
          </a:p>
        </p:txBody>
      </p:sp>
    </p:spTree>
    <p:extLst>
      <p:ext uri="{BB962C8B-B14F-4D97-AF65-F5344CB8AC3E}">
        <p14:creationId xmlns:p14="http://schemas.microsoft.com/office/powerpoint/2010/main" val="2334838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59</a:t>
            </a:fld>
            <a:endParaRPr lang="en-US" dirty="0"/>
          </a:p>
        </p:txBody>
      </p:sp>
    </p:spTree>
    <p:extLst>
      <p:ext uri="{BB962C8B-B14F-4D97-AF65-F5344CB8AC3E}">
        <p14:creationId xmlns:p14="http://schemas.microsoft.com/office/powerpoint/2010/main" val="2638494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71</a:t>
            </a:fld>
            <a:endParaRPr lang="en-US" dirty="0"/>
          </a:p>
        </p:txBody>
      </p:sp>
    </p:spTree>
    <p:extLst>
      <p:ext uri="{BB962C8B-B14F-4D97-AF65-F5344CB8AC3E}">
        <p14:creationId xmlns:p14="http://schemas.microsoft.com/office/powerpoint/2010/main" val="11905165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72</a:t>
            </a:fld>
            <a:endParaRPr lang="en-US" dirty="0"/>
          </a:p>
        </p:txBody>
      </p:sp>
    </p:spTree>
    <p:extLst>
      <p:ext uri="{BB962C8B-B14F-4D97-AF65-F5344CB8AC3E}">
        <p14:creationId xmlns:p14="http://schemas.microsoft.com/office/powerpoint/2010/main" val="39424204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74</a:t>
            </a:fld>
            <a:endParaRPr lang="en-US" dirty="0"/>
          </a:p>
        </p:txBody>
      </p:sp>
    </p:spTree>
    <p:extLst>
      <p:ext uri="{BB962C8B-B14F-4D97-AF65-F5344CB8AC3E}">
        <p14:creationId xmlns:p14="http://schemas.microsoft.com/office/powerpoint/2010/main" val="1657764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75</a:t>
            </a:fld>
            <a:endParaRPr lang="en-US" dirty="0"/>
          </a:p>
        </p:txBody>
      </p:sp>
    </p:spTree>
    <p:extLst>
      <p:ext uri="{BB962C8B-B14F-4D97-AF65-F5344CB8AC3E}">
        <p14:creationId xmlns:p14="http://schemas.microsoft.com/office/powerpoint/2010/main" val="24107271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78</a:t>
            </a:fld>
            <a:endParaRPr lang="en-US" dirty="0"/>
          </a:p>
        </p:txBody>
      </p:sp>
    </p:spTree>
    <p:extLst>
      <p:ext uri="{BB962C8B-B14F-4D97-AF65-F5344CB8AC3E}">
        <p14:creationId xmlns:p14="http://schemas.microsoft.com/office/powerpoint/2010/main" val="4049711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81</a:t>
            </a:fld>
            <a:endParaRPr lang="en-US" dirty="0"/>
          </a:p>
        </p:txBody>
      </p:sp>
    </p:spTree>
    <p:extLst>
      <p:ext uri="{BB962C8B-B14F-4D97-AF65-F5344CB8AC3E}">
        <p14:creationId xmlns:p14="http://schemas.microsoft.com/office/powerpoint/2010/main" val="2481825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CA"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3</a:t>
            </a:fld>
            <a:endParaRPr lang="en-US" dirty="0"/>
          </a:p>
        </p:txBody>
      </p:sp>
      <p:sp>
        <p:nvSpPr>
          <p:cNvPr id="6" name="Footer Placeholder 5"/>
          <p:cNvSpPr>
            <a:spLocks noGrp="1"/>
          </p:cNvSpPr>
          <p:nvPr>
            <p:ph type="ftr" sz="quarter" idx="11"/>
          </p:nvPr>
        </p:nvSpPr>
        <p:spPr/>
        <p:txBody>
          <a:bodyPr/>
          <a:lstStyle/>
          <a:p>
            <a:r>
              <a:rPr lang="en-US" smtClean="0"/>
              <a:t>Revised December 1, 2014</a:t>
            </a:r>
            <a:endParaRPr lang="en-US" dirty="0"/>
          </a:p>
        </p:txBody>
      </p:sp>
    </p:spTree>
    <p:extLst>
      <p:ext uri="{BB962C8B-B14F-4D97-AF65-F5344CB8AC3E}">
        <p14:creationId xmlns:p14="http://schemas.microsoft.com/office/powerpoint/2010/main" val="139771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83</a:t>
            </a:fld>
            <a:endParaRPr lang="en-US" dirty="0"/>
          </a:p>
        </p:txBody>
      </p:sp>
    </p:spTree>
    <p:extLst>
      <p:ext uri="{BB962C8B-B14F-4D97-AF65-F5344CB8AC3E}">
        <p14:creationId xmlns:p14="http://schemas.microsoft.com/office/powerpoint/2010/main" val="8958307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97</a:t>
            </a:fld>
            <a:endParaRPr lang="en-US" dirty="0"/>
          </a:p>
        </p:txBody>
      </p:sp>
    </p:spTree>
    <p:extLst>
      <p:ext uri="{BB962C8B-B14F-4D97-AF65-F5344CB8AC3E}">
        <p14:creationId xmlns:p14="http://schemas.microsoft.com/office/powerpoint/2010/main" val="23113961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99</a:t>
            </a:fld>
            <a:endParaRPr lang="en-US" dirty="0"/>
          </a:p>
        </p:txBody>
      </p:sp>
    </p:spTree>
    <p:extLst>
      <p:ext uri="{BB962C8B-B14F-4D97-AF65-F5344CB8AC3E}">
        <p14:creationId xmlns:p14="http://schemas.microsoft.com/office/powerpoint/2010/main" val="8457225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100</a:t>
            </a:fld>
            <a:endParaRPr lang="en-US" dirty="0"/>
          </a:p>
        </p:txBody>
      </p:sp>
      <p:sp>
        <p:nvSpPr>
          <p:cNvPr id="6" name="Footer Placeholder 5"/>
          <p:cNvSpPr>
            <a:spLocks noGrp="1"/>
          </p:cNvSpPr>
          <p:nvPr>
            <p:ph type="ftr" sz="quarter" idx="11"/>
          </p:nvPr>
        </p:nvSpPr>
        <p:spPr/>
        <p:txBody>
          <a:bodyPr/>
          <a:lstStyle/>
          <a:p>
            <a:r>
              <a:rPr lang="en-US" smtClean="0"/>
              <a:t>Revised December 1, 2014</a:t>
            </a:r>
            <a:endParaRPr lang="en-US" dirty="0"/>
          </a:p>
        </p:txBody>
      </p:sp>
    </p:spTree>
    <p:extLst>
      <p:ext uri="{BB962C8B-B14F-4D97-AF65-F5344CB8AC3E}">
        <p14:creationId xmlns:p14="http://schemas.microsoft.com/office/powerpoint/2010/main" val="16448479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 of what “sustainability” means:</a:t>
            </a:r>
          </a:p>
          <a:p>
            <a:pPr lvl="0">
              <a:buFont typeface="Arial" pitchFamily="34" charset="0"/>
              <a:buChar char="•"/>
            </a:pPr>
            <a:r>
              <a:rPr lang="en-US" dirty="0"/>
              <a:t> Maintain the status-quo </a:t>
            </a:r>
            <a:r>
              <a:rPr lang="en-US" dirty="0" smtClean="0"/>
              <a:t> </a:t>
            </a:r>
            <a:endParaRPr lang="en-CA" dirty="0"/>
          </a:p>
          <a:p>
            <a:pPr lvl="0">
              <a:buFont typeface="Arial" pitchFamily="34" charset="0"/>
              <a:buChar char="•"/>
            </a:pPr>
            <a:r>
              <a:rPr lang="en-US" dirty="0"/>
              <a:t> Invest dollars into the infrastructure/programming </a:t>
            </a:r>
            <a:r>
              <a:rPr lang="en-US" dirty="0" smtClean="0"/>
              <a:t> </a:t>
            </a:r>
            <a:endParaRPr lang="en-CA" dirty="0"/>
          </a:p>
          <a:p>
            <a:pPr lvl="0">
              <a:buFont typeface="Arial" pitchFamily="34" charset="0"/>
              <a:buChar char="•"/>
            </a:pPr>
            <a:r>
              <a:rPr lang="en-US" dirty="0"/>
              <a:t> </a:t>
            </a:r>
            <a:r>
              <a:rPr lang="en-US" dirty="0" smtClean="0"/>
              <a:t>Close a school and </a:t>
            </a:r>
            <a:r>
              <a:rPr lang="en-US" dirty="0"/>
              <a:t>move the students to another school for their continued education</a:t>
            </a:r>
            <a:endParaRPr lang="en-CA" dirty="0"/>
          </a:p>
          <a:p>
            <a:endParaRPr lang="en-CA"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101</a:t>
            </a:fld>
            <a:endParaRPr lang="en-US" dirty="0"/>
          </a:p>
        </p:txBody>
      </p:sp>
      <p:sp>
        <p:nvSpPr>
          <p:cNvPr id="6" name="Footer Placeholder 5"/>
          <p:cNvSpPr>
            <a:spLocks noGrp="1"/>
          </p:cNvSpPr>
          <p:nvPr>
            <p:ph type="ftr" sz="quarter" idx="11"/>
          </p:nvPr>
        </p:nvSpPr>
        <p:spPr/>
        <p:txBody>
          <a:bodyPr/>
          <a:lstStyle/>
          <a:p>
            <a:r>
              <a:rPr lang="en-US" smtClean="0"/>
              <a:t>Revised December 1, 2014</a:t>
            </a:r>
            <a:endParaRPr lang="en-US" dirty="0"/>
          </a:p>
        </p:txBody>
      </p:sp>
    </p:spTree>
    <p:extLst>
      <p:ext uri="{BB962C8B-B14F-4D97-AF65-F5344CB8AC3E}">
        <p14:creationId xmlns:p14="http://schemas.microsoft.com/office/powerpoint/2010/main" val="24705669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D9D5DD-0AE0-8748-8E7B-38C8000B738F}" type="slidenum">
              <a:rPr lang="en-US" smtClean="0"/>
              <a:pPr/>
              <a:t>102</a:t>
            </a:fld>
            <a:endParaRPr lang="en-US" dirty="0"/>
          </a:p>
        </p:txBody>
      </p:sp>
      <p:sp>
        <p:nvSpPr>
          <p:cNvPr id="6" name="Footer Placeholder 5"/>
          <p:cNvSpPr>
            <a:spLocks noGrp="1"/>
          </p:cNvSpPr>
          <p:nvPr>
            <p:ph type="ftr" sz="quarter" idx="11"/>
          </p:nvPr>
        </p:nvSpPr>
        <p:spPr/>
        <p:txBody>
          <a:bodyPr/>
          <a:lstStyle/>
          <a:p>
            <a:r>
              <a:rPr lang="en-US" smtClean="0"/>
              <a:t>Revised December 1, 2014</a:t>
            </a:r>
            <a:endParaRPr lang="en-US" dirty="0"/>
          </a:p>
        </p:txBody>
      </p:sp>
    </p:spTree>
    <p:extLst>
      <p:ext uri="{BB962C8B-B14F-4D97-AF65-F5344CB8AC3E}">
        <p14:creationId xmlns:p14="http://schemas.microsoft.com/office/powerpoint/2010/main" val="42226116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7</a:t>
            </a:fld>
            <a:endParaRPr lang="en-US" dirty="0"/>
          </a:p>
        </p:txBody>
      </p:sp>
    </p:spTree>
    <p:extLst>
      <p:ext uri="{BB962C8B-B14F-4D97-AF65-F5344CB8AC3E}">
        <p14:creationId xmlns:p14="http://schemas.microsoft.com/office/powerpoint/2010/main" val="1028210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sz="1200" kern="1200" dirty="0" smtClean="0">
                <a:solidFill>
                  <a:schemeClr val="tx1"/>
                </a:solidFill>
                <a:effectLst/>
                <a:latin typeface="+mn-lt"/>
                <a:ea typeface="+mn-ea"/>
                <a:cs typeface="+mn-cs"/>
              </a:rPr>
              <a:t>Functional Capacity provides data regarding the usage of classrooms within our schools.  It is based on all spaces in a school that could be used for “homerooms.”  In order to determine “functional capacity,” rooms are assigned maximum size based on grade level.  Resource rooms, libraries, gymnasiums, pools, theatres, cafeterias, industrial and home economics facilities are not included.  Functional Capacity is relevant in that it allows comparison of space utilization on a school by school basis.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r>
              <a:rPr lang="en-CA" sz="1200" kern="1200" dirty="0" smtClean="0">
                <a:solidFill>
                  <a:schemeClr val="tx1"/>
                </a:solidFill>
                <a:effectLst/>
                <a:latin typeface="+mn-lt"/>
                <a:ea typeface="+mn-ea"/>
                <a:cs typeface="+mn-cs"/>
              </a:rPr>
              <a:t>The “rating” system for each school is an expression of the percentage of the space occupied when comparing the student population to the capacity of the building. </a:t>
            </a:r>
            <a:endParaRPr lang="en-US"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Greater than 80% - Full Capacity</a:t>
            </a:r>
            <a:endParaRPr lang="en-US"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60% to 80% - Optimum</a:t>
            </a:r>
            <a:endParaRPr lang="en-US"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Less than 60% - Under Utilized</a:t>
            </a:r>
            <a:endParaRPr lang="en-US" sz="1200" kern="1200" dirty="0" smtClean="0">
              <a:solidFill>
                <a:schemeClr val="tx1"/>
              </a:solidFill>
              <a:effectLst/>
              <a:latin typeface="+mn-lt"/>
              <a:ea typeface="+mn-ea"/>
              <a:cs typeface="+mn-cs"/>
            </a:endParaRPr>
          </a:p>
          <a:p>
            <a:pPr lvl="1"/>
            <a:r>
              <a:rPr lang="en-CA" sz="1200" kern="1200" dirty="0" smtClean="0">
                <a:solidFill>
                  <a:schemeClr val="tx1"/>
                </a:solidFill>
                <a:effectLst/>
                <a:latin typeface="+mn-lt"/>
                <a:ea typeface="+mn-ea"/>
                <a:cs typeface="+mn-cs"/>
              </a:rPr>
              <a:t>30% or less – Triggered for Sustainability Study</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14</a:t>
            </a:fld>
            <a:endParaRPr lang="en-US" dirty="0"/>
          </a:p>
        </p:txBody>
      </p:sp>
    </p:spTree>
    <p:extLst>
      <p:ext uri="{BB962C8B-B14F-4D97-AF65-F5344CB8AC3E}">
        <p14:creationId xmlns:p14="http://schemas.microsoft.com/office/powerpoint/2010/main" val="1586723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this is 2015-16 staffing.</a:t>
            </a:r>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15</a:t>
            </a:fld>
            <a:endParaRPr lang="en-US" dirty="0"/>
          </a:p>
        </p:txBody>
      </p:sp>
    </p:spTree>
    <p:extLst>
      <p:ext uri="{BB962C8B-B14F-4D97-AF65-F5344CB8AC3E}">
        <p14:creationId xmlns:p14="http://schemas.microsoft.com/office/powerpoint/2010/main" val="19888954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Remember this is 2015-16 staffing.</a:t>
            </a:r>
          </a:p>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16</a:t>
            </a:fld>
            <a:endParaRPr lang="en-US" dirty="0"/>
          </a:p>
        </p:txBody>
      </p:sp>
    </p:spTree>
    <p:extLst>
      <p:ext uri="{BB962C8B-B14F-4D97-AF65-F5344CB8AC3E}">
        <p14:creationId xmlns:p14="http://schemas.microsoft.com/office/powerpoint/2010/main" val="1074311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17</a:t>
            </a:fld>
            <a:endParaRPr lang="en-US" dirty="0"/>
          </a:p>
        </p:txBody>
      </p:sp>
    </p:spTree>
    <p:extLst>
      <p:ext uri="{BB962C8B-B14F-4D97-AF65-F5344CB8AC3E}">
        <p14:creationId xmlns:p14="http://schemas.microsoft.com/office/powerpoint/2010/main" val="2267742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18</a:t>
            </a:fld>
            <a:endParaRPr lang="en-US" dirty="0"/>
          </a:p>
        </p:txBody>
      </p:sp>
    </p:spTree>
    <p:extLst>
      <p:ext uri="{BB962C8B-B14F-4D97-AF65-F5344CB8AC3E}">
        <p14:creationId xmlns:p14="http://schemas.microsoft.com/office/powerpoint/2010/main" val="2819049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r>
              <a:rPr lang="en-US" smtClean="0"/>
              <a:t>Revised December 1, 2014</a:t>
            </a:r>
            <a:endParaRPr lang="en-US" dirty="0"/>
          </a:p>
        </p:txBody>
      </p:sp>
      <p:sp>
        <p:nvSpPr>
          <p:cNvPr id="5" name="Slide Number Placeholder 4"/>
          <p:cNvSpPr>
            <a:spLocks noGrp="1"/>
          </p:cNvSpPr>
          <p:nvPr>
            <p:ph type="sldNum" sz="quarter" idx="11"/>
          </p:nvPr>
        </p:nvSpPr>
        <p:spPr/>
        <p:txBody>
          <a:bodyPr/>
          <a:lstStyle/>
          <a:p>
            <a:fld id="{36D9D5DD-0AE0-8748-8E7B-38C8000B738F}" type="slidenum">
              <a:rPr lang="en-US" smtClean="0"/>
              <a:pPr/>
              <a:t>22</a:t>
            </a:fld>
            <a:endParaRPr lang="en-US" dirty="0"/>
          </a:p>
        </p:txBody>
      </p:sp>
    </p:spTree>
    <p:extLst>
      <p:ext uri="{BB962C8B-B14F-4D97-AF65-F5344CB8AC3E}">
        <p14:creationId xmlns:p14="http://schemas.microsoft.com/office/powerpoint/2010/main" val="1035420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CA"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65291BF0-EFB8-4336-8DCC-C36718F5530F}" type="datetime1">
              <a:rPr lang="en-US" smtClean="0"/>
              <a:t>11/6/2015</a:t>
            </a:fld>
            <a:endParaRPr lang="en-US" dirty="0"/>
          </a:p>
        </p:txBody>
      </p:sp>
      <p:sp>
        <p:nvSpPr>
          <p:cNvPr id="5" name="Footer Placeholder 4"/>
          <p:cNvSpPr>
            <a:spLocks noGrp="1"/>
          </p:cNvSpPr>
          <p:nvPr>
            <p:ph type="ftr" sz="quarter" idx="11"/>
          </p:nvPr>
        </p:nvSpPr>
        <p:spPr/>
        <p:txBody>
          <a:bodyPr/>
          <a:lstStyle/>
          <a:p>
            <a:r>
              <a:rPr lang="en-US" smtClean="0"/>
              <a:t>September 2015</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CA"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181A039C-40A3-4168-A9E9-33FE2F9A3AB3}" type="datetime1">
              <a:rPr lang="en-US" smtClean="0"/>
              <a:t>11/6/2015</a:t>
            </a:fld>
            <a:endParaRPr lang="en-US" dirty="0"/>
          </a:p>
        </p:txBody>
      </p:sp>
      <p:sp>
        <p:nvSpPr>
          <p:cNvPr id="6" name="Footer Placeholder 5"/>
          <p:cNvSpPr>
            <a:spLocks noGrp="1"/>
          </p:cNvSpPr>
          <p:nvPr>
            <p:ph type="ftr" sz="quarter" idx="11"/>
          </p:nvPr>
        </p:nvSpPr>
        <p:spPr/>
        <p:txBody>
          <a:bodyPr/>
          <a:lstStyle/>
          <a:p>
            <a:r>
              <a:rPr lang="en-US" smtClean="0"/>
              <a:t>September 2015</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A5AC2F80-9726-46A8-87DA-B23CE568A147}" type="datetime1">
              <a:rPr lang="en-US" smtClean="0"/>
              <a:t>11/6/2015</a:t>
            </a:fld>
            <a:endParaRPr lang="en-US" dirty="0"/>
          </a:p>
        </p:txBody>
      </p:sp>
      <p:sp>
        <p:nvSpPr>
          <p:cNvPr id="5" name="Footer Placeholder 4"/>
          <p:cNvSpPr>
            <a:spLocks noGrp="1"/>
          </p:cNvSpPr>
          <p:nvPr>
            <p:ph type="ftr" sz="quarter" idx="11"/>
          </p:nvPr>
        </p:nvSpPr>
        <p:spPr/>
        <p:txBody>
          <a:bodyPr/>
          <a:lstStyle/>
          <a:p>
            <a:r>
              <a:rPr lang="en-US" smtClean="0"/>
              <a:t>September 2015</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CA"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16131F03-492C-4548-BD66-9CD116B4D8B6}" type="datetime1">
              <a:rPr lang="en-US" smtClean="0"/>
              <a:t>11/6/2015</a:t>
            </a:fld>
            <a:endParaRPr lang="en-US" dirty="0"/>
          </a:p>
        </p:txBody>
      </p:sp>
      <p:sp>
        <p:nvSpPr>
          <p:cNvPr id="5" name="Footer Placeholder 4"/>
          <p:cNvSpPr>
            <a:spLocks noGrp="1"/>
          </p:cNvSpPr>
          <p:nvPr>
            <p:ph type="ftr" sz="quarter" idx="11"/>
          </p:nvPr>
        </p:nvSpPr>
        <p:spPr/>
        <p:txBody>
          <a:bodyPr/>
          <a:lstStyle/>
          <a:p>
            <a:r>
              <a:rPr lang="en-US" smtClean="0"/>
              <a:t>September 2015</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10"/>
          </p:nvPr>
        </p:nvSpPr>
        <p:spPr/>
        <p:txBody>
          <a:bodyPr/>
          <a:lstStyle/>
          <a:p>
            <a:fld id="{9670E06C-C710-4ED2-A400-21C9358DF5F7}" type="datetime1">
              <a:rPr lang="en-US" smtClean="0"/>
              <a:t>11/6/2015</a:t>
            </a:fld>
            <a:endParaRPr lang="en-US" dirty="0"/>
          </a:p>
        </p:txBody>
      </p:sp>
      <p:sp>
        <p:nvSpPr>
          <p:cNvPr id="5" name="Footer Placeholder 4"/>
          <p:cNvSpPr>
            <a:spLocks noGrp="1"/>
          </p:cNvSpPr>
          <p:nvPr>
            <p:ph type="ftr" sz="quarter" idx="11"/>
          </p:nvPr>
        </p:nvSpPr>
        <p:spPr/>
        <p:txBody>
          <a:bodyPr/>
          <a:lstStyle/>
          <a:p>
            <a:r>
              <a:rPr lang="en-US" smtClean="0"/>
              <a:t>September 2015</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CA"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smtClean="0"/>
              <a:t>Click to edit Master subtitle style</a:t>
            </a:r>
            <a:endParaRPr dirty="0"/>
          </a:p>
        </p:txBody>
      </p:sp>
      <p:sp>
        <p:nvSpPr>
          <p:cNvPr id="4" name="Date Placeholder 3"/>
          <p:cNvSpPr>
            <a:spLocks noGrp="1"/>
          </p:cNvSpPr>
          <p:nvPr>
            <p:ph type="dt" sz="half" idx="10"/>
          </p:nvPr>
        </p:nvSpPr>
        <p:spPr/>
        <p:txBody>
          <a:bodyPr/>
          <a:lstStyle/>
          <a:p>
            <a:fld id="{1805E9B1-D3F0-4DE1-9C36-A7B3D76CC96C}" type="datetime1">
              <a:rPr lang="en-US" smtClean="0"/>
              <a:t>11/6/2015</a:t>
            </a:fld>
            <a:endParaRPr lang="en-US" dirty="0"/>
          </a:p>
        </p:txBody>
      </p:sp>
      <p:sp>
        <p:nvSpPr>
          <p:cNvPr id="5" name="Footer Placeholder 4"/>
          <p:cNvSpPr>
            <a:spLocks noGrp="1"/>
          </p:cNvSpPr>
          <p:nvPr>
            <p:ph type="ftr" sz="quarter" idx="11"/>
          </p:nvPr>
        </p:nvSpPr>
        <p:spPr/>
        <p:txBody>
          <a:bodyPr/>
          <a:lstStyle/>
          <a:p>
            <a:r>
              <a:rPr lang="en-US" smtClean="0"/>
              <a:t>September 2015</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CA"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4C3EA35B-1837-41FC-B1A7-4FEDE457A2AC}" type="datetime1">
              <a:rPr lang="en-US" smtClean="0"/>
              <a:t>11/6/2015</a:t>
            </a:fld>
            <a:endParaRPr lang="en-US" dirty="0"/>
          </a:p>
        </p:txBody>
      </p:sp>
      <p:sp>
        <p:nvSpPr>
          <p:cNvPr id="5" name="Footer Placeholder 4"/>
          <p:cNvSpPr>
            <a:spLocks noGrp="1"/>
          </p:cNvSpPr>
          <p:nvPr>
            <p:ph type="ftr" sz="quarter" idx="11"/>
          </p:nvPr>
        </p:nvSpPr>
        <p:spPr/>
        <p:txBody>
          <a:bodyPr/>
          <a:lstStyle/>
          <a:p>
            <a:r>
              <a:rPr lang="en-US" smtClean="0"/>
              <a:t>September 2015</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CA"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Date Placeholder 4"/>
          <p:cNvSpPr>
            <a:spLocks noGrp="1"/>
          </p:cNvSpPr>
          <p:nvPr>
            <p:ph type="dt" sz="half" idx="10"/>
          </p:nvPr>
        </p:nvSpPr>
        <p:spPr/>
        <p:txBody>
          <a:bodyPr/>
          <a:lstStyle/>
          <a:p>
            <a:fld id="{0BD14A26-F7D7-480B-8DAB-55B5209C9B30}" type="datetime1">
              <a:rPr lang="en-US" smtClean="0"/>
              <a:t>11/6/2015</a:t>
            </a:fld>
            <a:endParaRPr lang="en-US" dirty="0"/>
          </a:p>
        </p:txBody>
      </p:sp>
      <p:sp>
        <p:nvSpPr>
          <p:cNvPr id="6" name="Footer Placeholder 5"/>
          <p:cNvSpPr>
            <a:spLocks noGrp="1"/>
          </p:cNvSpPr>
          <p:nvPr>
            <p:ph type="ftr" sz="quarter" idx="11"/>
          </p:nvPr>
        </p:nvSpPr>
        <p:spPr/>
        <p:txBody>
          <a:bodyPr/>
          <a:lstStyle/>
          <a:p>
            <a:r>
              <a:rPr lang="en-US" smtClean="0"/>
              <a:t>September 2015</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CA"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7" name="Date Placeholder 6"/>
          <p:cNvSpPr>
            <a:spLocks noGrp="1"/>
          </p:cNvSpPr>
          <p:nvPr>
            <p:ph type="dt" sz="half" idx="10"/>
          </p:nvPr>
        </p:nvSpPr>
        <p:spPr/>
        <p:txBody>
          <a:bodyPr/>
          <a:lstStyle/>
          <a:p>
            <a:fld id="{CF1FFF41-59E0-4C22-BC7B-7856179859E5}" type="datetime1">
              <a:rPr lang="en-US" smtClean="0"/>
              <a:t>11/6/2015</a:t>
            </a:fld>
            <a:endParaRPr lang="en-US" dirty="0"/>
          </a:p>
        </p:txBody>
      </p:sp>
      <p:sp>
        <p:nvSpPr>
          <p:cNvPr id="8" name="Footer Placeholder 7"/>
          <p:cNvSpPr>
            <a:spLocks noGrp="1"/>
          </p:cNvSpPr>
          <p:nvPr>
            <p:ph type="ftr" sz="quarter" idx="11"/>
          </p:nvPr>
        </p:nvSpPr>
        <p:spPr/>
        <p:txBody>
          <a:bodyPr/>
          <a:lstStyle/>
          <a:p>
            <a:r>
              <a:rPr lang="en-US" smtClean="0"/>
              <a:t>September 2015</a:t>
            </a:r>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a:p>
        </p:txBody>
      </p:sp>
      <p:sp>
        <p:nvSpPr>
          <p:cNvPr id="3" name="Date Placeholder 2"/>
          <p:cNvSpPr>
            <a:spLocks noGrp="1"/>
          </p:cNvSpPr>
          <p:nvPr>
            <p:ph type="dt" sz="half" idx="10"/>
          </p:nvPr>
        </p:nvSpPr>
        <p:spPr/>
        <p:txBody>
          <a:bodyPr/>
          <a:lstStyle/>
          <a:p>
            <a:fld id="{46755685-8F2B-4DF4-92ED-39FC1FA3E4E0}" type="datetime1">
              <a:rPr lang="en-US" smtClean="0"/>
              <a:t>11/6/2015</a:t>
            </a:fld>
            <a:endParaRPr lang="en-US" dirty="0"/>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47518A-96B9-4068-89C3-99162D698F64}" type="datetime1">
              <a:rPr lang="en-US" smtClean="0"/>
              <a:t>11/6/2015</a:t>
            </a:fld>
            <a:endParaRPr lang="en-US" dirty="0"/>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CA"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0D43D51D-72D2-498A-B969-5CBF1B10DE67}" type="datetime1">
              <a:rPr lang="en-US" smtClean="0"/>
              <a:t>11/6/2015</a:t>
            </a:fld>
            <a:endParaRPr lang="en-US" dirty="0"/>
          </a:p>
        </p:txBody>
      </p:sp>
      <p:sp>
        <p:nvSpPr>
          <p:cNvPr id="6" name="Footer Placeholder 5"/>
          <p:cNvSpPr>
            <a:spLocks noGrp="1"/>
          </p:cNvSpPr>
          <p:nvPr>
            <p:ph type="ftr" sz="quarter" idx="11"/>
          </p:nvPr>
        </p:nvSpPr>
        <p:spPr/>
        <p:txBody>
          <a:bodyPr/>
          <a:lstStyle/>
          <a:p>
            <a:r>
              <a:rPr lang="en-US" smtClean="0"/>
              <a:t>September 2015</a:t>
            </a:r>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CA"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2E473BB-CFE2-4B88-A8AD-15605724E0CF}" type="datetime1">
              <a:rPr lang="en-US" smtClean="0"/>
              <a:t>11/6/2015</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r>
              <a:rPr lang="en-US" smtClean="0"/>
              <a:t>September 2015</a:t>
            </a:r>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asd-w.nbed.nb.ca/"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asd-w.nbed.nb.ca/"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http://www.asd-w.nbed.nb.ca/"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9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9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4" y="314792"/>
            <a:ext cx="8264941" cy="2371847"/>
          </a:xfrm>
        </p:spPr>
        <p:txBody>
          <a:bodyPr/>
          <a:lstStyle/>
          <a:p>
            <a:r>
              <a:rPr lang="en-US" sz="4800" b="1" dirty="0" smtClean="0">
                <a:latin typeface="Baskerville"/>
                <a:cs typeface="Baskerville"/>
              </a:rPr>
              <a:t/>
            </a:r>
            <a:br>
              <a:rPr lang="en-US" sz="4800" b="1" dirty="0" smtClean="0">
                <a:latin typeface="Baskerville"/>
                <a:cs typeface="Baskerville"/>
              </a:rPr>
            </a:br>
            <a:r>
              <a:rPr lang="en-US" sz="4800" b="1" dirty="0">
                <a:latin typeface="Baskerville"/>
                <a:cs typeface="Baskerville"/>
              </a:rPr>
              <a:t/>
            </a:r>
            <a:br>
              <a:rPr lang="en-US" sz="4800" b="1" dirty="0">
                <a:latin typeface="Baskerville"/>
                <a:cs typeface="Baskerville"/>
              </a:rPr>
            </a:br>
            <a:r>
              <a:rPr lang="en-US" sz="4800" b="1" dirty="0" smtClean="0">
                <a:latin typeface="Baskerville"/>
                <a:cs typeface="Baskerville"/>
              </a:rPr>
              <a:t/>
            </a:r>
            <a:br>
              <a:rPr lang="en-US" sz="4800" b="1" dirty="0" smtClean="0">
                <a:latin typeface="Baskerville"/>
                <a:cs typeface="Baskerville"/>
              </a:rPr>
            </a:br>
            <a:r>
              <a:rPr lang="en-US" sz="4800" b="1" dirty="0">
                <a:latin typeface="Baskerville"/>
                <a:cs typeface="Baskerville"/>
              </a:rPr>
              <a:t/>
            </a:r>
            <a:br>
              <a:rPr lang="en-US" sz="4800" b="1" dirty="0">
                <a:latin typeface="Baskerville"/>
                <a:cs typeface="Baskerville"/>
              </a:rPr>
            </a:br>
            <a:r>
              <a:rPr lang="en-US" sz="4800" b="1" dirty="0" smtClean="0">
                <a:latin typeface="Baskerville"/>
                <a:cs typeface="Baskerville"/>
              </a:rPr>
              <a:t/>
            </a:r>
            <a:br>
              <a:rPr lang="en-US" sz="4800" b="1" dirty="0" smtClean="0">
                <a:latin typeface="Baskerville"/>
                <a:cs typeface="Baskerville"/>
              </a:rPr>
            </a:br>
            <a:r>
              <a:rPr lang="en-US" sz="4800" b="1" dirty="0">
                <a:latin typeface="Baskerville"/>
                <a:cs typeface="Baskerville"/>
              </a:rPr>
              <a:t/>
            </a:r>
            <a:br>
              <a:rPr lang="en-US" sz="4800" b="1" dirty="0">
                <a:latin typeface="Baskerville"/>
                <a:cs typeface="Baskerville"/>
              </a:rPr>
            </a:br>
            <a:r>
              <a:rPr lang="en-US" sz="3200" b="1" dirty="0" smtClean="0">
                <a:solidFill>
                  <a:schemeClr val="tx2">
                    <a:lumMod val="75000"/>
                    <a:lumOff val="25000"/>
                  </a:schemeClr>
                </a:solidFill>
                <a:latin typeface="Arial Rounded MT Bold" pitchFamily="34" charset="0"/>
                <a:cs typeface="Baskerville"/>
              </a:rPr>
              <a:t>Sustainability </a:t>
            </a:r>
            <a:r>
              <a:rPr lang="en-US" sz="3200" b="1" dirty="0">
                <a:solidFill>
                  <a:schemeClr val="tx2">
                    <a:lumMod val="75000"/>
                    <a:lumOff val="25000"/>
                  </a:schemeClr>
                </a:solidFill>
                <a:latin typeface="Arial Rounded MT Bold" pitchFamily="34" charset="0"/>
                <a:cs typeface="Baskerville"/>
              </a:rPr>
              <a:t>Study </a:t>
            </a:r>
            <a:r>
              <a:rPr lang="en-US" sz="3200" b="1" dirty="0" smtClean="0">
                <a:solidFill>
                  <a:schemeClr val="tx2">
                    <a:lumMod val="75000"/>
                    <a:lumOff val="25000"/>
                  </a:schemeClr>
                </a:solidFill>
                <a:latin typeface="Arial Rounded MT Bold" pitchFamily="34" charset="0"/>
                <a:cs typeface="Baskerville"/>
              </a:rPr>
              <a:t>of </a:t>
            </a:r>
            <a:br>
              <a:rPr lang="en-US" sz="3200" b="1" dirty="0" smtClean="0">
                <a:solidFill>
                  <a:schemeClr val="tx2">
                    <a:lumMod val="75000"/>
                    <a:lumOff val="25000"/>
                  </a:schemeClr>
                </a:solidFill>
                <a:latin typeface="Arial Rounded MT Bold" pitchFamily="34" charset="0"/>
                <a:cs typeface="Baskerville"/>
              </a:rPr>
            </a:br>
            <a:r>
              <a:rPr lang="en-US" sz="3200" b="1" dirty="0" smtClean="0">
                <a:solidFill>
                  <a:schemeClr val="tx2">
                    <a:lumMod val="75000"/>
                    <a:lumOff val="25000"/>
                  </a:schemeClr>
                </a:solidFill>
                <a:latin typeface="Arial Rounded MT Bold" pitchFamily="34" charset="0"/>
                <a:cs typeface="Baskerville"/>
              </a:rPr>
              <a:t>Nackawic Elementary, Nackawic Middle and Nackawic High Schools</a:t>
            </a:r>
            <a:endParaRPr lang="en-US" sz="3200" b="1" dirty="0">
              <a:solidFill>
                <a:schemeClr val="tx2">
                  <a:lumMod val="75000"/>
                  <a:lumOff val="25000"/>
                </a:schemeClr>
              </a:solidFill>
              <a:latin typeface="Arial Rounded MT Bold" pitchFamily="34" charset="0"/>
              <a:cs typeface="Baskerville"/>
            </a:endParaRPr>
          </a:p>
        </p:txBody>
      </p:sp>
      <p:sp>
        <p:nvSpPr>
          <p:cNvPr id="4" name="Content Placeholder 3"/>
          <p:cNvSpPr>
            <a:spLocks noGrp="1"/>
          </p:cNvSpPr>
          <p:nvPr>
            <p:ph idx="1"/>
          </p:nvPr>
        </p:nvSpPr>
        <p:spPr/>
        <p:txBody>
          <a:bodyPr/>
          <a:lstStyle/>
          <a:p>
            <a:pPr marL="0" indent="0">
              <a:buNone/>
            </a:pPr>
            <a:endParaRPr lang="en-US" dirty="0" smtClean="0"/>
          </a:p>
          <a:p>
            <a:pPr marL="0" indent="0">
              <a:buNone/>
            </a:pPr>
            <a:endParaRPr lang="en-US" dirty="0"/>
          </a:p>
          <a:p>
            <a:pPr marL="0" indent="0">
              <a:buNone/>
            </a:pPr>
            <a:r>
              <a:rPr lang="en-US" dirty="0" err="1" smtClean="0"/>
              <a:t>ss</a:t>
            </a:r>
            <a:endParaRPr lang="en-US" dirty="0" smtClean="0"/>
          </a:p>
          <a:p>
            <a:pPr marL="0" indent="0">
              <a:buNone/>
            </a:pPr>
            <a:endParaRPr lang="en-US" dirty="0"/>
          </a:p>
          <a:p>
            <a:pPr marL="0" indent="0">
              <a:buNone/>
            </a:pPr>
            <a:endParaRPr lang="en-US" dirty="0" smtClean="0"/>
          </a:p>
          <a:p>
            <a:pPr marL="0" indent="0">
              <a:buNone/>
            </a:pPr>
            <a:endParaRPr lang="en-US" dirty="0"/>
          </a:p>
          <a:p>
            <a:pPr marL="0" indent="0" algn="r">
              <a:buNone/>
            </a:pPr>
            <a:r>
              <a:rPr lang="en-US" sz="1400" b="1" dirty="0" smtClean="0">
                <a:solidFill>
                  <a:schemeClr val="tx2">
                    <a:lumMod val="75000"/>
                    <a:lumOff val="25000"/>
                  </a:schemeClr>
                </a:solidFill>
              </a:rPr>
              <a:t>September 29, 2015</a:t>
            </a:r>
            <a:endParaRPr lang="en-US" sz="1400" b="1" dirty="0">
              <a:solidFill>
                <a:schemeClr val="tx2">
                  <a:lumMod val="75000"/>
                  <a:lumOff val="25000"/>
                </a:schemeClr>
              </a:solidFill>
            </a:endParaRPr>
          </a:p>
        </p:txBody>
      </p:sp>
      <p:pic>
        <p:nvPicPr>
          <p:cNvPr id="3" name="Picture 2"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765" y="2686639"/>
            <a:ext cx="8031637" cy="1659118"/>
          </a:xfrm>
          <a:prstGeom prst="rect">
            <a:avLst/>
          </a:prstGeom>
          <a:noFill/>
          <a:extLst>
            <a:ext uri="{909E8E84-426E-40DD-AFC4-6F175D3DCCD1}">
              <a14:hiddenFill xmlns:a14="http://schemas.microsoft.com/office/drawing/2010/main">
                <a:solidFill>
                  <a:srgbClr val="FFFFFF"/>
                </a:solidFill>
              </a14:hiddenFill>
            </a:ext>
          </a:extLst>
        </p:spPr>
      </p:pic>
      <p:sp>
        <p:nvSpPr>
          <p:cNvPr id="12" name="AutoShape 2" descr="Image result for pictures of Bath Middle school, Bath NB"/>
          <p:cNvSpPr>
            <a:spLocks noChangeAspect="1" noChangeArrowheads="1"/>
          </p:cNvSpPr>
          <p:nvPr/>
        </p:nvSpPr>
        <p:spPr bwMode="auto">
          <a:xfrm>
            <a:off x="63500" y="-136525"/>
            <a:ext cx="3314700"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3" name="AutoShape 4" descr="Image result for pictures of Bath Middle school, Bath NB"/>
          <p:cNvSpPr>
            <a:spLocks noChangeAspect="1" noChangeArrowheads="1"/>
          </p:cNvSpPr>
          <p:nvPr/>
        </p:nvSpPr>
        <p:spPr bwMode="auto">
          <a:xfrm>
            <a:off x="215900" y="15875"/>
            <a:ext cx="3314700" cy="11525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4" name="AutoShape 6" descr="Image result for pictures of Bath Middle school, Bath NB"/>
          <p:cNvSpPr>
            <a:spLocks noChangeAspect="1" noChangeArrowheads="1"/>
          </p:cNvSpPr>
          <p:nvPr/>
        </p:nvSpPr>
        <p:spPr bwMode="auto">
          <a:xfrm>
            <a:off x="63500" y="-136525"/>
            <a:ext cx="1219200" cy="91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15" name="AutoShape 8" descr="Image result for pictures of Bath Middle school, Bath NB"/>
          <p:cNvSpPr>
            <a:spLocks noChangeAspect="1" noChangeArrowheads="1"/>
          </p:cNvSpPr>
          <p:nvPr/>
        </p:nvSpPr>
        <p:spPr bwMode="auto">
          <a:xfrm>
            <a:off x="215900" y="15875"/>
            <a:ext cx="1219200" cy="914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Footer Placeholder 4"/>
          <p:cNvSpPr>
            <a:spLocks noGrp="1"/>
          </p:cNvSpPr>
          <p:nvPr>
            <p:ph type="ftr" sz="quarter" idx="11"/>
          </p:nvPr>
        </p:nvSpPr>
        <p:spPr/>
        <p:txBody>
          <a:bodyPr/>
          <a:lstStyle/>
          <a:p>
            <a:r>
              <a:rPr lang="en-US" smtClean="0"/>
              <a:t>September 2015</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z="1200" smtClean="0"/>
              <a:pPr/>
              <a:t>1</a:t>
            </a:fld>
            <a:endParaRPr lang="en-US" sz="1200" dirty="0"/>
          </a:p>
        </p:txBody>
      </p:sp>
    </p:spTree>
    <p:extLst>
      <p:ext uri="{BB962C8B-B14F-4D97-AF65-F5344CB8AC3E}">
        <p14:creationId xmlns:p14="http://schemas.microsoft.com/office/powerpoint/2010/main" val="11235535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Enrolment By Grade Level: Nackawic Schools</a:t>
            </a:r>
          </a:p>
        </p:txBody>
      </p:sp>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10</a:t>
            </a:fld>
            <a:endParaRPr lang="en-US" sz="1200"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105846696"/>
              </p:ext>
            </p:extLst>
          </p:nvPr>
        </p:nvGraphicFramePr>
        <p:xfrm>
          <a:off x="1464906" y="1567546"/>
          <a:ext cx="6512765" cy="4330504"/>
        </p:xfrm>
        <a:graphic>
          <a:graphicData uri="http://schemas.openxmlformats.org/drawingml/2006/table">
            <a:tbl>
              <a:tblPr>
                <a:tableStyleId>{5C22544A-7EE6-4342-B048-85BDC9FD1C3A}</a:tableStyleId>
              </a:tblPr>
              <a:tblGrid>
                <a:gridCol w="685546"/>
                <a:gridCol w="713537"/>
                <a:gridCol w="713537"/>
                <a:gridCol w="713537"/>
                <a:gridCol w="713537"/>
                <a:gridCol w="713537"/>
                <a:gridCol w="713537"/>
                <a:gridCol w="713537"/>
                <a:gridCol w="832460"/>
              </a:tblGrid>
              <a:tr h="573739">
                <a:tc>
                  <a:txBody>
                    <a:bodyPr/>
                    <a:lstStyle/>
                    <a:p>
                      <a:pPr algn="l" fontAlgn="b"/>
                      <a:r>
                        <a:rPr lang="en-US" sz="1000" u="none" strike="noStrike" dirty="0">
                          <a:effectLst/>
                        </a:rPr>
                        <a:t> </a:t>
                      </a:r>
                      <a:endParaRPr lang="en-US"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2008</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2009</a:t>
                      </a:r>
                      <a:endParaRPr lang="en-US" sz="14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2010</a:t>
                      </a:r>
                      <a:endParaRPr lang="en-US" sz="14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2011</a:t>
                      </a:r>
                      <a:endParaRPr lang="en-US" sz="14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2012</a:t>
                      </a:r>
                      <a:endParaRPr lang="en-US" sz="14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2013</a:t>
                      </a:r>
                      <a:endParaRPr lang="en-US" sz="14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2014</a:t>
                      </a:r>
                      <a:endParaRPr lang="en-US" sz="14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2015 Projected</a:t>
                      </a:r>
                      <a:endParaRPr lang="en-US" sz="1400" b="1" i="0" u="none" strike="noStrike" dirty="0">
                        <a:solidFill>
                          <a:srgbClr val="000000"/>
                        </a:solidFill>
                        <a:effectLst/>
                        <a:latin typeface="Calibri" panose="020F0502020204030204" pitchFamily="34" charset="0"/>
                      </a:endParaRPr>
                    </a:p>
                  </a:txBody>
                  <a:tcPr marL="9525" marR="9525" marT="9525" marB="0" anchor="b"/>
                </a:tc>
              </a:tr>
              <a:tr h="286870">
                <a:tc>
                  <a:txBody>
                    <a:bodyPr/>
                    <a:lstStyle/>
                    <a:p>
                      <a:pPr algn="l" fontAlgn="b"/>
                      <a:r>
                        <a:rPr lang="en-US" sz="1000" u="none" strike="noStrike">
                          <a:effectLst/>
                        </a:rPr>
                        <a:t>K</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solidFill>
                  </a:tcPr>
                </a:tc>
                <a:tc>
                  <a:txBody>
                    <a:bodyPr/>
                    <a:lstStyle/>
                    <a:p>
                      <a:pPr algn="ctr" fontAlgn="b"/>
                      <a:r>
                        <a:rPr lang="en-US" sz="1400" u="none" strike="noStrike" dirty="0">
                          <a:effectLst/>
                        </a:rPr>
                        <a:t>33</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2">
                        <a:lumMod val="50000"/>
                      </a:schemeClr>
                    </a:solidFill>
                  </a:tcPr>
                </a:tc>
                <a:tc>
                  <a:txBody>
                    <a:bodyPr/>
                    <a:lstStyle/>
                    <a:p>
                      <a:pPr algn="ctr" fontAlgn="b"/>
                      <a:r>
                        <a:rPr lang="en-US" sz="1400" u="none" strike="noStrike" dirty="0">
                          <a:effectLst/>
                        </a:rPr>
                        <a:t>27</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40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lumMod val="20000"/>
                        <a:lumOff val="80000"/>
                      </a:schemeClr>
                    </a:solidFill>
                  </a:tcPr>
                </a:tc>
                <a:tc>
                  <a:txBody>
                    <a:bodyPr/>
                    <a:lstStyle/>
                    <a:p>
                      <a:pPr algn="ctr" fontAlgn="b"/>
                      <a:r>
                        <a:rPr lang="en-US" sz="1400" u="none" strike="noStrike" dirty="0">
                          <a:effectLst/>
                        </a:rPr>
                        <a:t>25</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00B050"/>
                    </a:solidFill>
                  </a:tcPr>
                </a:tc>
                <a:tc>
                  <a:txBody>
                    <a:bodyPr/>
                    <a:lstStyle/>
                    <a:p>
                      <a:pPr algn="ctr" fontAlgn="b"/>
                      <a:r>
                        <a:rPr lang="en-US" sz="1400" u="none" strike="noStrike" dirty="0">
                          <a:effectLst/>
                        </a:rPr>
                        <a:t>41</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FF0000"/>
                    </a:solidFill>
                  </a:tcPr>
                </a:tc>
                <a:tc>
                  <a:txBody>
                    <a:bodyPr/>
                    <a:lstStyle/>
                    <a:p>
                      <a:pPr algn="ctr" fontAlgn="b"/>
                      <a:r>
                        <a:rPr lang="en-US" sz="1400" u="none" strike="noStrike" dirty="0">
                          <a:effectLst/>
                        </a:rPr>
                        <a:t>37</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00B0F0"/>
                    </a:solidFill>
                  </a:tcPr>
                </a:tc>
                <a:tc>
                  <a:txBody>
                    <a:bodyPr/>
                    <a:lstStyle/>
                    <a:p>
                      <a:pPr algn="ctr" fontAlgn="b"/>
                      <a:r>
                        <a:rPr lang="en-US" sz="1400" u="none" strike="noStrike" dirty="0">
                          <a:effectLst/>
                        </a:rPr>
                        <a:t>24</a:t>
                      </a:r>
                      <a:endParaRPr lang="en-US" sz="1400" b="0" i="0" u="none" strike="noStrike" dirty="0">
                        <a:solidFill>
                          <a:srgbClr val="000000"/>
                        </a:solidFill>
                        <a:effectLst/>
                        <a:latin typeface="Arial" panose="020B0604020202020204" pitchFamily="34" charset="0"/>
                      </a:endParaRPr>
                    </a:p>
                  </a:txBody>
                  <a:tcPr marL="9525" marR="9525" marT="9525" marB="0" anchor="b"/>
                </a:tc>
              </a:tr>
              <a:tr h="286870">
                <a:tc>
                  <a:txBody>
                    <a:bodyPr/>
                    <a:lstStyle/>
                    <a:p>
                      <a:pPr algn="l" fontAlgn="b"/>
                      <a:r>
                        <a:rPr lang="en-US" sz="1000" u="none" strike="noStrike">
                          <a:effectLst/>
                        </a:rPr>
                        <a:t>1</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37</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20000"/>
                        <a:lumOff val="80000"/>
                      </a:schemeClr>
                    </a:solidFill>
                  </a:tcPr>
                </a:tc>
                <a:tc>
                  <a:txBody>
                    <a:bodyPr/>
                    <a:lstStyle/>
                    <a:p>
                      <a:pPr algn="ctr" fontAlgn="b"/>
                      <a:r>
                        <a:rPr lang="en-US" sz="1400" u="none" strike="noStrike" dirty="0">
                          <a:effectLst/>
                        </a:rPr>
                        <a:t>33</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solidFill>
                  </a:tcPr>
                </a:tc>
                <a:tc>
                  <a:txBody>
                    <a:bodyPr/>
                    <a:lstStyle/>
                    <a:p>
                      <a:pPr algn="ctr" fontAlgn="b"/>
                      <a:r>
                        <a:rPr lang="en-US" sz="1400" u="none" strike="noStrike" dirty="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2">
                        <a:lumMod val="50000"/>
                      </a:schemeClr>
                    </a:solidFill>
                  </a:tcPr>
                </a:tc>
                <a:tc>
                  <a:txBody>
                    <a:bodyPr/>
                    <a:lstStyle/>
                    <a:p>
                      <a:pPr algn="ctr" fontAlgn="b"/>
                      <a:r>
                        <a:rPr lang="en-US" sz="1400" u="none" strike="noStrike" dirty="0">
                          <a:effectLst/>
                        </a:rPr>
                        <a:t>28</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400" u="none" strike="noStrike" dirty="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lumMod val="20000"/>
                        <a:lumOff val="80000"/>
                      </a:schemeClr>
                    </a:solidFill>
                  </a:tcPr>
                </a:tc>
                <a:tc>
                  <a:txBody>
                    <a:bodyPr/>
                    <a:lstStyle/>
                    <a:p>
                      <a:pPr algn="ctr" fontAlgn="b"/>
                      <a:r>
                        <a:rPr lang="en-US" sz="1400" u="none" strike="noStrike" dirty="0">
                          <a:effectLst/>
                        </a:rPr>
                        <a:t>26</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00B050"/>
                    </a:solidFill>
                  </a:tcPr>
                </a:tc>
                <a:tc>
                  <a:txBody>
                    <a:bodyPr/>
                    <a:lstStyle/>
                    <a:p>
                      <a:pPr algn="ctr" fontAlgn="b"/>
                      <a:r>
                        <a:rPr lang="en-US" sz="1400" u="none" strike="noStrike" dirty="0">
                          <a:effectLst/>
                        </a:rPr>
                        <a:t>42</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FF0000"/>
                    </a:solidFill>
                  </a:tcPr>
                </a:tc>
                <a:tc>
                  <a:txBody>
                    <a:bodyPr/>
                    <a:lstStyle/>
                    <a:p>
                      <a:pPr algn="ctr" fontAlgn="b"/>
                      <a:r>
                        <a:rPr lang="en-US" sz="1400" u="none" strike="noStrike" dirty="0">
                          <a:effectLst/>
                        </a:rPr>
                        <a:t>38</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00B0F0"/>
                    </a:solidFill>
                  </a:tcPr>
                </a:tc>
              </a:tr>
              <a:tr h="286870">
                <a:tc>
                  <a:txBody>
                    <a:bodyPr/>
                    <a:lstStyle/>
                    <a:p>
                      <a:pPr algn="l" fontAlgn="b"/>
                      <a:r>
                        <a:rPr lang="en-US" sz="1000" u="none" strike="noStrike">
                          <a:effectLst/>
                        </a:rPr>
                        <a:t>2</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44</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2">
                        <a:lumMod val="90000"/>
                      </a:schemeClr>
                    </a:solidFill>
                  </a:tcPr>
                </a:tc>
                <a:tc>
                  <a:txBody>
                    <a:bodyPr/>
                    <a:lstStyle/>
                    <a:p>
                      <a:pPr algn="ctr" fontAlgn="b"/>
                      <a:r>
                        <a:rPr lang="en-US" sz="1400" u="none" strike="noStrike" dirty="0">
                          <a:effectLst/>
                        </a:rPr>
                        <a:t>37</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20000"/>
                        <a:lumOff val="80000"/>
                      </a:schemeClr>
                    </a:solidFill>
                  </a:tcPr>
                </a:tc>
                <a:tc>
                  <a:txBody>
                    <a:bodyPr/>
                    <a:lstStyle/>
                    <a:p>
                      <a:pPr algn="ctr" fontAlgn="b"/>
                      <a:r>
                        <a:rPr lang="en-US" sz="1400" u="none" strike="noStrike" dirty="0">
                          <a:effectLst/>
                        </a:rPr>
                        <a:t>35</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solidFill>
                  </a:tcPr>
                </a:tc>
                <a:tc>
                  <a:txBody>
                    <a:bodyPr/>
                    <a:lstStyle/>
                    <a:p>
                      <a:pPr algn="ctr" fontAlgn="b"/>
                      <a:r>
                        <a:rPr lang="en-US" sz="1400" u="none" strike="noStrike" dirty="0">
                          <a:effectLst/>
                        </a:rPr>
                        <a:t>30</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2">
                        <a:lumMod val="50000"/>
                      </a:schemeClr>
                    </a:solidFill>
                  </a:tcPr>
                </a:tc>
                <a:tc>
                  <a:txBody>
                    <a:bodyPr/>
                    <a:lstStyle/>
                    <a:p>
                      <a:pPr algn="ctr" fontAlgn="b"/>
                      <a:r>
                        <a:rPr lang="en-US" sz="1400" u="none" strike="noStrike" dirty="0">
                          <a:effectLst/>
                        </a:rPr>
                        <a:t>29</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400" u="none" strike="noStrike" dirty="0">
                          <a:effectLst/>
                        </a:rPr>
                        <a:t>30</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lumMod val="20000"/>
                        <a:lumOff val="80000"/>
                      </a:schemeClr>
                    </a:solidFill>
                  </a:tcPr>
                </a:tc>
                <a:tc>
                  <a:txBody>
                    <a:bodyPr/>
                    <a:lstStyle/>
                    <a:p>
                      <a:pPr algn="ctr" fontAlgn="b"/>
                      <a:r>
                        <a:rPr lang="en-US" sz="1400" u="none" strike="noStrike" dirty="0">
                          <a:effectLst/>
                        </a:rPr>
                        <a:t>30</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00B050"/>
                    </a:solidFill>
                  </a:tcPr>
                </a:tc>
                <a:tc>
                  <a:txBody>
                    <a:bodyPr/>
                    <a:lstStyle/>
                    <a:p>
                      <a:pPr algn="ctr" fontAlgn="b"/>
                      <a:r>
                        <a:rPr lang="en-US" sz="1400" u="none" strike="noStrike" dirty="0">
                          <a:effectLst/>
                        </a:rPr>
                        <a:t>41</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FF0000"/>
                    </a:solidFill>
                  </a:tcPr>
                </a:tc>
              </a:tr>
              <a:tr h="286870">
                <a:tc>
                  <a:txBody>
                    <a:bodyPr/>
                    <a:lstStyle/>
                    <a:p>
                      <a:pPr algn="l" fontAlgn="b"/>
                      <a:r>
                        <a:rPr lang="en-US" sz="1000" u="none" strike="noStrike">
                          <a:effectLst/>
                        </a:rPr>
                        <a:t>3</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37</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6">
                        <a:lumMod val="20000"/>
                        <a:lumOff val="80000"/>
                      </a:schemeClr>
                    </a:solidFill>
                  </a:tcPr>
                </a:tc>
                <a:tc>
                  <a:txBody>
                    <a:bodyPr/>
                    <a:lstStyle/>
                    <a:p>
                      <a:pPr algn="ctr" fontAlgn="b"/>
                      <a:r>
                        <a:rPr lang="en-US" sz="1400" u="none" strike="noStrike" dirty="0">
                          <a:effectLst/>
                        </a:rPr>
                        <a:t>45</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2">
                        <a:lumMod val="90000"/>
                      </a:schemeClr>
                    </a:solidFill>
                  </a:tcPr>
                </a:tc>
                <a:tc>
                  <a:txBody>
                    <a:bodyPr/>
                    <a:lstStyle/>
                    <a:p>
                      <a:pPr algn="ctr" fontAlgn="b"/>
                      <a:r>
                        <a:rPr lang="en-US" sz="1400" u="none" strike="noStrike" dirty="0">
                          <a:effectLst/>
                        </a:rPr>
                        <a:t>41</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20000"/>
                        <a:lumOff val="80000"/>
                      </a:schemeClr>
                    </a:solidFill>
                  </a:tcPr>
                </a:tc>
                <a:tc>
                  <a:txBody>
                    <a:bodyPr/>
                    <a:lstStyle/>
                    <a:p>
                      <a:pPr algn="ctr" fontAlgn="b"/>
                      <a:r>
                        <a:rPr lang="en-US" sz="1400" u="none" strike="noStrike" dirty="0">
                          <a:effectLst/>
                        </a:rPr>
                        <a:t>34</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solidFill>
                  </a:tcPr>
                </a:tc>
                <a:tc>
                  <a:txBody>
                    <a:bodyPr/>
                    <a:lstStyle/>
                    <a:p>
                      <a:pPr algn="ctr" fontAlgn="b"/>
                      <a:r>
                        <a:rPr lang="en-US" sz="1400" u="none" strike="noStrike" dirty="0">
                          <a:effectLst/>
                        </a:rPr>
                        <a:t>36</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2">
                        <a:lumMod val="50000"/>
                      </a:schemeClr>
                    </a:solidFill>
                  </a:tcPr>
                </a:tc>
                <a:tc>
                  <a:txBody>
                    <a:bodyPr/>
                    <a:lstStyle/>
                    <a:p>
                      <a:pPr algn="ctr" fontAlgn="b"/>
                      <a:r>
                        <a:rPr lang="en-US" sz="1400" u="none" strike="noStrike" dirty="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FFFF00"/>
                    </a:solidFill>
                  </a:tcPr>
                </a:tc>
                <a:tc>
                  <a:txBody>
                    <a:bodyPr/>
                    <a:lstStyle/>
                    <a:p>
                      <a:pPr algn="ctr" fontAlgn="b"/>
                      <a:r>
                        <a:rPr lang="en-US" sz="1400" u="none" strike="noStrike" dirty="0">
                          <a:effectLst/>
                        </a:rPr>
                        <a:t>37</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accent3">
                        <a:lumMod val="20000"/>
                        <a:lumOff val="80000"/>
                      </a:schemeClr>
                    </a:solidFill>
                  </a:tcPr>
                </a:tc>
                <a:tc>
                  <a:txBody>
                    <a:bodyPr/>
                    <a:lstStyle/>
                    <a:p>
                      <a:pPr algn="ctr" fontAlgn="b"/>
                      <a:r>
                        <a:rPr lang="en-US" sz="1400" u="none" strike="noStrike" dirty="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00B050"/>
                    </a:solidFill>
                  </a:tcPr>
                </a:tc>
              </a:tr>
              <a:tr h="286870">
                <a:tc>
                  <a:txBody>
                    <a:bodyPr/>
                    <a:lstStyle/>
                    <a:p>
                      <a:pPr algn="l" fontAlgn="b"/>
                      <a:r>
                        <a:rPr lang="en-US" sz="1000" u="none" strike="noStrike">
                          <a:effectLst/>
                        </a:rPr>
                        <a:t>4</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31</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40000"/>
                        <a:lumOff val="60000"/>
                      </a:schemeClr>
                    </a:solidFill>
                  </a:tcPr>
                </a:tc>
                <a:tc>
                  <a:txBody>
                    <a:bodyPr/>
                    <a:lstStyle/>
                    <a:p>
                      <a:pPr algn="ctr" fontAlgn="b"/>
                      <a:r>
                        <a:rPr lang="en-US" sz="1400" u="none" strike="noStrike" dirty="0">
                          <a:effectLst/>
                        </a:rPr>
                        <a:t>35</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6">
                        <a:lumMod val="20000"/>
                        <a:lumOff val="80000"/>
                      </a:schemeClr>
                    </a:solidFill>
                  </a:tcPr>
                </a:tc>
                <a:tc>
                  <a:txBody>
                    <a:bodyPr/>
                    <a:lstStyle/>
                    <a:p>
                      <a:pPr algn="ctr" fontAlgn="b"/>
                      <a:r>
                        <a:rPr lang="en-US" sz="1400" u="none" strike="noStrike" dirty="0">
                          <a:effectLst/>
                        </a:rPr>
                        <a:t>44</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2">
                        <a:lumMod val="90000"/>
                      </a:schemeClr>
                    </a:solidFill>
                  </a:tcPr>
                </a:tc>
                <a:tc>
                  <a:txBody>
                    <a:bodyPr/>
                    <a:lstStyle/>
                    <a:p>
                      <a:pPr algn="ctr" fontAlgn="b"/>
                      <a:r>
                        <a:rPr lang="en-US" sz="1400" u="none" strike="noStrike" dirty="0">
                          <a:effectLst/>
                        </a:rPr>
                        <a:t>44</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20000"/>
                        <a:lumOff val="80000"/>
                      </a:schemeClr>
                    </a:solidFill>
                  </a:tcPr>
                </a:tc>
                <a:tc>
                  <a:txBody>
                    <a:bodyPr/>
                    <a:lstStyle/>
                    <a:p>
                      <a:pPr algn="ctr" fontAlgn="b"/>
                      <a:r>
                        <a:rPr lang="en-US" sz="1400" u="none" strike="noStrike" dirty="0">
                          <a:effectLst/>
                        </a:rPr>
                        <a:t>33</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solidFill>
                  </a:tcPr>
                </a:tc>
                <a:tc>
                  <a:txBody>
                    <a:bodyPr/>
                    <a:lstStyle/>
                    <a:p>
                      <a:pPr algn="ctr" fontAlgn="b"/>
                      <a:r>
                        <a:rPr lang="en-US" sz="1400" u="none" strike="noStrike" dirty="0">
                          <a:effectLst/>
                        </a:rPr>
                        <a:t>37</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2">
                        <a:lumMod val="50000"/>
                      </a:schemeClr>
                    </a:solidFill>
                  </a:tcPr>
                </a:tc>
                <a:tc>
                  <a:txBody>
                    <a:bodyPr/>
                    <a:lstStyle/>
                    <a:p>
                      <a:pPr algn="ctr" fontAlgn="b"/>
                      <a:r>
                        <a:rPr lang="en-US" sz="1400" u="none" strike="noStrike" dirty="0">
                          <a:effectLst/>
                        </a:rPr>
                        <a:t>35</a:t>
                      </a:r>
                      <a:endParaRPr lang="en-US" sz="14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ctr" fontAlgn="b"/>
                      <a:r>
                        <a:rPr lang="en-US" sz="1400" u="none" strike="noStrike" dirty="0">
                          <a:effectLst/>
                        </a:rPr>
                        <a:t>37</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lumMod val="20000"/>
                        <a:lumOff val="80000"/>
                      </a:schemeClr>
                    </a:solidFill>
                  </a:tcPr>
                </a:tc>
              </a:tr>
              <a:tr h="286870">
                <a:tc>
                  <a:txBody>
                    <a:bodyPr/>
                    <a:lstStyle/>
                    <a:p>
                      <a:pPr algn="l" fontAlgn="b"/>
                      <a:r>
                        <a:rPr lang="en-US" sz="1000" u="none" strike="noStrike">
                          <a:effectLst/>
                        </a:rPr>
                        <a:t>5</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43</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ctr" fontAlgn="b"/>
                      <a:r>
                        <a:rPr lang="en-US" sz="1400" u="none" strike="noStrike" dirty="0">
                          <a:effectLst/>
                        </a:rPr>
                        <a:t>32</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40000"/>
                        <a:lumOff val="60000"/>
                      </a:schemeClr>
                    </a:solidFill>
                  </a:tcPr>
                </a:tc>
                <a:tc>
                  <a:txBody>
                    <a:bodyPr/>
                    <a:lstStyle/>
                    <a:p>
                      <a:pPr algn="ctr" fontAlgn="b"/>
                      <a:r>
                        <a:rPr lang="en-US" sz="1400" u="none" strike="noStrike" dirty="0">
                          <a:effectLst/>
                        </a:rPr>
                        <a:t>38</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6">
                        <a:lumMod val="20000"/>
                        <a:lumOff val="80000"/>
                      </a:schemeClr>
                    </a:solidFill>
                  </a:tcPr>
                </a:tc>
                <a:tc>
                  <a:txBody>
                    <a:bodyPr/>
                    <a:lstStyle/>
                    <a:p>
                      <a:pPr algn="ctr" fontAlgn="b"/>
                      <a:r>
                        <a:rPr lang="en-US" sz="1400" u="none" strike="noStrike" dirty="0">
                          <a:effectLst/>
                        </a:rPr>
                        <a:t>43</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2">
                        <a:lumMod val="90000"/>
                      </a:schemeClr>
                    </a:solidFill>
                  </a:tcPr>
                </a:tc>
                <a:tc>
                  <a:txBody>
                    <a:bodyPr/>
                    <a:lstStyle/>
                    <a:p>
                      <a:pPr algn="ctr" fontAlgn="b"/>
                      <a:r>
                        <a:rPr lang="en-US" sz="1400" u="none" strike="noStrike" dirty="0">
                          <a:effectLst/>
                        </a:rPr>
                        <a:t>41</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20000"/>
                        <a:lumOff val="80000"/>
                      </a:schemeClr>
                    </a:solidFill>
                  </a:tcPr>
                </a:tc>
                <a:tc>
                  <a:txBody>
                    <a:bodyPr/>
                    <a:lstStyle/>
                    <a:p>
                      <a:pPr algn="ctr" fontAlgn="b"/>
                      <a:r>
                        <a:rPr lang="en-US" sz="1400" u="none" strike="noStrike" dirty="0">
                          <a:effectLst/>
                        </a:rPr>
                        <a:t>36</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solidFill>
                  </a:tcPr>
                </a:tc>
                <a:tc>
                  <a:txBody>
                    <a:bodyPr/>
                    <a:lstStyle/>
                    <a:p>
                      <a:pPr algn="ctr" fontAlgn="b"/>
                      <a:r>
                        <a:rPr lang="en-US" sz="1400" u="none" strike="noStrike" dirty="0">
                          <a:effectLst/>
                        </a:rPr>
                        <a:t>40</a:t>
                      </a:r>
                      <a:endParaRPr lang="en-US" sz="1400" b="0" i="0" u="none" strike="noStrike" dirty="0">
                        <a:solidFill>
                          <a:srgbClr val="000000"/>
                        </a:solidFill>
                        <a:effectLst/>
                        <a:latin typeface="Calibri" panose="020F0502020204030204" pitchFamily="34" charset="0"/>
                      </a:endParaRPr>
                    </a:p>
                  </a:txBody>
                  <a:tcPr marL="9525" marR="9525" marT="9525" marB="0" anchor="b">
                    <a:solidFill>
                      <a:schemeClr val="bg2">
                        <a:lumMod val="50000"/>
                      </a:schemeClr>
                    </a:solidFill>
                  </a:tcPr>
                </a:tc>
                <a:tc>
                  <a:txBody>
                    <a:bodyPr/>
                    <a:lstStyle/>
                    <a:p>
                      <a:pPr algn="ctr" fontAlgn="b"/>
                      <a:r>
                        <a:rPr lang="en-US" sz="1400" u="none" strike="noStrike" dirty="0">
                          <a:effectLst/>
                        </a:rPr>
                        <a:t>36</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FFFF00"/>
                    </a:solidFill>
                  </a:tcPr>
                </a:tc>
              </a:tr>
              <a:tr h="286870">
                <a:tc>
                  <a:txBody>
                    <a:bodyPr/>
                    <a:lstStyle/>
                    <a:p>
                      <a:pPr algn="l" fontAlgn="b"/>
                      <a:r>
                        <a:rPr lang="en-US" sz="1000" u="none" strike="noStrike" dirty="0" smtClean="0">
                          <a:effectLst/>
                        </a:rPr>
                        <a:t>6(*)</a:t>
                      </a:r>
                      <a:endParaRPr lang="en-US"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47</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lumMod val="60000"/>
                        <a:lumOff val="40000"/>
                      </a:schemeClr>
                    </a:solidFill>
                  </a:tcPr>
                </a:tc>
                <a:tc>
                  <a:txBody>
                    <a:bodyPr/>
                    <a:lstStyle/>
                    <a:p>
                      <a:pPr algn="ctr" fontAlgn="b"/>
                      <a:r>
                        <a:rPr lang="en-US" sz="1400" u="none" strike="noStrike" dirty="0">
                          <a:effectLst/>
                        </a:rPr>
                        <a:t>56</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ctr" fontAlgn="b"/>
                      <a:r>
                        <a:rPr lang="en-US" sz="1400" u="none" strike="noStrike" dirty="0">
                          <a:effectLst/>
                        </a:rPr>
                        <a:t>40</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40000"/>
                        <a:lumOff val="60000"/>
                      </a:schemeClr>
                    </a:solidFill>
                  </a:tcPr>
                </a:tc>
                <a:tc>
                  <a:txBody>
                    <a:bodyPr/>
                    <a:lstStyle/>
                    <a:p>
                      <a:pPr algn="ctr" fontAlgn="b"/>
                      <a:r>
                        <a:rPr lang="en-US" sz="1400" u="none" strike="noStrike" dirty="0">
                          <a:effectLst/>
                        </a:rPr>
                        <a:t>45</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6">
                        <a:lumMod val="20000"/>
                        <a:lumOff val="80000"/>
                      </a:schemeClr>
                    </a:solidFill>
                  </a:tcPr>
                </a:tc>
                <a:tc>
                  <a:txBody>
                    <a:bodyPr/>
                    <a:lstStyle/>
                    <a:p>
                      <a:pPr algn="ctr" fontAlgn="b"/>
                      <a:r>
                        <a:rPr lang="en-US" sz="1400" u="none" strike="noStrike" dirty="0">
                          <a:effectLst/>
                        </a:rPr>
                        <a:t>47</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2">
                        <a:lumMod val="90000"/>
                      </a:schemeClr>
                    </a:solidFill>
                  </a:tcPr>
                </a:tc>
                <a:tc>
                  <a:txBody>
                    <a:bodyPr/>
                    <a:lstStyle/>
                    <a:p>
                      <a:pPr algn="ctr" fontAlgn="b"/>
                      <a:r>
                        <a:rPr lang="en-US" sz="1400" u="none" strike="noStrike" dirty="0">
                          <a:effectLst/>
                        </a:rPr>
                        <a:t>51</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20000"/>
                        <a:lumOff val="80000"/>
                      </a:schemeClr>
                    </a:solidFill>
                  </a:tcPr>
                </a:tc>
                <a:tc>
                  <a:txBody>
                    <a:bodyPr/>
                    <a:lstStyle/>
                    <a:p>
                      <a:pPr algn="ctr" fontAlgn="b"/>
                      <a:r>
                        <a:rPr lang="en-US" sz="1400" u="none" strike="noStrike" dirty="0">
                          <a:effectLst/>
                        </a:rPr>
                        <a:t>41</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solidFill>
                  </a:tcPr>
                </a:tc>
                <a:tc>
                  <a:txBody>
                    <a:bodyPr/>
                    <a:lstStyle/>
                    <a:p>
                      <a:pPr algn="ctr" fontAlgn="b"/>
                      <a:r>
                        <a:rPr lang="en-US" sz="1400" u="none" strike="noStrike" dirty="0">
                          <a:effectLst/>
                        </a:rPr>
                        <a:t>51</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2">
                        <a:lumMod val="50000"/>
                      </a:schemeClr>
                    </a:solidFill>
                  </a:tcPr>
                </a:tc>
              </a:tr>
              <a:tr h="286870">
                <a:tc>
                  <a:txBody>
                    <a:bodyPr/>
                    <a:lstStyle/>
                    <a:p>
                      <a:pPr algn="l" fontAlgn="b"/>
                      <a:r>
                        <a:rPr lang="en-US" sz="1000" u="none" strike="noStrike">
                          <a:effectLst/>
                        </a:rPr>
                        <a:t>7</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44</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4">
                        <a:lumMod val="75000"/>
                      </a:schemeClr>
                    </a:solidFill>
                  </a:tcPr>
                </a:tc>
                <a:tc>
                  <a:txBody>
                    <a:bodyPr/>
                    <a:lstStyle/>
                    <a:p>
                      <a:pPr algn="ctr" fontAlgn="b"/>
                      <a:r>
                        <a:rPr lang="en-US" sz="1400" u="none" strike="noStrike" dirty="0">
                          <a:effectLst/>
                        </a:rPr>
                        <a:t>46</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lumMod val="60000"/>
                        <a:lumOff val="40000"/>
                      </a:schemeClr>
                    </a:solidFill>
                  </a:tcPr>
                </a:tc>
                <a:tc>
                  <a:txBody>
                    <a:bodyPr/>
                    <a:lstStyle/>
                    <a:p>
                      <a:pPr algn="ctr" fontAlgn="b"/>
                      <a:r>
                        <a:rPr lang="en-US" sz="1400" u="none" strike="noStrike" dirty="0">
                          <a:effectLst/>
                        </a:rPr>
                        <a:t>52</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ctr" fontAlgn="b"/>
                      <a:r>
                        <a:rPr lang="en-US" sz="1400" u="none" strike="noStrike" dirty="0">
                          <a:effectLst/>
                        </a:rPr>
                        <a:t>43</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40000"/>
                        <a:lumOff val="60000"/>
                      </a:schemeClr>
                    </a:solidFill>
                  </a:tcPr>
                </a:tc>
                <a:tc>
                  <a:txBody>
                    <a:bodyPr/>
                    <a:lstStyle/>
                    <a:p>
                      <a:pPr algn="ctr" fontAlgn="b"/>
                      <a:r>
                        <a:rPr lang="en-US" sz="1400" u="none" strike="noStrike" dirty="0">
                          <a:effectLst/>
                        </a:rPr>
                        <a:t>41</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6">
                        <a:lumMod val="20000"/>
                        <a:lumOff val="80000"/>
                      </a:schemeClr>
                    </a:solidFill>
                  </a:tcPr>
                </a:tc>
                <a:tc>
                  <a:txBody>
                    <a:bodyPr/>
                    <a:lstStyle/>
                    <a:p>
                      <a:pPr algn="ctr" fontAlgn="b"/>
                      <a:r>
                        <a:rPr lang="en-US" sz="1400" u="none" strike="noStrike" dirty="0">
                          <a:effectLst/>
                        </a:rPr>
                        <a:t>45</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2">
                        <a:lumMod val="90000"/>
                      </a:schemeClr>
                    </a:solidFill>
                  </a:tcPr>
                </a:tc>
                <a:tc>
                  <a:txBody>
                    <a:bodyPr/>
                    <a:lstStyle/>
                    <a:p>
                      <a:pPr algn="ctr" fontAlgn="b"/>
                      <a:r>
                        <a:rPr lang="en-US" sz="1400" u="none" strike="noStrike" dirty="0">
                          <a:effectLst/>
                        </a:rPr>
                        <a:t>51</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20000"/>
                        <a:lumOff val="80000"/>
                      </a:schemeClr>
                    </a:solidFill>
                  </a:tcPr>
                </a:tc>
                <a:tc>
                  <a:txBody>
                    <a:bodyPr/>
                    <a:lstStyle/>
                    <a:p>
                      <a:pPr algn="ctr" fontAlgn="b"/>
                      <a:r>
                        <a:rPr lang="en-US" sz="1400" u="none" strike="noStrike" dirty="0">
                          <a:effectLst/>
                        </a:rPr>
                        <a:t>42</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solidFill>
                  </a:tcPr>
                </a:tc>
              </a:tr>
              <a:tr h="286870">
                <a:tc>
                  <a:txBody>
                    <a:bodyPr/>
                    <a:lstStyle/>
                    <a:p>
                      <a:pPr algn="l" fontAlgn="b"/>
                      <a:r>
                        <a:rPr lang="en-US" sz="1000" u="none" strike="noStrike">
                          <a:effectLst/>
                        </a:rPr>
                        <a:t>8</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48</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solidFill>
                  </a:tcPr>
                </a:tc>
                <a:tc>
                  <a:txBody>
                    <a:bodyPr/>
                    <a:lstStyle/>
                    <a:p>
                      <a:pPr algn="ctr" fontAlgn="b"/>
                      <a:r>
                        <a:rPr lang="en-US" sz="1400" u="none" strike="noStrike" dirty="0">
                          <a:effectLst/>
                        </a:rPr>
                        <a:t>42</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4">
                        <a:lumMod val="75000"/>
                      </a:schemeClr>
                    </a:solidFill>
                  </a:tcPr>
                </a:tc>
                <a:tc>
                  <a:txBody>
                    <a:bodyPr/>
                    <a:lstStyle/>
                    <a:p>
                      <a:pPr algn="ctr" fontAlgn="b"/>
                      <a:r>
                        <a:rPr lang="en-US" sz="1400" u="none" strike="noStrike" dirty="0">
                          <a:effectLst/>
                        </a:rPr>
                        <a:t>48</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lumMod val="60000"/>
                        <a:lumOff val="40000"/>
                      </a:schemeClr>
                    </a:solidFill>
                  </a:tcPr>
                </a:tc>
                <a:tc>
                  <a:txBody>
                    <a:bodyPr/>
                    <a:lstStyle/>
                    <a:p>
                      <a:pPr algn="ctr" fontAlgn="b"/>
                      <a:r>
                        <a:rPr lang="en-US" sz="1400" u="none" strike="noStrike" dirty="0">
                          <a:effectLst/>
                        </a:rPr>
                        <a:t>52</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ctr" fontAlgn="b"/>
                      <a:r>
                        <a:rPr lang="en-US" sz="1400" u="none" strike="noStrike" dirty="0">
                          <a:effectLst/>
                        </a:rPr>
                        <a:t>42</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40000"/>
                        <a:lumOff val="60000"/>
                      </a:schemeClr>
                    </a:solidFill>
                  </a:tcPr>
                </a:tc>
                <a:tc>
                  <a:txBody>
                    <a:bodyPr/>
                    <a:lstStyle/>
                    <a:p>
                      <a:pPr algn="ctr" fontAlgn="b"/>
                      <a:r>
                        <a:rPr lang="en-US" sz="1400" u="none" strike="noStrike" dirty="0">
                          <a:effectLst/>
                        </a:rPr>
                        <a:t>40</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6">
                        <a:lumMod val="20000"/>
                        <a:lumOff val="80000"/>
                      </a:schemeClr>
                    </a:solidFill>
                  </a:tcPr>
                </a:tc>
                <a:tc>
                  <a:txBody>
                    <a:bodyPr/>
                    <a:lstStyle/>
                    <a:p>
                      <a:pPr algn="ctr" fontAlgn="b"/>
                      <a:r>
                        <a:rPr lang="en-US" sz="1400" u="none" strike="noStrike" dirty="0">
                          <a:effectLst/>
                        </a:rPr>
                        <a:t>46</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2">
                        <a:lumMod val="90000"/>
                      </a:schemeClr>
                    </a:solidFill>
                  </a:tcPr>
                </a:tc>
                <a:tc>
                  <a:txBody>
                    <a:bodyPr/>
                    <a:lstStyle/>
                    <a:p>
                      <a:pPr algn="ctr" fontAlgn="b"/>
                      <a:r>
                        <a:rPr lang="en-US" sz="1400" u="none" strike="noStrike" dirty="0">
                          <a:effectLst/>
                        </a:rPr>
                        <a:t>54</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20000"/>
                        <a:lumOff val="80000"/>
                      </a:schemeClr>
                    </a:solidFill>
                  </a:tcPr>
                </a:tc>
              </a:tr>
              <a:tr h="286870">
                <a:tc>
                  <a:txBody>
                    <a:bodyPr/>
                    <a:lstStyle/>
                    <a:p>
                      <a:pPr algn="l" fontAlgn="b"/>
                      <a:r>
                        <a:rPr lang="en-US" sz="1000" u="none" strike="noStrike" dirty="0" smtClean="0">
                          <a:effectLst/>
                        </a:rPr>
                        <a:t>9(**)</a:t>
                      </a:r>
                      <a:endParaRPr lang="en-US"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81</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1">
                        <a:lumMod val="65000"/>
                      </a:schemeClr>
                    </a:solidFill>
                  </a:tcPr>
                </a:tc>
                <a:tc>
                  <a:txBody>
                    <a:bodyPr/>
                    <a:lstStyle/>
                    <a:p>
                      <a:pPr algn="ctr" fontAlgn="b"/>
                      <a:r>
                        <a:rPr lang="en-US" sz="1400" u="none" strike="noStrike" dirty="0">
                          <a:effectLst/>
                        </a:rPr>
                        <a:t>74</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solidFill>
                  </a:tcPr>
                </a:tc>
                <a:tc>
                  <a:txBody>
                    <a:bodyPr/>
                    <a:lstStyle/>
                    <a:p>
                      <a:pPr algn="ctr" fontAlgn="b"/>
                      <a:r>
                        <a:rPr lang="en-US" sz="1400" u="none" strike="noStrike" dirty="0">
                          <a:effectLst/>
                        </a:rPr>
                        <a:t>63</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4">
                        <a:lumMod val="75000"/>
                      </a:schemeClr>
                    </a:solidFill>
                  </a:tcPr>
                </a:tc>
                <a:tc>
                  <a:txBody>
                    <a:bodyPr/>
                    <a:lstStyle/>
                    <a:p>
                      <a:pPr algn="ctr" fontAlgn="b"/>
                      <a:r>
                        <a:rPr lang="en-US" sz="1400" u="none" strike="noStrike" dirty="0">
                          <a:effectLst/>
                        </a:rPr>
                        <a:t>62</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lumMod val="60000"/>
                        <a:lumOff val="40000"/>
                      </a:schemeClr>
                    </a:solidFill>
                  </a:tcPr>
                </a:tc>
                <a:tc>
                  <a:txBody>
                    <a:bodyPr/>
                    <a:lstStyle/>
                    <a:p>
                      <a:pPr algn="ctr" fontAlgn="b"/>
                      <a:r>
                        <a:rPr lang="en-US" sz="1400" u="none" strike="noStrike" dirty="0">
                          <a:effectLst/>
                        </a:rPr>
                        <a:t>74</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ctr" fontAlgn="b"/>
                      <a:r>
                        <a:rPr lang="en-US" sz="1400" u="none" strike="noStrike" dirty="0">
                          <a:effectLst/>
                        </a:rPr>
                        <a:t>54</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40000"/>
                        <a:lumOff val="60000"/>
                      </a:schemeClr>
                    </a:solidFill>
                  </a:tcPr>
                </a:tc>
                <a:tc>
                  <a:txBody>
                    <a:bodyPr/>
                    <a:lstStyle/>
                    <a:p>
                      <a:pPr algn="ctr" fontAlgn="b"/>
                      <a:r>
                        <a:rPr lang="en-US" sz="1400" u="none" strike="noStrike" dirty="0">
                          <a:effectLst/>
                        </a:rPr>
                        <a:t>66</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6">
                        <a:lumMod val="20000"/>
                        <a:lumOff val="80000"/>
                      </a:schemeClr>
                    </a:solidFill>
                  </a:tcPr>
                </a:tc>
                <a:tc>
                  <a:txBody>
                    <a:bodyPr/>
                    <a:lstStyle/>
                    <a:p>
                      <a:pPr algn="ctr" fontAlgn="b"/>
                      <a:r>
                        <a:rPr lang="en-US" sz="1400" u="none" strike="noStrike" dirty="0">
                          <a:effectLst/>
                        </a:rPr>
                        <a:t>69</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2">
                        <a:lumMod val="90000"/>
                      </a:schemeClr>
                    </a:solidFill>
                  </a:tcPr>
                </a:tc>
              </a:tr>
              <a:tr h="286870">
                <a:tc>
                  <a:txBody>
                    <a:bodyPr/>
                    <a:lstStyle/>
                    <a:p>
                      <a:pPr algn="l" fontAlgn="b"/>
                      <a:r>
                        <a:rPr lang="en-US" sz="1000" u="none" strike="noStrike">
                          <a:effectLst/>
                        </a:rPr>
                        <a:t>10</a:t>
                      </a:r>
                      <a:endParaRPr lang="en-US" sz="1000" b="1"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58</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FFC000"/>
                    </a:solidFill>
                  </a:tcPr>
                </a:tc>
                <a:tc>
                  <a:txBody>
                    <a:bodyPr/>
                    <a:lstStyle/>
                    <a:p>
                      <a:pPr algn="ctr" fontAlgn="b"/>
                      <a:r>
                        <a:rPr lang="en-US" sz="1400" u="none" strike="noStrike" dirty="0">
                          <a:effectLst/>
                        </a:rPr>
                        <a:t>72</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1">
                        <a:lumMod val="65000"/>
                      </a:schemeClr>
                    </a:solidFill>
                  </a:tcPr>
                </a:tc>
                <a:tc>
                  <a:txBody>
                    <a:bodyPr/>
                    <a:lstStyle/>
                    <a:p>
                      <a:pPr algn="ctr" fontAlgn="b"/>
                      <a:r>
                        <a:rPr lang="en-US" sz="1400" u="none" strike="noStrike" dirty="0">
                          <a:effectLst/>
                        </a:rPr>
                        <a:t>67</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solidFill>
                  </a:tcPr>
                </a:tc>
                <a:tc>
                  <a:txBody>
                    <a:bodyPr/>
                    <a:lstStyle/>
                    <a:p>
                      <a:pPr algn="ctr" fontAlgn="b"/>
                      <a:r>
                        <a:rPr lang="en-US" sz="1400" u="none" strike="noStrike" dirty="0">
                          <a:effectLst/>
                        </a:rPr>
                        <a:t>63</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4">
                        <a:lumMod val="75000"/>
                      </a:schemeClr>
                    </a:solidFill>
                  </a:tcPr>
                </a:tc>
                <a:tc>
                  <a:txBody>
                    <a:bodyPr/>
                    <a:lstStyle/>
                    <a:p>
                      <a:pPr algn="ctr" fontAlgn="b"/>
                      <a:r>
                        <a:rPr lang="en-US" sz="1400" u="none" strike="noStrike" dirty="0">
                          <a:effectLst/>
                        </a:rPr>
                        <a:t>58</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lumMod val="60000"/>
                        <a:lumOff val="40000"/>
                      </a:schemeClr>
                    </a:solidFill>
                  </a:tcPr>
                </a:tc>
                <a:tc>
                  <a:txBody>
                    <a:bodyPr/>
                    <a:lstStyle/>
                    <a:p>
                      <a:pPr algn="ctr" fontAlgn="b"/>
                      <a:r>
                        <a:rPr lang="en-US" sz="1400" u="none" strike="noStrike" dirty="0">
                          <a:effectLst/>
                        </a:rPr>
                        <a:t>78</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ctr" fontAlgn="b"/>
                      <a:r>
                        <a:rPr lang="en-US" sz="1400" u="none" strike="noStrike" dirty="0">
                          <a:effectLst/>
                        </a:rPr>
                        <a:t>60</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40000"/>
                        <a:lumOff val="60000"/>
                      </a:schemeClr>
                    </a:solidFill>
                  </a:tcPr>
                </a:tc>
                <a:tc>
                  <a:txBody>
                    <a:bodyPr/>
                    <a:lstStyle/>
                    <a:p>
                      <a:pPr algn="ctr" fontAlgn="b"/>
                      <a:r>
                        <a:rPr lang="en-US" sz="1400" u="none" strike="noStrike" dirty="0">
                          <a:effectLst/>
                        </a:rPr>
                        <a:t>67</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6">
                        <a:lumMod val="20000"/>
                        <a:lumOff val="80000"/>
                      </a:schemeClr>
                    </a:solidFill>
                  </a:tcPr>
                </a:tc>
              </a:tr>
              <a:tr h="286870">
                <a:tc>
                  <a:txBody>
                    <a:bodyPr/>
                    <a:lstStyle/>
                    <a:p>
                      <a:pPr algn="l" fontAlgn="b"/>
                      <a:r>
                        <a:rPr lang="en-US" sz="1000" u="none" strike="noStrike" dirty="0">
                          <a:effectLst/>
                        </a:rPr>
                        <a:t>11</a:t>
                      </a:r>
                      <a:endParaRPr lang="en-US" sz="1000" b="1"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66</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lumMod val="75000"/>
                      </a:schemeClr>
                    </a:solidFill>
                  </a:tcPr>
                </a:tc>
                <a:tc>
                  <a:txBody>
                    <a:bodyPr/>
                    <a:lstStyle/>
                    <a:p>
                      <a:pPr algn="ctr" fontAlgn="b"/>
                      <a:r>
                        <a:rPr lang="en-US" sz="1400" u="none" strike="noStrike" dirty="0">
                          <a:effectLst/>
                        </a:rPr>
                        <a:t>58</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FFC000"/>
                    </a:solidFill>
                  </a:tcPr>
                </a:tc>
                <a:tc>
                  <a:txBody>
                    <a:bodyPr/>
                    <a:lstStyle/>
                    <a:p>
                      <a:pPr algn="ctr" fontAlgn="b"/>
                      <a:r>
                        <a:rPr lang="en-US" sz="1400" u="none" strike="noStrike" dirty="0">
                          <a:effectLst/>
                        </a:rPr>
                        <a:t>68</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1">
                        <a:lumMod val="65000"/>
                      </a:schemeClr>
                    </a:solidFill>
                  </a:tcPr>
                </a:tc>
                <a:tc>
                  <a:txBody>
                    <a:bodyPr/>
                    <a:lstStyle/>
                    <a:p>
                      <a:pPr algn="ctr" fontAlgn="b"/>
                      <a:r>
                        <a:rPr lang="en-US" sz="1400" u="none" strike="noStrike" dirty="0">
                          <a:effectLst/>
                        </a:rPr>
                        <a:t>65</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solidFill>
                  </a:tcPr>
                </a:tc>
                <a:tc>
                  <a:txBody>
                    <a:bodyPr/>
                    <a:lstStyle/>
                    <a:p>
                      <a:pPr algn="ctr" fontAlgn="b"/>
                      <a:r>
                        <a:rPr lang="en-US" sz="1400" u="none" strike="noStrike" dirty="0">
                          <a:effectLst/>
                        </a:rPr>
                        <a:t>67</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4">
                        <a:lumMod val="75000"/>
                      </a:schemeClr>
                    </a:solidFill>
                  </a:tcPr>
                </a:tc>
                <a:tc>
                  <a:txBody>
                    <a:bodyPr/>
                    <a:lstStyle/>
                    <a:p>
                      <a:pPr algn="ctr" fontAlgn="b"/>
                      <a:r>
                        <a:rPr lang="en-US" sz="1400" u="none" strike="noStrike" dirty="0">
                          <a:effectLst/>
                        </a:rPr>
                        <a:t>60</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lumMod val="60000"/>
                        <a:lumOff val="40000"/>
                      </a:schemeClr>
                    </a:solidFill>
                  </a:tcPr>
                </a:tc>
                <a:tc>
                  <a:txBody>
                    <a:bodyPr/>
                    <a:lstStyle/>
                    <a:p>
                      <a:pPr algn="ctr" fontAlgn="b"/>
                      <a:r>
                        <a:rPr lang="en-US" sz="1400" u="none" strike="noStrike" dirty="0">
                          <a:effectLst/>
                        </a:rPr>
                        <a:t>80</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c>
                  <a:txBody>
                    <a:bodyPr/>
                    <a:lstStyle/>
                    <a:p>
                      <a:pPr algn="ctr" fontAlgn="b"/>
                      <a:r>
                        <a:rPr lang="en-US" sz="1400" u="none" strike="noStrike" dirty="0">
                          <a:effectLst/>
                        </a:rPr>
                        <a:t>65</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lumMod val="40000"/>
                        <a:lumOff val="60000"/>
                      </a:schemeClr>
                    </a:solidFill>
                  </a:tcPr>
                </a:tc>
              </a:tr>
              <a:tr h="173262">
                <a:tc>
                  <a:txBody>
                    <a:bodyPr/>
                    <a:lstStyle/>
                    <a:p>
                      <a:pPr algn="l" fontAlgn="b"/>
                      <a:endParaRPr lang="en-US" sz="1000" u="none" strike="noStrike" dirty="0" smtClean="0">
                        <a:effectLst/>
                      </a:endParaRPr>
                    </a:p>
                    <a:p>
                      <a:pPr algn="l" fontAlgn="b"/>
                      <a:r>
                        <a:rPr lang="en-US" sz="1000" b="0" i="0" u="none" strike="noStrike" dirty="0" smtClean="0">
                          <a:solidFill>
                            <a:srgbClr val="000000"/>
                          </a:solidFill>
                          <a:effectLst/>
                          <a:latin typeface="Arial" panose="020B0604020202020204" pitchFamily="34" charset="0"/>
                        </a:rPr>
                        <a:t>12</a:t>
                      </a:r>
                      <a:endParaRPr lang="en-US" sz="1000" b="0" i="0" u="none" strike="noStrike" dirty="0">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a:effectLst/>
                        </a:rPr>
                        <a:t>69</a:t>
                      </a:r>
                      <a:endParaRPr lang="en-US" sz="1400" b="0" i="0" u="none" strike="noStrike">
                        <a:solidFill>
                          <a:srgbClr val="000000"/>
                        </a:solidFill>
                        <a:effectLst/>
                        <a:latin typeface="Arial" panose="020B0604020202020204" pitchFamily="34" charset="0"/>
                      </a:endParaRPr>
                    </a:p>
                  </a:txBody>
                  <a:tcPr marL="9525" marR="9525" marT="9525" marB="0" anchor="b"/>
                </a:tc>
                <a:tc>
                  <a:txBody>
                    <a:bodyPr/>
                    <a:lstStyle/>
                    <a:p>
                      <a:pPr algn="ctr" fontAlgn="b"/>
                      <a:r>
                        <a:rPr lang="en-US" sz="1400" u="none" strike="noStrike" dirty="0">
                          <a:effectLst/>
                        </a:rPr>
                        <a:t>68</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lumMod val="75000"/>
                      </a:schemeClr>
                    </a:solidFill>
                  </a:tcPr>
                </a:tc>
                <a:tc>
                  <a:txBody>
                    <a:bodyPr/>
                    <a:lstStyle/>
                    <a:p>
                      <a:pPr algn="ctr" fontAlgn="b"/>
                      <a:r>
                        <a:rPr lang="en-US" sz="1400" u="none" strike="noStrike" dirty="0">
                          <a:effectLst/>
                        </a:rPr>
                        <a:t>57</a:t>
                      </a:r>
                      <a:endParaRPr lang="en-US" sz="1400" b="0" i="0" u="none" strike="noStrike" dirty="0">
                        <a:solidFill>
                          <a:srgbClr val="000000"/>
                        </a:solidFill>
                        <a:effectLst/>
                        <a:latin typeface="Arial" panose="020B0604020202020204" pitchFamily="34" charset="0"/>
                      </a:endParaRPr>
                    </a:p>
                  </a:txBody>
                  <a:tcPr marL="9525" marR="9525" marT="9525" marB="0" anchor="b">
                    <a:solidFill>
                      <a:srgbClr val="FFC000"/>
                    </a:solidFill>
                  </a:tcPr>
                </a:tc>
                <a:tc>
                  <a:txBody>
                    <a:bodyPr/>
                    <a:lstStyle/>
                    <a:p>
                      <a:pPr algn="ctr" fontAlgn="b"/>
                      <a:r>
                        <a:rPr lang="en-US" sz="1400" u="none" strike="noStrike" dirty="0">
                          <a:effectLst/>
                        </a:rPr>
                        <a:t>63</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bg1">
                        <a:lumMod val="65000"/>
                      </a:schemeClr>
                    </a:solidFill>
                  </a:tcPr>
                </a:tc>
                <a:tc>
                  <a:txBody>
                    <a:bodyPr/>
                    <a:lstStyle/>
                    <a:p>
                      <a:pPr algn="ctr" fontAlgn="b"/>
                      <a:r>
                        <a:rPr lang="en-US" sz="1400" u="none" strike="noStrike" dirty="0">
                          <a:effectLst/>
                        </a:rPr>
                        <a:t>52</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5"/>
                    </a:solidFill>
                  </a:tcPr>
                </a:tc>
                <a:tc>
                  <a:txBody>
                    <a:bodyPr/>
                    <a:lstStyle/>
                    <a:p>
                      <a:pPr algn="ctr" fontAlgn="b"/>
                      <a:r>
                        <a:rPr lang="en-US" sz="1400" u="none" strike="noStrike" dirty="0">
                          <a:effectLst/>
                        </a:rPr>
                        <a:t>62</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4">
                        <a:lumMod val="75000"/>
                      </a:schemeClr>
                    </a:solidFill>
                  </a:tcPr>
                </a:tc>
                <a:tc>
                  <a:txBody>
                    <a:bodyPr/>
                    <a:lstStyle/>
                    <a:p>
                      <a:pPr algn="ctr" fontAlgn="b"/>
                      <a:r>
                        <a:rPr lang="en-US" sz="1400" u="none" strike="noStrike" dirty="0">
                          <a:effectLst/>
                        </a:rPr>
                        <a:t>55</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3">
                        <a:lumMod val="60000"/>
                        <a:lumOff val="40000"/>
                      </a:schemeClr>
                    </a:solidFill>
                  </a:tcPr>
                </a:tc>
                <a:tc>
                  <a:txBody>
                    <a:bodyPr/>
                    <a:lstStyle/>
                    <a:p>
                      <a:pPr algn="ctr" fontAlgn="b"/>
                      <a:r>
                        <a:rPr lang="en-US" sz="1400" u="none" strike="noStrike" dirty="0">
                          <a:effectLst/>
                        </a:rPr>
                        <a:t>65</a:t>
                      </a:r>
                      <a:endParaRPr lang="en-US" sz="1400" b="0" i="0" u="none" strike="noStrike" dirty="0">
                        <a:solidFill>
                          <a:srgbClr val="000000"/>
                        </a:solidFill>
                        <a:effectLst/>
                        <a:latin typeface="Arial" panose="020B0604020202020204" pitchFamily="34" charset="0"/>
                      </a:endParaRPr>
                    </a:p>
                  </a:txBody>
                  <a:tcPr marL="9525" marR="9525" marT="9525" marB="0" anchor="b">
                    <a:solidFill>
                      <a:schemeClr val="accent2">
                        <a:lumMod val="40000"/>
                        <a:lumOff val="60000"/>
                      </a:schemeClr>
                    </a:solidFill>
                  </a:tcPr>
                </a:tc>
              </a:tr>
            </a:tbl>
          </a:graphicData>
        </a:graphic>
      </p:graphicFrame>
      <p:sp>
        <p:nvSpPr>
          <p:cNvPr id="3" name="TextBox 2"/>
          <p:cNvSpPr txBox="1"/>
          <p:nvPr/>
        </p:nvSpPr>
        <p:spPr>
          <a:xfrm>
            <a:off x="1661333" y="5983280"/>
            <a:ext cx="6168044" cy="584775"/>
          </a:xfrm>
          <a:prstGeom prst="rect">
            <a:avLst/>
          </a:prstGeom>
          <a:noFill/>
        </p:spPr>
        <p:txBody>
          <a:bodyPr wrap="square" rtlCol="0">
            <a:spAutoFit/>
          </a:bodyPr>
          <a:lstStyle/>
          <a:p>
            <a:r>
              <a:rPr lang="en-US" dirty="0" smtClean="0"/>
              <a:t>*</a:t>
            </a:r>
            <a:r>
              <a:rPr lang="en-US" sz="1400" dirty="0" smtClean="0"/>
              <a:t>Millville students join Nackawic schools in grade 6.</a:t>
            </a:r>
          </a:p>
          <a:p>
            <a:r>
              <a:rPr lang="en-US" sz="1400" dirty="0" smtClean="0"/>
              <a:t>** Some Keswick Valley students join Nackawic schools in grade 9.</a:t>
            </a:r>
            <a:endParaRPr lang="en-US" sz="1400" dirty="0"/>
          </a:p>
        </p:txBody>
      </p:sp>
    </p:spTree>
    <p:extLst>
      <p:ext uri="{BB962C8B-B14F-4D97-AF65-F5344CB8AC3E}">
        <p14:creationId xmlns:p14="http://schemas.microsoft.com/office/powerpoint/2010/main" val="33525216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40491"/>
            <a:ext cx="8042276" cy="1336956"/>
          </a:xfrm>
        </p:spPr>
        <p:txBody>
          <a:bodyPr/>
          <a:lstStyle/>
          <a:p>
            <a:r>
              <a:rPr lang="en-US" dirty="0" smtClean="0"/>
              <a:t/>
            </a:r>
            <a:br>
              <a:rPr lang="en-US" dirty="0" smtClean="0"/>
            </a:br>
            <a:r>
              <a:rPr lang="en-US" b="1" dirty="0" smtClean="0">
                <a:solidFill>
                  <a:schemeClr val="tx2">
                    <a:lumMod val="75000"/>
                    <a:lumOff val="25000"/>
                  </a:schemeClr>
                </a:solidFill>
                <a:latin typeface="Arial Rounded MT Bold" pitchFamily="34" charset="0"/>
              </a:rPr>
              <a:t>Questions and Answers</a:t>
            </a:r>
            <a:endParaRPr lang="en-US" b="1" dirty="0">
              <a:solidFill>
                <a:schemeClr val="tx2">
                  <a:lumMod val="75000"/>
                  <a:lumOff val="25000"/>
                </a:schemeClr>
              </a:solidFill>
              <a:latin typeface="Arial Rounded MT Bold" pitchFamily="34" charset="0"/>
            </a:endParaRPr>
          </a:p>
        </p:txBody>
      </p:sp>
      <p:sp>
        <p:nvSpPr>
          <p:cNvPr id="7" name="Footer Placeholder 6"/>
          <p:cNvSpPr>
            <a:spLocks noGrp="1"/>
          </p:cNvSpPr>
          <p:nvPr>
            <p:ph type="ftr" sz="quarter" idx="11"/>
          </p:nvPr>
        </p:nvSpPr>
        <p:spPr/>
        <p:txBody>
          <a:bodyPr/>
          <a:lstStyle/>
          <a:p>
            <a:r>
              <a:rPr lang="en-US" smtClean="0"/>
              <a:t>September 2015</a:t>
            </a:r>
            <a:endParaRPr lang="en-US" dirty="0"/>
          </a:p>
        </p:txBody>
      </p:sp>
      <p:sp>
        <p:nvSpPr>
          <p:cNvPr id="8" name="Slide Number Placeholder 7"/>
          <p:cNvSpPr>
            <a:spLocks noGrp="1"/>
          </p:cNvSpPr>
          <p:nvPr>
            <p:ph type="sldNum" sz="quarter" idx="12"/>
          </p:nvPr>
        </p:nvSpPr>
        <p:spPr/>
        <p:txBody>
          <a:bodyPr/>
          <a:lstStyle/>
          <a:p>
            <a:fld id="{7F5CE407-6216-4202-80E4-A30DC2F709B2}" type="slidenum">
              <a:rPr lang="en-US" sz="1200" smtClean="0"/>
              <a:pPr/>
              <a:t>100</a:t>
            </a:fld>
            <a:endParaRPr lang="en-US" sz="1200" dirty="0"/>
          </a:p>
        </p:txBody>
      </p:sp>
      <p:pic>
        <p:nvPicPr>
          <p:cNvPr id="5" name="Picture 4"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765" y="746760"/>
            <a:ext cx="8031637" cy="14937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417509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latin typeface="Arial Rounded MT Bold" pitchFamily="34" charset="0"/>
              </a:rPr>
              <a:t>Nackawic Schools Sustainability Study – Visit our Website for Details!</a:t>
            </a:r>
            <a:endParaRPr lang="en-US" sz="3000" b="1" dirty="0">
              <a:latin typeface="Arial Rounded MT Bold" pitchFamily="34" charset="0"/>
            </a:endParaRPr>
          </a:p>
        </p:txBody>
      </p:sp>
      <p:sp>
        <p:nvSpPr>
          <p:cNvPr id="3" name="Content Placeholder 2"/>
          <p:cNvSpPr>
            <a:spLocks noGrp="1"/>
          </p:cNvSpPr>
          <p:nvPr>
            <p:ph idx="1"/>
          </p:nvPr>
        </p:nvSpPr>
        <p:spPr>
          <a:xfrm>
            <a:off x="687681" y="1995055"/>
            <a:ext cx="8042276" cy="4245347"/>
          </a:xfrm>
        </p:spPr>
        <p:txBody>
          <a:bodyPr>
            <a:normAutofit fontScale="77500" lnSpcReduction="20000"/>
          </a:bodyPr>
          <a:lstStyle/>
          <a:p>
            <a:pPr lvl="1"/>
            <a:r>
              <a:rPr lang="en-US" dirty="0" smtClean="0">
                <a:solidFill>
                  <a:srgbClr val="0070C0"/>
                </a:solidFill>
                <a:latin typeface="Arial Rounded MT Bold" pitchFamily="34" charset="0"/>
              </a:rPr>
              <a:t>Sustainability Study Timeline</a:t>
            </a:r>
          </a:p>
          <a:p>
            <a:pPr lvl="1"/>
            <a:r>
              <a:rPr lang="en-US" dirty="0" smtClean="0">
                <a:solidFill>
                  <a:srgbClr val="0070C0"/>
                </a:solidFill>
                <a:latin typeface="Arial Rounded MT Bold" pitchFamily="34" charset="0"/>
              </a:rPr>
              <a:t>Minister Letters</a:t>
            </a:r>
          </a:p>
          <a:p>
            <a:pPr lvl="1"/>
            <a:r>
              <a:rPr lang="en-US" dirty="0" smtClean="0">
                <a:solidFill>
                  <a:srgbClr val="0070C0"/>
                </a:solidFill>
                <a:latin typeface="Arial Rounded MT Bold" pitchFamily="34" charset="0"/>
              </a:rPr>
              <a:t>Parent Letters</a:t>
            </a:r>
          </a:p>
          <a:p>
            <a:pPr lvl="1"/>
            <a:r>
              <a:rPr lang="en-US" dirty="0" smtClean="0">
                <a:solidFill>
                  <a:srgbClr val="0070C0"/>
                </a:solidFill>
                <a:latin typeface="Arial Rounded MT Bold" pitchFamily="34" charset="0"/>
              </a:rPr>
              <a:t>Schools at a Glance: Nackawic Elementary, Nackawic Middle and Nackawic High</a:t>
            </a:r>
          </a:p>
          <a:p>
            <a:pPr lvl="1"/>
            <a:r>
              <a:rPr lang="en-US" dirty="0" smtClean="0">
                <a:solidFill>
                  <a:srgbClr val="0070C0"/>
                </a:solidFill>
                <a:latin typeface="Arial Rounded MT Bold" pitchFamily="34" charset="0"/>
              </a:rPr>
              <a:t>Link to Policy 409</a:t>
            </a:r>
          </a:p>
          <a:p>
            <a:pPr lvl="1"/>
            <a:r>
              <a:rPr lang="en-US" dirty="0" smtClean="0">
                <a:solidFill>
                  <a:srgbClr val="0070C0"/>
                </a:solidFill>
                <a:latin typeface="Arial Rounded MT Bold" pitchFamily="34" charset="0"/>
              </a:rPr>
              <a:t>Public Meeting #1 – Presentation</a:t>
            </a:r>
          </a:p>
          <a:p>
            <a:pPr lvl="1"/>
            <a:r>
              <a:rPr lang="en-US" dirty="0" smtClean="0">
                <a:solidFill>
                  <a:srgbClr val="0070C0"/>
                </a:solidFill>
                <a:latin typeface="Arial Rounded MT Bold" pitchFamily="34" charset="0"/>
              </a:rPr>
              <a:t>www.asd-w.nbed.nb.ca</a:t>
            </a:r>
          </a:p>
          <a:p>
            <a:pPr marL="12700" indent="0">
              <a:buNone/>
            </a:pPr>
            <a:r>
              <a:rPr lang="en-US" dirty="0" smtClean="0">
                <a:solidFill>
                  <a:srgbClr val="0070C0"/>
                </a:solidFill>
                <a:latin typeface="Arial Rounded MT Bold" pitchFamily="34" charset="0"/>
              </a:rPr>
              <a:t>Feedback can be given</a:t>
            </a:r>
          </a:p>
          <a:p>
            <a:pPr lvl="1"/>
            <a:r>
              <a:rPr lang="en-US" dirty="0" smtClean="0">
                <a:solidFill>
                  <a:srgbClr val="0070C0"/>
                </a:solidFill>
                <a:latin typeface="Arial Rounded MT Bold" pitchFamily="34" charset="0"/>
              </a:rPr>
              <a:t>via email at asdwsustainability@nbed.nb.ca </a:t>
            </a:r>
          </a:p>
          <a:p>
            <a:pPr lvl="1"/>
            <a:r>
              <a:rPr lang="en-US" dirty="0" smtClean="0">
                <a:solidFill>
                  <a:srgbClr val="0070C0"/>
                </a:solidFill>
                <a:latin typeface="Arial Rounded MT Bold" pitchFamily="34" charset="0"/>
              </a:rPr>
              <a:t>through our discussion board at the Nackawic Schools Sustainability Study site on our webpage</a:t>
            </a:r>
          </a:p>
          <a:p>
            <a:pPr lvl="1"/>
            <a:r>
              <a:rPr lang="en-US" dirty="0" smtClean="0">
                <a:solidFill>
                  <a:srgbClr val="0070C0"/>
                </a:solidFill>
                <a:latin typeface="Arial Rounded MT Bold" pitchFamily="34" charset="0"/>
              </a:rPr>
              <a:t>mail to Carol Clark-</a:t>
            </a:r>
            <a:r>
              <a:rPr lang="en-US" dirty="0" err="1" smtClean="0">
                <a:solidFill>
                  <a:srgbClr val="0070C0"/>
                </a:solidFill>
                <a:latin typeface="Arial Rounded MT Bold" pitchFamily="34" charset="0"/>
              </a:rPr>
              <a:t>Caterini</a:t>
            </a:r>
            <a:r>
              <a:rPr lang="en-US" dirty="0" smtClean="0">
                <a:solidFill>
                  <a:srgbClr val="0070C0"/>
                </a:solidFill>
                <a:latin typeface="Arial Rounded MT Bold" pitchFamily="34" charset="0"/>
              </a:rPr>
              <a:t>, Anglophone West School District, 1135 Prospect Street, Fredericton, NB  E3B-3B9</a:t>
            </a:r>
          </a:p>
          <a:p>
            <a:pPr marL="349250" lvl="1" indent="0">
              <a:buNone/>
            </a:pPr>
            <a:r>
              <a:rPr lang="en-US" dirty="0" smtClean="0">
                <a:solidFill>
                  <a:srgbClr val="0070C0"/>
                </a:solidFill>
                <a:latin typeface="Arial Rounded MT Bold" pitchFamily="34" charset="0"/>
              </a:rPr>
              <a:t>  </a:t>
            </a:r>
          </a:p>
        </p:txBody>
      </p:sp>
      <p:sp>
        <p:nvSpPr>
          <p:cNvPr id="9" name="Footer Placeholder 8"/>
          <p:cNvSpPr>
            <a:spLocks noGrp="1"/>
          </p:cNvSpPr>
          <p:nvPr>
            <p:ph type="ftr" sz="quarter" idx="11"/>
          </p:nvPr>
        </p:nvSpPr>
        <p:spPr/>
        <p:txBody>
          <a:bodyPr/>
          <a:lstStyle/>
          <a:p>
            <a:r>
              <a:rPr lang="en-US" smtClean="0"/>
              <a:t>September 2015</a:t>
            </a:r>
            <a:endParaRPr lang="en-US" dirty="0"/>
          </a:p>
        </p:txBody>
      </p:sp>
      <p:sp>
        <p:nvSpPr>
          <p:cNvPr id="10" name="Slide Number Placeholder 9"/>
          <p:cNvSpPr>
            <a:spLocks noGrp="1"/>
          </p:cNvSpPr>
          <p:nvPr>
            <p:ph type="sldNum" sz="quarter" idx="12"/>
          </p:nvPr>
        </p:nvSpPr>
        <p:spPr/>
        <p:txBody>
          <a:bodyPr/>
          <a:lstStyle/>
          <a:p>
            <a:fld id="{7F5CE407-6216-4202-80E4-A30DC2F709B2}" type="slidenum">
              <a:rPr lang="en-US" sz="1200" smtClean="0"/>
              <a:pPr/>
              <a:t>101</a:t>
            </a:fld>
            <a:endParaRPr lang="en-US" sz="1200" dirty="0"/>
          </a:p>
        </p:txBody>
      </p:sp>
      <p:sp>
        <p:nvSpPr>
          <p:cNvPr id="6" name="Left-Up Arrow 5"/>
          <p:cNvSpPr/>
          <p:nvPr/>
        </p:nvSpPr>
        <p:spPr>
          <a:xfrm rot="5400000">
            <a:off x="628822" y="1503391"/>
            <a:ext cx="394530" cy="276813"/>
          </a:xfrm>
          <a:prstGeom prst="lef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05463506"/>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185969"/>
            <a:ext cx="8042276" cy="1336956"/>
          </a:xfrm>
        </p:spPr>
        <p:txBody>
          <a:bodyPr/>
          <a:lstStyle/>
          <a:p>
            <a:r>
              <a:rPr lang="en-US" sz="4800" b="1" dirty="0" smtClean="0">
                <a:latin typeface="Baskerville"/>
                <a:cs typeface="Baskerville"/>
              </a:rPr>
              <a:t/>
            </a:r>
            <a:br>
              <a:rPr lang="en-US" sz="4800" b="1" dirty="0" smtClean="0">
                <a:latin typeface="Baskerville"/>
                <a:cs typeface="Baskerville"/>
              </a:rPr>
            </a:br>
            <a:r>
              <a:rPr lang="en-US" sz="4800" b="1" dirty="0">
                <a:latin typeface="Baskerville"/>
                <a:cs typeface="Baskerville"/>
              </a:rPr>
              <a:t/>
            </a:r>
            <a:br>
              <a:rPr lang="en-US" sz="4800" b="1" dirty="0">
                <a:latin typeface="Baskerville"/>
                <a:cs typeface="Baskerville"/>
              </a:rPr>
            </a:br>
            <a:r>
              <a:rPr lang="en-US" sz="4800" b="1" dirty="0" smtClean="0">
                <a:latin typeface="Baskerville"/>
                <a:cs typeface="Baskerville"/>
              </a:rPr>
              <a:t/>
            </a:r>
            <a:br>
              <a:rPr lang="en-US" sz="4800" b="1" dirty="0" smtClean="0">
                <a:latin typeface="Baskerville"/>
                <a:cs typeface="Baskerville"/>
              </a:rPr>
            </a:br>
            <a:r>
              <a:rPr lang="en-US" sz="4800" b="1" dirty="0">
                <a:latin typeface="Baskerville"/>
                <a:cs typeface="Baskerville"/>
              </a:rPr>
              <a:t/>
            </a:r>
            <a:br>
              <a:rPr lang="en-US" sz="4800" b="1" dirty="0">
                <a:latin typeface="Baskerville"/>
                <a:cs typeface="Baskerville"/>
              </a:rPr>
            </a:br>
            <a:r>
              <a:rPr lang="en-US" sz="4800" b="1" dirty="0" smtClean="0">
                <a:solidFill>
                  <a:schemeClr val="tx2">
                    <a:lumMod val="75000"/>
                    <a:lumOff val="25000"/>
                  </a:schemeClr>
                </a:solidFill>
                <a:latin typeface="Arial Rounded MT Bold" pitchFamily="34" charset="0"/>
                <a:cs typeface="Baskerville"/>
              </a:rPr>
              <a:t>Thank you for coming!</a:t>
            </a:r>
            <a:endParaRPr lang="en-US" b="1" dirty="0">
              <a:solidFill>
                <a:schemeClr val="tx2">
                  <a:lumMod val="75000"/>
                  <a:lumOff val="25000"/>
                </a:schemeClr>
              </a:solidFill>
              <a:latin typeface="Arial Rounded MT Bold" pitchFamily="34" charset="0"/>
              <a:cs typeface="Baskerville"/>
            </a:endParaRPr>
          </a:p>
        </p:txBody>
      </p:sp>
      <p:sp>
        <p:nvSpPr>
          <p:cNvPr id="9" name="Footer Placeholder 8"/>
          <p:cNvSpPr>
            <a:spLocks noGrp="1"/>
          </p:cNvSpPr>
          <p:nvPr>
            <p:ph type="ftr" sz="quarter" idx="11"/>
          </p:nvPr>
        </p:nvSpPr>
        <p:spPr/>
        <p:txBody>
          <a:bodyPr/>
          <a:lstStyle/>
          <a:p>
            <a:r>
              <a:rPr lang="en-US" smtClean="0"/>
              <a:t>September 2015</a:t>
            </a:r>
            <a:endParaRPr lang="en-US" dirty="0"/>
          </a:p>
        </p:txBody>
      </p:sp>
      <p:sp>
        <p:nvSpPr>
          <p:cNvPr id="10" name="Slide Number Placeholder 9"/>
          <p:cNvSpPr>
            <a:spLocks noGrp="1"/>
          </p:cNvSpPr>
          <p:nvPr>
            <p:ph type="sldNum" sz="quarter" idx="12"/>
          </p:nvPr>
        </p:nvSpPr>
        <p:spPr/>
        <p:txBody>
          <a:bodyPr/>
          <a:lstStyle/>
          <a:p>
            <a:fld id="{7F5CE407-6216-4202-80E4-A30DC2F709B2}" type="slidenum">
              <a:rPr lang="en-US" sz="1200" smtClean="0"/>
              <a:pPr/>
              <a:t>102</a:t>
            </a:fld>
            <a:endParaRPr lang="en-US" sz="1200" dirty="0"/>
          </a:p>
        </p:txBody>
      </p:sp>
      <p:pic>
        <p:nvPicPr>
          <p:cNvPr id="3" name="Picture 2" descr="C:\Users\Andrea.Penney\Desktop\ASDW HD LOGO (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80765" y="2686639"/>
            <a:ext cx="8031637" cy="16591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2882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ysClr val="windowText" lastClr="000000"/>
                </a:solidFill>
              </a:rPr>
              <a:t>Projected Enrolment Nackawic Elementary School</a:t>
            </a:r>
            <a:r>
              <a:rPr lang="en-US" dirty="0">
                <a:solidFill>
                  <a:sysClr val="windowText" lastClr="000000"/>
                </a:solidFill>
              </a:rPr>
              <a:t/>
            </a:r>
            <a:br>
              <a:rPr lang="en-US" dirty="0">
                <a:solidFill>
                  <a:sysClr val="windowText" lastClr="000000"/>
                </a:solidFill>
              </a:rPr>
            </a:br>
            <a:endParaRPr lang="en-US" dirty="0"/>
          </a:p>
        </p:txBody>
      </p:sp>
      <p:sp>
        <p:nvSpPr>
          <p:cNvPr id="3" name="Content Placeholder 2"/>
          <p:cNvSpPr>
            <a:spLocks noGrp="1"/>
          </p:cNvSpPr>
          <p:nvPr>
            <p:ph idx="1"/>
          </p:nvPr>
        </p:nvSpPr>
        <p:spPr>
          <a:xfrm>
            <a:off x="549275" y="1153634"/>
            <a:ext cx="8042276" cy="4343400"/>
          </a:xfrm>
        </p:spPr>
        <p:txBody>
          <a:bodyPr/>
          <a:lstStyle/>
          <a:p>
            <a:pPr marL="0" indent="0">
              <a:buNone/>
            </a:pPr>
            <a:endParaRPr lang="en-US" dirty="0"/>
          </a:p>
        </p:txBody>
      </p:sp>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11</a:t>
            </a:fld>
            <a:endParaRPr lang="en-US" sz="1200" dirty="0"/>
          </a:p>
        </p:txBody>
      </p:sp>
      <p:graphicFrame>
        <p:nvGraphicFramePr>
          <p:cNvPr id="8" name="Chart 7"/>
          <p:cNvGraphicFramePr>
            <a:graphicFrameLocks/>
          </p:cNvGraphicFramePr>
          <p:nvPr>
            <p:extLst>
              <p:ext uri="{D42A27DB-BD31-4B8C-83A1-F6EECF244321}">
                <p14:modId xmlns:p14="http://schemas.microsoft.com/office/powerpoint/2010/main" val="1593621544"/>
              </p:ext>
            </p:extLst>
          </p:nvPr>
        </p:nvGraphicFramePr>
        <p:xfrm>
          <a:off x="712381" y="2057399"/>
          <a:ext cx="7527852" cy="360975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9264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968" y="446568"/>
            <a:ext cx="8042276" cy="1336956"/>
          </a:xfrm>
        </p:spPr>
        <p:txBody>
          <a:bodyPr/>
          <a:lstStyle/>
          <a:p>
            <a:r>
              <a:rPr lang="en-US" sz="2400" dirty="0">
                <a:solidFill>
                  <a:sysClr val="windowText" lastClr="000000"/>
                </a:solidFill>
              </a:rPr>
              <a:t>Projected Enrolment Nackawic Middle School</a:t>
            </a:r>
            <a:r>
              <a:rPr lang="en-US" dirty="0">
                <a:solidFill>
                  <a:sysClr val="windowText" lastClr="000000"/>
                </a:solidFill>
              </a:rPr>
              <a:t/>
            </a:r>
            <a:br>
              <a:rPr lang="en-US" dirty="0">
                <a:solidFill>
                  <a:sysClr val="windowText" lastClr="000000"/>
                </a:solidFill>
              </a:rPr>
            </a:br>
            <a:endParaRPr lang="en-US" dirty="0"/>
          </a:p>
        </p:txBody>
      </p:sp>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12</a:t>
            </a:fld>
            <a:endParaRPr lang="en-US" sz="1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45071590"/>
              </p:ext>
            </p:extLst>
          </p:nvPr>
        </p:nvGraphicFramePr>
        <p:xfrm>
          <a:off x="549275" y="1600200"/>
          <a:ext cx="8042275"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1107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solidFill>
                  <a:sysClr val="windowText" lastClr="000000"/>
                </a:solidFill>
              </a:rPr>
              <a:t>Projected Enrolment Nackawic High School</a:t>
            </a:r>
            <a:br>
              <a:rPr lang="en-US" sz="2400" dirty="0">
                <a:solidFill>
                  <a:sysClr val="windowText" lastClr="000000"/>
                </a:solidFill>
              </a:rPr>
            </a:br>
            <a:endParaRPr lang="en-US" sz="2400" dirty="0"/>
          </a:p>
        </p:txBody>
      </p:sp>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13</a:t>
            </a:fld>
            <a:endParaRPr lang="en-US" sz="1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64768496"/>
              </p:ext>
            </p:extLst>
          </p:nvPr>
        </p:nvGraphicFramePr>
        <p:xfrm>
          <a:off x="549275" y="1600200"/>
          <a:ext cx="8042275"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7347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90693"/>
          </a:xfrm>
        </p:spPr>
        <p:txBody>
          <a:bodyPr/>
          <a:lstStyle/>
          <a:p>
            <a:r>
              <a:rPr lang="en-US" sz="2400" dirty="0">
                <a:solidFill>
                  <a:schemeClr val="tx2">
                    <a:lumMod val="75000"/>
                    <a:lumOff val="25000"/>
                  </a:schemeClr>
                </a:solidFill>
                <a:latin typeface="Arial Rounded MT Bold" pitchFamily="34" charset="0"/>
              </a:rPr>
              <a:t>Functional </a:t>
            </a:r>
            <a:r>
              <a:rPr lang="en-US" sz="2400" dirty="0" smtClean="0">
                <a:solidFill>
                  <a:schemeClr val="tx2">
                    <a:lumMod val="75000"/>
                    <a:lumOff val="25000"/>
                  </a:schemeClr>
                </a:solidFill>
                <a:latin typeface="Arial Rounded MT Bold" pitchFamily="34" charset="0"/>
              </a:rPr>
              <a:t>Capacity Nackawic Schools 2014-15 </a:t>
            </a:r>
            <a:endParaRPr lang="en-CA" sz="2400" dirty="0">
              <a:solidFill>
                <a:schemeClr val="tx2">
                  <a:lumMod val="75000"/>
                  <a:lumOff val="25000"/>
                </a:schemeClr>
              </a:solidFill>
              <a:latin typeface="Arial Rounded MT Bold"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393402512"/>
              </p:ext>
            </p:extLst>
          </p:nvPr>
        </p:nvGraphicFramePr>
        <p:xfrm>
          <a:off x="274971" y="695143"/>
          <a:ext cx="8799063" cy="7350937"/>
        </p:xfrm>
        <a:graphic>
          <a:graphicData uri="http://schemas.openxmlformats.org/drawingml/2006/table">
            <a:tbl>
              <a:tblPr firstRow="1" bandRow="1">
                <a:tableStyleId>{5C22544A-7EE6-4342-B048-85BDC9FD1C3A}</a:tableStyleId>
              </a:tblPr>
              <a:tblGrid>
                <a:gridCol w="1869056"/>
                <a:gridCol w="1426987"/>
                <a:gridCol w="1292527"/>
                <a:gridCol w="1444604"/>
                <a:gridCol w="1508596"/>
                <a:gridCol w="1257293"/>
              </a:tblGrid>
              <a:tr h="1665905">
                <a:tc>
                  <a:txBody>
                    <a:bodyPr/>
                    <a:lstStyle/>
                    <a:p>
                      <a:pPr algn="ctr"/>
                      <a:endParaRPr lang="en-US" sz="1100" dirty="0" smtClean="0">
                        <a:latin typeface="Arial Rounded MT Bold" pitchFamily="34" charset="0"/>
                      </a:endParaRPr>
                    </a:p>
                    <a:p>
                      <a:pPr algn="ctr"/>
                      <a:endParaRPr lang="en-US" sz="1100" dirty="0" smtClean="0">
                        <a:latin typeface="Arial Rounded MT Bold" pitchFamily="34" charset="0"/>
                      </a:endParaRPr>
                    </a:p>
                    <a:p>
                      <a:pPr algn="ctr"/>
                      <a:r>
                        <a:rPr lang="en-US" sz="1100" dirty="0" smtClean="0">
                          <a:latin typeface="Arial Rounded MT Bold" pitchFamily="34" charset="0"/>
                        </a:rPr>
                        <a:t>Functional Capacity Data</a:t>
                      </a:r>
                    </a:p>
                    <a:p>
                      <a:pPr algn="ctr"/>
                      <a:endParaRPr lang="en-CA" sz="1100" dirty="0">
                        <a:latin typeface="Arial Rounded MT Bold" pitchFamily="34" charset="0"/>
                      </a:endParaRPr>
                    </a:p>
                  </a:txBody>
                  <a:tcPr/>
                </a:tc>
                <a:tc>
                  <a:txBody>
                    <a:bodyPr/>
                    <a:lstStyle/>
                    <a:p>
                      <a:pPr algn="ctr"/>
                      <a:endParaRPr lang="en-US" sz="1100" dirty="0" smtClean="0">
                        <a:latin typeface="Arial Rounded MT Bold" pitchFamily="34" charset="0"/>
                      </a:endParaRPr>
                    </a:p>
                    <a:p>
                      <a:pPr algn="ctr"/>
                      <a:endParaRPr lang="en-US" sz="1100" dirty="0" smtClean="0">
                        <a:latin typeface="Arial Rounded MT Bold" pitchFamily="34" charset="0"/>
                      </a:endParaRPr>
                    </a:p>
                    <a:p>
                      <a:pPr algn="ctr"/>
                      <a:r>
                        <a:rPr lang="en-US" sz="1100" dirty="0" smtClean="0">
                          <a:latin typeface="Arial Rounded MT Bold" pitchFamily="34" charset="0"/>
                        </a:rPr>
                        <a:t>Student </a:t>
                      </a:r>
                    </a:p>
                    <a:p>
                      <a:pPr algn="ctr"/>
                      <a:r>
                        <a:rPr lang="en-US" sz="1100" dirty="0" smtClean="0">
                          <a:latin typeface="Arial Rounded MT Bold" pitchFamily="34" charset="0"/>
                        </a:rPr>
                        <a:t>Enrollment</a:t>
                      </a:r>
                      <a:endParaRPr lang="en-CA" sz="1100" dirty="0">
                        <a:latin typeface="Arial Rounded MT Bold" pitchFamily="34" charset="0"/>
                      </a:endParaRPr>
                    </a:p>
                  </a:txBody>
                  <a:tcPr/>
                </a:tc>
                <a:tc>
                  <a:txBody>
                    <a:bodyPr/>
                    <a:lstStyle/>
                    <a:p>
                      <a:pPr algn="ctr"/>
                      <a:endParaRPr lang="en-US" sz="1100" dirty="0" smtClean="0">
                        <a:latin typeface="Arial Rounded MT Bold" pitchFamily="34" charset="0"/>
                      </a:endParaRPr>
                    </a:p>
                    <a:p>
                      <a:pPr algn="ctr"/>
                      <a:endParaRPr lang="en-US" sz="1100" dirty="0" smtClean="0">
                        <a:latin typeface="Arial Rounded MT Bold" pitchFamily="34" charset="0"/>
                      </a:endParaRPr>
                    </a:p>
                    <a:p>
                      <a:pPr algn="ctr"/>
                      <a:r>
                        <a:rPr lang="en-US" sz="1100" dirty="0" smtClean="0">
                          <a:latin typeface="Arial Rounded MT Bold" pitchFamily="34" charset="0"/>
                        </a:rPr>
                        <a:t>Number of Classrooms</a:t>
                      </a:r>
                      <a:endParaRPr lang="en-CA" sz="1100" dirty="0">
                        <a:latin typeface="Arial Rounded MT Bold" pitchFamily="34" charset="0"/>
                      </a:endParaRPr>
                    </a:p>
                  </a:txBody>
                  <a:tcPr/>
                </a:tc>
                <a:tc>
                  <a:txBody>
                    <a:bodyPr/>
                    <a:lstStyle/>
                    <a:p>
                      <a:pPr algn="ctr"/>
                      <a:endParaRPr lang="en-US" sz="1100" dirty="0" smtClean="0">
                        <a:latin typeface="Arial Rounded MT Bold" pitchFamily="34" charset="0"/>
                      </a:endParaRPr>
                    </a:p>
                    <a:p>
                      <a:pPr algn="ctr"/>
                      <a:endParaRPr lang="en-US" sz="1100" dirty="0" smtClean="0">
                        <a:latin typeface="Arial Rounded MT Bold" pitchFamily="34" charset="0"/>
                      </a:endParaRPr>
                    </a:p>
                    <a:p>
                      <a:pPr algn="ctr"/>
                      <a:r>
                        <a:rPr lang="en-US" sz="1100" dirty="0" smtClean="0">
                          <a:latin typeface="Arial Rounded MT Bold" pitchFamily="34" charset="0"/>
                        </a:rPr>
                        <a:t>Classrooms in Use</a:t>
                      </a:r>
                      <a:endParaRPr lang="en-CA" sz="1100" dirty="0">
                        <a:latin typeface="Arial Rounded MT Bold" pitchFamily="34" charset="0"/>
                      </a:endParaRPr>
                    </a:p>
                  </a:txBody>
                  <a:tcPr/>
                </a:tc>
                <a:tc>
                  <a:txBody>
                    <a:bodyPr/>
                    <a:lstStyle/>
                    <a:p>
                      <a:pPr algn="ctr"/>
                      <a:endParaRPr lang="en-US" sz="1100" dirty="0" smtClean="0">
                        <a:latin typeface="Arial Rounded MT Bold" pitchFamily="34" charset="0"/>
                      </a:endParaRPr>
                    </a:p>
                    <a:p>
                      <a:pPr algn="ctr"/>
                      <a:endParaRPr lang="en-US" sz="1100" dirty="0" smtClean="0">
                        <a:latin typeface="Arial Rounded MT Bold" pitchFamily="34" charset="0"/>
                      </a:endParaRPr>
                    </a:p>
                    <a:p>
                      <a:pPr algn="ctr"/>
                      <a:r>
                        <a:rPr lang="en-US" sz="1100" dirty="0" smtClean="0">
                          <a:latin typeface="Arial Rounded MT Bold" pitchFamily="34" charset="0"/>
                        </a:rPr>
                        <a:t>School Capacity</a:t>
                      </a:r>
                      <a:endParaRPr lang="en-CA" sz="1100" dirty="0">
                        <a:latin typeface="Arial Rounded MT Bold" pitchFamily="34" charset="0"/>
                      </a:endParaRPr>
                    </a:p>
                  </a:txBody>
                  <a:tcPr/>
                </a:tc>
                <a:tc>
                  <a:txBody>
                    <a:bodyPr/>
                    <a:lstStyle/>
                    <a:p>
                      <a:pPr algn="ctr"/>
                      <a:endParaRPr lang="en-US" sz="1100" dirty="0" smtClean="0">
                        <a:latin typeface="Arial Rounded MT Bold" pitchFamily="34" charset="0"/>
                      </a:endParaRPr>
                    </a:p>
                    <a:p>
                      <a:pPr algn="ctr"/>
                      <a:endParaRPr lang="en-US" sz="1100" dirty="0" smtClean="0">
                        <a:latin typeface="Arial Rounded MT Bold" pitchFamily="34" charset="0"/>
                      </a:endParaRPr>
                    </a:p>
                    <a:p>
                      <a:pPr algn="ctr"/>
                      <a:r>
                        <a:rPr lang="en-US" sz="1100" dirty="0" smtClean="0">
                          <a:latin typeface="Arial Rounded MT Bold" pitchFamily="34" charset="0"/>
                        </a:rPr>
                        <a:t>Capacity Rating</a:t>
                      </a:r>
                      <a:endParaRPr lang="en-CA" sz="1100" dirty="0">
                        <a:latin typeface="Arial Rounded MT Bold" pitchFamily="34" charset="0"/>
                      </a:endParaRPr>
                    </a:p>
                  </a:txBody>
                  <a:tcPr/>
                </a:tc>
              </a:tr>
              <a:tr h="1002366">
                <a:tc>
                  <a:txBody>
                    <a:bodyPr/>
                    <a:lstStyle/>
                    <a:p>
                      <a:pPr algn="ctr"/>
                      <a:endParaRPr lang="en-US" sz="1400" b="1" dirty="0" smtClean="0">
                        <a:solidFill>
                          <a:schemeClr val="tx2">
                            <a:lumMod val="75000"/>
                            <a:lumOff val="25000"/>
                          </a:schemeClr>
                        </a:solidFill>
                        <a:latin typeface="Arial Rounded MT Bold" pitchFamily="34" charset="0"/>
                      </a:endParaRPr>
                    </a:p>
                    <a:p>
                      <a:pPr algn="ctr"/>
                      <a:r>
                        <a:rPr lang="en-US" sz="1400" b="1" dirty="0" smtClean="0">
                          <a:solidFill>
                            <a:schemeClr val="tx2">
                              <a:lumMod val="75000"/>
                              <a:lumOff val="25000"/>
                            </a:schemeClr>
                          </a:solidFill>
                          <a:latin typeface="Arial Rounded MT Bold" pitchFamily="34" charset="0"/>
                        </a:rPr>
                        <a:t>Nackawic Elementary School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2">
                              <a:lumMod val="75000"/>
                              <a:lumOff val="25000"/>
                            </a:schemeClr>
                          </a:solidFill>
                          <a:latin typeface="Arial Rounded MT Bold" pitchFamily="34" charset="0"/>
                        </a:rPr>
                        <a:t>(Based on 24  students per class.)</a:t>
                      </a:r>
                      <a:endParaRPr lang="en-CA" sz="1400" b="1" dirty="0" smtClean="0">
                        <a:solidFill>
                          <a:schemeClr val="tx2">
                            <a:lumMod val="75000"/>
                            <a:lumOff val="25000"/>
                          </a:schemeClr>
                        </a:solidFill>
                        <a:latin typeface="Arial Rounded MT Bold" pitchFamily="34" charset="0"/>
                      </a:endParaRPr>
                    </a:p>
                    <a:p>
                      <a:pPr algn="ctr"/>
                      <a:endParaRPr lang="en-US" sz="1400" b="1" dirty="0" smtClean="0">
                        <a:solidFill>
                          <a:schemeClr val="tx2">
                            <a:lumMod val="75000"/>
                            <a:lumOff val="25000"/>
                          </a:schemeClr>
                        </a:solidFill>
                        <a:latin typeface="Arial Rounded MT Bold" pitchFamily="34" charset="0"/>
                      </a:endParaRPr>
                    </a:p>
                  </a:txBody>
                  <a:tcPr>
                    <a:solidFill>
                      <a:schemeClr val="bg2"/>
                    </a:solidFill>
                  </a:tcPr>
                </a:tc>
                <a:tc>
                  <a:txBody>
                    <a:bodyPr/>
                    <a:lstStyle/>
                    <a:p>
                      <a:pPr algn="ctr"/>
                      <a:r>
                        <a:rPr lang="en-CA" sz="1800" b="1" dirty="0" smtClean="0">
                          <a:solidFill>
                            <a:schemeClr val="tx2">
                              <a:lumMod val="75000"/>
                              <a:lumOff val="25000"/>
                            </a:schemeClr>
                          </a:solidFill>
                          <a:latin typeface="+mn-lt"/>
                        </a:rPr>
                        <a:t>221</a:t>
                      </a:r>
                      <a:endParaRPr lang="en-CA" sz="1800" b="1" dirty="0">
                        <a:solidFill>
                          <a:schemeClr val="tx2">
                            <a:lumMod val="75000"/>
                            <a:lumOff val="25000"/>
                          </a:schemeClr>
                        </a:solidFill>
                        <a:latin typeface="+mn-lt"/>
                      </a:endParaRPr>
                    </a:p>
                  </a:txBody>
                  <a:tcPr>
                    <a:solidFill>
                      <a:schemeClr val="bg2"/>
                    </a:solidFill>
                  </a:tcPr>
                </a:tc>
                <a:tc>
                  <a:txBody>
                    <a:bodyPr/>
                    <a:lstStyle/>
                    <a:p>
                      <a:pPr algn="ctr"/>
                      <a:r>
                        <a:rPr lang="en-CA" sz="1800" b="1" dirty="0" smtClean="0">
                          <a:solidFill>
                            <a:schemeClr val="tx2">
                              <a:lumMod val="75000"/>
                              <a:lumOff val="25000"/>
                            </a:schemeClr>
                          </a:solidFill>
                          <a:latin typeface="+mn-lt"/>
                        </a:rPr>
                        <a:t>13</a:t>
                      </a:r>
                      <a:endParaRPr lang="en-CA" sz="1800" b="1" dirty="0">
                        <a:solidFill>
                          <a:schemeClr val="tx2">
                            <a:lumMod val="75000"/>
                            <a:lumOff val="25000"/>
                          </a:schemeClr>
                        </a:solidFill>
                        <a:latin typeface="+mn-lt"/>
                      </a:endParaRPr>
                    </a:p>
                  </a:txBody>
                  <a:tcPr>
                    <a:solidFill>
                      <a:schemeClr val="bg2"/>
                    </a:solidFill>
                  </a:tcPr>
                </a:tc>
                <a:tc>
                  <a:txBody>
                    <a:bodyPr/>
                    <a:lstStyle/>
                    <a:p>
                      <a:pPr algn="ctr"/>
                      <a:r>
                        <a:rPr lang="en-CA" sz="1800" b="1" dirty="0" smtClean="0">
                          <a:solidFill>
                            <a:schemeClr val="tx2">
                              <a:lumMod val="75000"/>
                              <a:lumOff val="25000"/>
                            </a:schemeClr>
                          </a:solidFill>
                          <a:latin typeface="+mn-lt"/>
                        </a:rPr>
                        <a:t>11</a:t>
                      </a:r>
                      <a:endParaRPr lang="en-CA" sz="1800" b="1" dirty="0">
                        <a:solidFill>
                          <a:schemeClr val="tx2">
                            <a:lumMod val="75000"/>
                            <a:lumOff val="25000"/>
                          </a:schemeClr>
                        </a:solidFill>
                        <a:latin typeface="+mn-lt"/>
                      </a:endParaRPr>
                    </a:p>
                  </a:txBody>
                  <a:tcPr>
                    <a:solidFill>
                      <a:schemeClr val="bg2"/>
                    </a:solidFill>
                  </a:tcPr>
                </a:tc>
                <a:tc>
                  <a:txBody>
                    <a:bodyPr/>
                    <a:lstStyle/>
                    <a:p>
                      <a:pPr algn="ctr"/>
                      <a:r>
                        <a:rPr lang="en-CA" sz="1800" b="1" dirty="0" smtClean="0">
                          <a:solidFill>
                            <a:schemeClr val="tx2">
                              <a:lumMod val="75000"/>
                              <a:lumOff val="25000"/>
                            </a:schemeClr>
                          </a:solidFill>
                          <a:latin typeface="+mn-lt"/>
                        </a:rPr>
                        <a:t>312</a:t>
                      </a:r>
                      <a:endParaRPr lang="en-CA" sz="1800" b="1" dirty="0">
                        <a:solidFill>
                          <a:schemeClr val="tx2">
                            <a:lumMod val="75000"/>
                            <a:lumOff val="25000"/>
                          </a:schemeClr>
                        </a:solidFill>
                        <a:latin typeface="+mn-lt"/>
                      </a:endParaRPr>
                    </a:p>
                  </a:txBody>
                  <a:tcPr>
                    <a:solidFill>
                      <a:schemeClr val="bg2"/>
                    </a:solidFill>
                  </a:tcPr>
                </a:tc>
                <a:tc>
                  <a:txBody>
                    <a:bodyPr/>
                    <a:lstStyle/>
                    <a:p>
                      <a:pPr algn="ctr"/>
                      <a:r>
                        <a:rPr lang="en-CA" sz="1800" b="1" dirty="0" smtClean="0">
                          <a:solidFill>
                            <a:schemeClr val="tx2">
                              <a:lumMod val="75000"/>
                              <a:lumOff val="25000"/>
                            </a:schemeClr>
                          </a:solidFill>
                          <a:latin typeface="+mn-lt"/>
                        </a:rPr>
                        <a:t>70.8%</a:t>
                      </a:r>
                      <a:endParaRPr lang="en-CA" sz="1800" b="1" dirty="0">
                        <a:solidFill>
                          <a:schemeClr val="tx2">
                            <a:lumMod val="75000"/>
                            <a:lumOff val="25000"/>
                          </a:schemeClr>
                        </a:solidFill>
                        <a:latin typeface="+mn-lt"/>
                      </a:endParaRPr>
                    </a:p>
                  </a:txBody>
                  <a:tcPr>
                    <a:solidFill>
                      <a:schemeClr val="bg2"/>
                    </a:solidFill>
                  </a:tcPr>
                </a:tc>
              </a:tr>
              <a:tr h="1543739">
                <a:tc>
                  <a:txBody>
                    <a:bodyPr/>
                    <a:lstStyle/>
                    <a:p>
                      <a:pPr algn="ctr"/>
                      <a:endParaRPr lang="en-US" sz="1400" b="1" dirty="0" smtClean="0">
                        <a:solidFill>
                          <a:schemeClr val="tx2">
                            <a:lumMod val="75000"/>
                            <a:lumOff val="25000"/>
                          </a:schemeClr>
                        </a:solidFill>
                        <a:latin typeface="Arial Rounded MT Bold" pitchFamily="34" charset="0"/>
                      </a:endParaRPr>
                    </a:p>
                    <a:p>
                      <a:pPr algn="ctr"/>
                      <a:r>
                        <a:rPr lang="en-US" sz="1400" b="1" dirty="0" smtClean="0">
                          <a:solidFill>
                            <a:schemeClr val="tx2">
                              <a:lumMod val="75000"/>
                              <a:lumOff val="25000"/>
                            </a:schemeClr>
                          </a:solidFill>
                          <a:latin typeface="Arial Rounded MT Bold" pitchFamily="34" charset="0"/>
                        </a:rPr>
                        <a:t>Nackawic Middle School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2">
                              <a:lumMod val="75000"/>
                              <a:lumOff val="25000"/>
                            </a:schemeClr>
                          </a:solidFill>
                          <a:latin typeface="Arial Rounded MT Bold" pitchFamily="34" charset="0"/>
                        </a:rPr>
                        <a:t>(Based on  29 students per class.)</a:t>
                      </a:r>
                    </a:p>
                  </a:txBody>
                  <a:tcPr>
                    <a:noFill/>
                  </a:tcPr>
                </a:tc>
                <a:tc>
                  <a:txBody>
                    <a:bodyPr/>
                    <a:lstStyle/>
                    <a:p>
                      <a:pPr algn="ctr"/>
                      <a:r>
                        <a:rPr lang="en-US" sz="1800" b="1" dirty="0" smtClean="0">
                          <a:solidFill>
                            <a:schemeClr val="tx2">
                              <a:lumMod val="75000"/>
                              <a:lumOff val="25000"/>
                            </a:schemeClr>
                          </a:solidFill>
                        </a:rPr>
                        <a:t> 138</a:t>
                      </a:r>
                      <a:endParaRPr lang="en-US" sz="1800" b="1" dirty="0">
                        <a:solidFill>
                          <a:schemeClr val="tx2">
                            <a:lumMod val="75000"/>
                            <a:lumOff val="25000"/>
                          </a:schemeClr>
                        </a:solidFill>
                      </a:endParaRPr>
                    </a:p>
                  </a:txBody>
                  <a:tcPr>
                    <a:noFill/>
                  </a:tcPr>
                </a:tc>
                <a:tc>
                  <a:txBody>
                    <a:bodyPr/>
                    <a:lstStyle/>
                    <a:p>
                      <a:pPr algn="ctr"/>
                      <a:r>
                        <a:rPr lang="en-US" sz="1800" b="1" dirty="0" smtClean="0">
                          <a:solidFill>
                            <a:schemeClr val="tx2">
                              <a:lumMod val="75000"/>
                              <a:lumOff val="25000"/>
                            </a:schemeClr>
                          </a:solidFill>
                        </a:rPr>
                        <a:t> 17</a:t>
                      </a:r>
                      <a:endParaRPr lang="en-US" sz="1800" b="1" dirty="0">
                        <a:solidFill>
                          <a:schemeClr val="tx2">
                            <a:lumMod val="75000"/>
                            <a:lumOff val="25000"/>
                          </a:schemeClr>
                        </a:solidFill>
                      </a:endParaRPr>
                    </a:p>
                  </a:txBody>
                  <a:tcPr>
                    <a:noFill/>
                  </a:tcPr>
                </a:tc>
                <a:tc>
                  <a:txBody>
                    <a:bodyPr/>
                    <a:lstStyle/>
                    <a:p>
                      <a:pPr algn="ctr"/>
                      <a:r>
                        <a:rPr lang="en-US" sz="1800" b="0" dirty="0" smtClean="0">
                          <a:solidFill>
                            <a:schemeClr val="tx2">
                              <a:lumMod val="75000"/>
                              <a:lumOff val="25000"/>
                            </a:schemeClr>
                          </a:solidFill>
                        </a:rPr>
                        <a:t>7</a:t>
                      </a:r>
                      <a:endParaRPr lang="en-US" sz="1800" b="0" dirty="0">
                        <a:solidFill>
                          <a:schemeClr val="tx2">
                            <a:lumMod val="75000"/>
                            <a:lumOff val="25000"/>
                          </a:schemeClr>
                        </a:solidFill>
                      </a:endParaRPr>
                    </a:p>
                  </a:txBody>
                  <a:tcPr>
                    <a:noFill/>
                  </a:tcPr>
                </a:tc>
                <a:tc>
                  <a:txBody>
                    <a:bodyPr/>
                    <a:lstStyle/>
                    <a:p>
                      <a:pPr algn="ctr"/>
                      <a:r>
                        <a:rPr lang="en-US" sz="1800" b="1" dirty="0" smtClean="0">
                          <a:solidFill>
                            <a:schemeClr val="tx2">
                              <a:lumMod val="75000"/>
                              <a:lumOff val="25000"/>
                            </a:schemeClr>
                          </a:solidFill>
                        </a:rPr>
                        <a:t> 493</a:t>
                      </a:r>
                      <a:endParaRPr lang="en-US" sz="1800" b="1" dirty="0">
                        <a:solidFill>
                          <a:schemeClr val="tx2">
                            <a:lumMod val="75000"/>
                            <a:lumOff val="25000"/>
                          </a:schemeClr>
                        </a:solidFill>
                      </a:endParaRPr>
                    </a:p>
                  </a:txBody>
                  <a:tcPr>
                    <a:noFill/>
                  </a:tcPr>
                </a:tc>
                <a:tc>
                  <a:txBody>
                    <a:bodyPr/>
                    <a:lstStyle/>
                    <a:p>
                      <a:pPr algn="ctr"/>
                      <a:r>
                        <a:rPr lang="en-US" sz="1800" b="1" dirty="0" smtClean="0">
                          <a:solidFill>
                            <a:schemeClr val="tx2">
                              <a:lumMod val="75000"/>
                              <a:lumOff val="25000"/>
                            </a:schemeClr>
                          </a:solidFill>
                        </a:rPr>
                        <a:t> 28.0%</a:t>
                      </a:r>
                      <a:endParaRPr lang="en-US" sz="1800" b="1" dirty="0">
                        <a:solidFill>
                          <a:schemeClr val="tx2">
                            <a:lumMod val="75000"/>
                            <a:lumOff val="25000"/>
                          </a:schemeClr>
                        </a:solidFill>
                      </a:endParaRPr>
                    </a:p>
                  </a:txBody>
                  <a:tcPr>
                    <a:noFill/>
                  </a:tcPr>
                </a:tc>
              </a:tr>
              <a:tr h="975424">
                <a:tc>
                  <a:txBody>
                    <a:bodyPr/>
                    <a:lstStyle/>
                    <a:p>
                      <a:pPr algn="ctr"/>
                      <a:r>
                        <a:rPr lang="en-US" sz="1400" b="1" dirty="0" smtClean="0">
                          <a:solidFill>
                            <a:schemeClr val="tx2">
                              <a:lumMod val="75000"/>
                              <a:lumOff val="25000"/>
                            </a:schemeClr>
                          </a:solidFill>
                          <a:latin typeface="Arial Rounded MT Bold" pitchFamily="34" charset="0"/>
                        </a:rPr>
                        <a:t>Nackawic High School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2">
                              <a:lumMod val="75000"/>
                              <a:lumOff val="25000"/>
                            </a:schemeClr>
                          </a:solidFill>
                          <a:latin typeface="Arial Rounded MT Bold" pitchFamily="34" charset="0"/>
                        </a:rPr>
                        <a:t>(Based on   29 students per class.)</a:t>
                      </a:r>
                    </a:p>
                    <a:p>
                      <a:pPr algn="ctr"/>
                      <a:endParaRPr lang="en-US" sz="1400" b="1" dirty="0" smtClean="0">
                        <a:solidFill>
                          <a:schemeClr val="tx2">
                            <a:lumMod val="75000"/>
                            <a:lumOff val="25000"/>
                          </a:schemeClr>
                        </a:solidFill>
                        <a:latin typeface="Arial Rounded MT Bold" pitchFamily="34" charset="0"/>
                      </a:endParaRPr>
                    </a:p>
                    <a:p>
                      <a:pPr algn="ctr"/>
                      <a:endParaRPr lang="en-US" sz="1400" b="1" dirty="0" smtClean="0">
                        <a:solidFill>
                          <a:schemeClr val="tx2">
                            <a:lumMod val="75000"/>
                            <a:lumOff val="25000"/>
                          </a:schemeClr>
                        </a:solidFill>
                        <a:latin typeface="Arial Rounded MT Bold" pitchFamily="34" charset="0"/>
                      </a:endParaRPr>
                    </a:p>
                    <a:p>
                      <a:pPr algn="ctr"/>
                      <a:endParaRPr lang="en-US" sz="1400" b="1" dirty="0" smtClean="0">
                        <a:solidFill>
                          <a:schemeClr val="tx2">
                            <a:lumMod val="75000"/>
                            <a:lumOff val="25000"/>
                          </a:schemeClr>
                        </a:solidFill>
                        <a:latin typeface="Arial Rounded MT Bold" pitchFamily="34" charset="0"/>
                      </a:endParaRPr>
                    </a:p>
                    <a:p>
                      <a:pPr algn="ctr"/>
                      <a:endParaRPr lang="en-US" sz="1400" b="1" dirty="0" smtClean="0">
                        <a:solidFill>
                          <a:schemeClr val="tx2">
                            <a:lumMod val="75000"/>
                            <a:lumOff val="25000"/>
                          </a:schemeClr>
                        </a:solidFill>
                        <a:latin typeface="Arial Rounded MT Bold" pitchFamily="34" charset="0"/>
                      </a:endParaRPr>
                    </a:p>
                  </a:txBody>
                  <a:tcPr>
                    <a:solidFill>
                      <a:schemeClr val="bg2"/>
                    </a:solidFill>
                  </a:tcPr>
                </a:tc>
                <a:tc>
                  <a:txBody>
                    <a:bodyPr/>
                    <a:lstStyle/>
                    <a:p>
                      <a:pPr algn="ctr"/>
                      <a:r>
                        <a:rPr lang="en-US" sz="1800" b="1" dirty="0" smtClean="0">
                          <a:solidFill>
                            <a:schemeClr val="tx2">
                              <a:lumMod val="75000"/>
                              <a:lumOff val="25000"/>
                            </a:schemeClr>
                          </a:solidFill>
                        </a:rPr>
                        <a:t>261</a:t>
                      </a:r>
                      <a:endParaRPr lang="en-US" sz="1800" b="1" dirty="0">
                        <a:solidFill>
                          <a:schemeClr val="tx2">
                            <a:lumMod val="75000"/>
                            <a:lumOff val="25000"/>
                          </a:schemeClr>
                        </a:solidFill>
                      </a:endParaRPr>
                    </a:p>
                  </a:txBody>
                  <a:tcPr>
                    <a:solidFill>
                      <a:schemeClr val="bg2"/>
                    </a:solidFill>
                  </a:tcPr>
                </a:tc>
                <a:tc>
                  <a:txBody>
                    <a:bodyPr/>
                    <a:lstStyle/>
                    <a:p>
                      <a:pPr algn="ctr"/>
                      <a:r>
                        <a:rPr lang="en-US" sz="1800" b="1" dirty="0" smtClean="0">
                          <a:solidFill>
                            <a:schemeClr val="tx2">
                              <a:lumMod val="75000"/>
                              <a:lumOff val="25000"/>
                            </a:schemeClr>
                          </a:solidFill>
                        </a:rPr>
                        <a:t>20</a:t>
                      </a:r>
                      <a:endParaRPr lang="en-US" sz="1800" b="1" dirty="0">
                        <a:solidFill>
                          <a:schemeClr val="tx2">
                            <a:lumMod val="75000"/>
                            <a:lumOff val="25000"/>
                          </a:schemeClr>
                        </a:solidFill>
                      </a:endParaRPr>
                    </a:p>
                  </a:txBody>
                  <a:tcPr>
                    <a:solidFill>
                      <a:schemeClr val="bg2"/>
                    </a:solidFill>
                  </a:tcPr>
                </a:tc>
                <a:tc>
                  <a:txBody>
                    <a:bodyPr/>
                    <a:lstStyle/>
                    <a:p>
                      <a:pPr algn="ctr"/>
                      <a:r>
                        <a:rPr lang="en-US" sz="1800" b="1" dirty="0" smtClean="0">
                          <a:solidFill>
                            <a:schemeClr val="tx2">
                              <a:lumMod val="75000"/>
                              <a:lumOff val="25000"/>
                            </a:schemeClr>
                          </a:solidFill>
                        </a:rPr>
                        <a:t>13</a:t>
                      </a:r>
                      <a:endParaRPr lang="en-US" sz="1800" b="1" dirty="0">
                        <a:solidFill>
                          <a:schemeClr val="tx2">
                            <a:lumMod val="75000"/>
                            <a:lumOff val="25000"/>
                          </a:schemeClr>
                        </a:solidFill>
                      </a:endParaRPr>
                    </a:p>
                  </a:txBody>
                  <a:tcPr>
                    <a:solidFill>
                      <a:schemeClr val="bg2"/>
                    </a:solidFill>
                  </a:tcPr>
                </a:tc>
                <a:tc>
                  <a:txBody>
                    <a:bodyPr/>
                    <a:lstStyle/>
                    <a:p>
                      <a:pPr algn="ctr"/>
                      <a:r>
                        <a:rPr lang="en-US" sz="1800" b="1" dirty="0" smtClean="0">
                          <a:solidFill>
                            <a:schemeClr val="tx2">
                              <a:lumMod val="75000"/>
                              <a:lumOff val="25000"/>
                            </a:schemeClr>
                          </a:solidFill>
                        </a:rPr>
                        <a:t>580</a:t>
                      </a:r>
                      <a:endParaRPr lang="en-US" sz="1800" b="1" dirty="0">
                        <a:solidFill>
                          <a:schemeClr val="tx2">
                            <a:lumMod val="75000"/>
                            <a:lumOff val="25000"/>
                          </a:schemeClr>
                        </a:solidFill>
                      </a:endParaRPr>
                    </a:p>
                  </a:txBody>
                  <a:tcPr>
                    <a:solidFill>
                      <a:schemeClr val="bg2"/>
                    </a:solidFill>
                  </a:tcPr>
                </a:tc>
                <a:tc>
                  <a:txBody>
                    <a:bodyPr/>
                    <a:lstStyle/>
                    <a:p>
                      <a:pPr algn="ctr"/>
                      <a:r>
                        <a:rPr lang="en-US" sz="1800" b="1" dirty="0" smtClean="0">
                          <a:solidFill>
                            <a:schemeClr val="tx2">
                              <a:lumMod val="75000"/>
                              <a:lumOff val="25000"/>
                            </a:schemeClr>
                          </a:solidFill>
                        </a:rPr>
                        <a:t>45.0%</a:t>
                      </a:r>
                      <a:endParaRPr lang="en-US" sz="1800" b="1" dirty="0">
                        <a:solidFill>
                          <a:schemeClr val="tx2">
                            <a:lumMod val="75000"/>
                            <a:lumOff val="25000"/>
                          </a:schemeClr>
                        </a:solidFill>
                      </a:endParaRPr>
                    </a:p>
                  </a:txBody>
                  <a:tcPr>
                    <a:solidFill>
                      <a:schemeClr val="bg2"/>
                    </a:solidFill>
                  </a:tcPr>
                </a:tc>
              </a:tr>
              <a:tr h="544653">
                <a:tc>
                  <a:txBody>
                    <a:bodyPr/>
                    <a:lstStyle/>
                    <a:p>
                      <a:endParaRPr lang="en-US" dirty="0"/>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a:p>
                  </a:txBody>
                  <a:tcPr>
                    <a:solidFill>
                      <a:schemeClr val="bg1"/>
                    </a:solidFill>
                  </a:tcPr>
                </a:tc>
                <a:tc>
                  <a:txBody>
                    <a:bodyPr/>
                    <a:lstStyle/>
                    <a:p>
                      <a:endParaRPr lang="en-US" dirty="0"/>
                    </a:p>
                  </a:txBody>
                  <a:tcPr>
                    <a:solidFill>
                      <a:schemeClr val="bg1"/>
                    </a:solidFill>
                  </a:tcPr>
                </a:tc>
                <a:tc>
                  <a:txBody>
                    <a:bodyPr/>
                    <a:lstStyle/>
                    <a:p>
                      <a:r>
                        <a:rPr lang="en-US" dirty="0" smtClean="0"/>
                        <a:t>            </a:t>
                      </a:r>
                      <a:endParaRPr lang="en-US" dirty="0"/>
                    </a:p>
                  </a:txBody>
                  <a:tcPr>
                    <a:solidFill>
                      <a:schemeClr val="bg1"/>
                    </a:solidFill>
                  </a:tcPr>
                </a:tc>
              </a:tr>
            </a:tbl>
          </a:graphicData>
        </a:graphic>
      </p:graphicFrame>
      <p:sp>
        <p:nvSpPr>
          <p:cNvPr id="4" name="Footer Placeholder 3"/>
          <p:cNvSpPr>
            <a:spLocks noGrp="1"/>
          </p:cNvSpPr>
          <p:nvPr>
            <p:ph type="ftr" sz="quarter" idx="11"/>
          </p:nvPr>
        </p:nvSpPr>
        <p:spPr>
          <a:xfrm>
            <a:off x="315511" y="6492875"/>
            <a:ext cx="4840941" cy="365125"/>
          </a:xfrm>
        </p:spPr>
        <p:txBody>
          <a:bodyPr/>
          <a:lstStyle/>
          <a:p>
            <a:r>
              <a:rPr lang="en-US" dirty="0" smtClean="0"/>
              <a:t>September 2015</a:t>
            </a:r>
            <a:endParaRPr lang="en-US" dirty="0">
              <a:solidFill>
                <a:schemeClr val="tx1"/>
              </a:solidFill>
            </a:endParaRPr>
          </a:p>
        </p:txBody>
      </p:sp>
      <p:sp>
        <p:nvSpPr>
          <p:cNvPr id="5" name="Slide Number Placeholder 4"/>
          <p:cNvSpPr>
            <a:spLocks noGrp="1"/>
          </p:cNvSpPr>
          <p:nvPr>
            <p:ph type="sldNum" sz="quarter" idx="12"/>
          </p:nvPr>
        </p:nvSpPr>
        <p:spPr>
          <a:xfrm>
            <a:off x="8083434" y="6403390"/>
            <a:ext cx="990600" cy="365125"/>
          </a:xfrm>
        </p:spPr>
        <p:txBody>
          <a:bodyPr/>
          <a:lstStyle/>
          <a:p>
            <a:r>
              <a:rPr lang="en-US" sz="1200" dirty="0" smtClean="0"/>
              <a:t>14</a:t>
            </a:r>
            <a:endParaRPr lang="en-US" sz="1200" dirty="0"/>
          </a:p>
        </p:txBody>
      </p:sp>
    </p:spTree>
    <p:extLst>
      <p:ext uri="{BB962C8B-B14F-4D97-AF65-F5344CB8AC3E}">
        <p14:creationId xmlns:p14="http://schemas.microsoft.com/office/powerpoint/2010/main" val="6161006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904" y="107576"/>
            <a:ext cx="8042276" cy="1336956"/>
          </a:xfrm>
        </p:spPr>
        <p:txBody>
          <a:bodyPr/>
          <a:lstStyle/>
          <a:p>
            <a:pPr algn="l"/>
            <a:r>
              <a:rPr lang="en-US" sz="2800" dirty="0" smtClean="0"/>
              <a:t>    Quality of Education Programs and Services  </a:t>
            </a:r>
            <a:br>
              <a:rPr lang="en-US" sz="2800" dirty="0" smtClean="0"/>
            </a:br>
            <a:r>
              <a:rPr lang="en-US" sz="2800" dirty="0" smtClean="0"/>
              <a:t>  </a:t>
            </a:r>
            <a:br>
              <a:rPr lang="en-US" sz="2800" dirty="0" smtClean="0"/>
            </a:br>
            <a:r>
              <a:rPr lang="en-US" sz="2000" dirty="0" smtClean="0">
                <a:solidFill>
                  <a:schemeClr val="tx2"/>
                </a:solidFill>
              </a:rPr>
              <a:t>The schools were staffed </a:t>
            </a:r>
            <a:r>
              <a:rPr lang="en-US" sz="2000" smtClean="0">
                <a:solidFill>
                  <a:schemeClr val="tx2"/>
                </a:solidFill>
              </a:rPr>
              <a:t>as follows: </a:t>
            </a:r>
            <a:endParaRPr lang="en-US" sz="2000" dirty="0">
              <a:solidFill>
                <a:schemeClr val="tx2"/>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66873765"/>
              </p:ext>
            </p:extLst>
          </p:nvPr>
        </p:nvGraphicFramePr>
        <p:xfrm>
          <a:off x="264458" y="1760562"/>
          <a:ext cx="8498541" cy="3837940"/>
        </p:xfrm>
        <a:graphic>
          <a:graphicData uri="http://schemas.openxmlformats.org/drawingml/2006/table">
            <a:tbl>
              <a:tblPr>
                <a:tableStyleId>{5C22544A-7EE6-4342-B048-85BDC9FD1C3A}</a:tableStyleId>
              </a:tblPr>
              <a:tblGrid>
                <a:gridCol w="3033403"/>
                <a:gridCol w="1980487"/>
                <a:gridCol w="1905277"/>
                <a:gridCol w="1579374"/>
              </a:tblGrid>
              <a:tr h="1098654">
                <a:tc>
                  <a:txBody>
                    <a:bodyPr/>
                    <a:lstStyle/>
                    <a:p>
                      <a:pPr algn="ctr" fontAlgn="b"/>
                      <a:r>
                        <a:rPr lang="en-US" sz="1600" b="0" u="none" strike="noStrike" dirty="0">
                          <a:solidFill>
                            <a:schemeClr val="accent1"/>
                          </a:solidFill>
                          <a:effectLst/>
                        </a:rPr>
                        <a:t>Full Time Equivalent (FTE</a:t>
                      </a:r>
                      <a:r>
                        <a:rPr lang="en-US" sz="1600" b="0" u="none" strike="noStrike" dirty="0" smtClean="0">
                          <a:solidFill>
                            <a:schemeClr val="accent1"/>
                          </a:solidFill>
                          <a:effectLst/>
                        </a:rPr>
                        <a:t>) </a:t>
                      </a:r>
                    </a:p>
                    <a:p>
                      <a:pPr algn="ctr" fontAlgn="b"/>
                      <a:r>
                        <a:rPr lang="en-US" sz="1600" b="0" u="none" strike="noStrike" dirty="0" smtClean="0">
                          <a:solidFill>
                            <a:schemeClr val="accent1"/>
                          </a:solidFill>
                          <a:effectLst/>
                        </a:rPr>
                        <a:t>2015-16</a:t>
                      </a:r>
                      <a:endParaRPr lang="en-US" sz="1600" b="0" i="0" u="none" strike="noStrike" dirty="0">
                        <a:solidFill>
                          <a:schemeClr val="accent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u="none" strike="noStrike" dirty="0">
                          <a:solidFill>
                            <a:schemeClr val="accent1"/>
                          </a:solidFill>
                          <a:effectLst/>
                        </a:rPr>
                        <a:t>Nackawic </a:t>
                      </a:r>
                      <a:r>
                        <a:rPr lang="en-US" sz="1600" b="0" u="none" strike="noStrike" dirty="0" smtClean="0">
                          <a:solidFill>
                            <a:schemeClr val="accent1"/>
                          </a:solidFill>
                          <a:effectLst/>
                        </a:rPr>
                        <a:t>Elementary School</a:t>
                      </a:r>
                      <a:endParaRPr lang="en-US" sz="1600" b="0" i="0" u="none" strike="noStrike" dirty="0">
                        <a:solidFill>
                          <a:schemeClr val="accent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u="none" strike="noStrike" dirty="0">
                          <a:solidFill>
                            <a:schemeClr val="accent1"/>
                          </a:solidFill>
                          <a:effectLst/>
                        </a:rPr>
                        <a:t>Nackawic </a:t>
                      </a:r>
                      <a:r>
                        <a:rPr lang="en-US" sz="1600" b="0" u="none" strike="noStrike" dirty="0" smtClean="0">
                          <a:solidFill>
                            <a:schemeClr val="accent1"/>
                          </a:solidFill>
                          <a:effectLst/>
                        </a:rPr>
                        <a:t>Middle School</a:t>
                      </a:r>
                      <a:endParaRPr lang="en-US" sz="1600" b="0" i="0" u="none" strike="noStrike" dirty="0">
                        <a:solidFill>
                          <a:schemeClr val="accent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0" u="none" strike="noStrike" dirty="0">
                          <a:solidFill>
                            <a:schemeClr val="accent1"/>
                          </a:solidFill>
                          <a:effectLst/>
                        </a:rPr>
                        <a:t>Nackawic </a:t>
                      </a:r>
                      <a:r>
                        <a:rPr lang="en-US" sz="1600" b="0" u="none" strike="noStrike" dirty="0" smtClean="0">
                          <a:solidFill>
                            <a:schemeClr val="accent1"/>
                          </a:solidFill>
                          <a:effectLst/>
                        </a:rPr>
                        <a:t>High School</a:t>
                      </a:r>
                      <a:endParaRPr lang="en-US" sz="1600" b="0" i="0" u="none" strike="noStrike" dirty="0">
                        <a:solidFill>
                          <a:schemeClr val="accent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998">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2000" u="none" strike="noStrike" dirty="0">
                          <a:effectLst/>
                        </a:rPr>
                        <a:t> </a:t>
                      </a:r>
                      <a:endParaRPr lang="en-US" sz="20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998">
                <a:tc>
                  <a:txBody>
                    <a:bodyPr/>
                    <a:lstStyle/>
                    <a:p>
                      <a:pPr algn="ctr" fontAlgn="b"/>
                      <a:r>
                        <a:rPr lang="en-US" sz="1600" b="1" u="none" strike="noStrike" dirty="0">
                          <a:solidFill>
                            <a:schemeClr val="tx2">
                              <a:lumMod val="75000"/>
                              <a:lumOff val="25000"/>
                            </a:schemeClr>
                          </a:solidFill>
                          <a:effectLst/>
                        </a:rPr>
                        <a:t>Classroom Teachers</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 13.1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 9.6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 16.4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0776">
                <a:tc>
                  <a:txBody>
                    <a:bodyPr/>
                    <a:lstStyle/>
                    <a:p>
                      <a:pPr algn="ctr" fontAlgn="b"/>
                      <a:r>
                        <a:rPr lang="en-US" sz="1600" b="1" u="none" strike="noStrike" dirty="0">
                          <a:solidFill>
                            <a:schemeClr val="tx2">
                              <a:lumMod val="75000"/>
                              <a:lumOff val="25000"/>
                            </a:schemeClr>
                          </a:solidFill>
                          <a:effectLst/>
                        </a:rPr>
                        <a:t>Administration</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0.8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0. 5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1.1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998">
                <a:tc>
                  <a:txBody>
                    <a:bodyPr/>
                    <a:lstStyle/>
                    <a:p>
                      <a:pPr algn="ctr" fontAlgn="b"/>
                      <a:r>
                        <a:rPr lang="en-US" sz="1600" b="1" u="none" strike="noStrike" dirty="0">
                          <a:solidFill>
                            <a:schemeClr val="tx2">
                              <a:lumMod val="75000"/>
                              <a:lumOff val="25000"/>
                            </a:schemeClr>
                          </a:solidFill>
                          <a:effectLst/>
                        </a:rPr>
                        <a:t>Guidance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0.5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0.3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0.75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64998">
                <a:tc>
                  <a:txBody>
                    <a:bodyPr/>
                    <a:lstStyle/>
                    <a:p>
                      <a:pPr algn="ctr" fontAlgn="b"/>
                      <a:r>
                        <a:rPr lang="en-US" sz="1600" b="1" u="none" strike="noStrike" dirty="0">
                          <a:solidFill>
                            <a:schemeClr val="tx2">
                              <a:lumMod val="75000"/>
                              <a:lumOff val="25000"/>
                            </a:schemeClr>
                          </a:solidFill>
                          <a:effectLst/>
                        </a:rPr>
                        <a:t>Resource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1.0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 0.8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1.5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8518">
                <a:tc>
                  <a:txBody>
                    <a:bodyPr/>
                    <a:lstStyle/>
                    <a:p>
                      <a:pPr algn="ctr" fontAlgn="b"/>
                      <a:r>
                        <a:rPr lang="en-US" sz="1600" b="1" u="none" strike="noStrike" dirty="0">
                          <a:solidFill>
                            <a:schemeClr val="tx2">
                              <a:lumMod val="75000"/>
                              <a:lumOff val="25000"/>
                            </a:schemeClr>
                          </a:solidFill>
                          <a:effectLst/>
                        </a:rPr>
                        <a:t>Total</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15.4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 11.2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19.75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15</a:t>
            </a:fld>
            <a:endParaRPr lang="en-US" sz="1200" dirty="0"/>
          </a:p>
        </p:txBody>
      </p:sp>
      <p:sp>
        <p:nvSpPr>
          <p:cNvPr id="3" name="TextBox 2"/>
          <p:cNvSpPr txBox="1"/>
          <p:nvPr/>
        </p:nvSpPr>
        <p:spPr>
          <a:xfrm>
            <a:off x="558904" y="6056026"/>
            <a:ext cx="3638342" cy="369332"/>
          </a:xfrm>
          <a:prstGeom prst="rect">
            <a:avLst/>
          </a:prstGeom>
          <a:noFill/>
        </p:spPr>
        <p:txBody>
          <a:bodyPr wrap="square" rtlCol="0">
            <a:spAutoFit/>
          </a:bodyPr>
          <a:lstStyle/>
          <a:p>
            <a:r>
              <a:rPr lang="en-US" dirty="0" smtClean="0"/>
              <a:t> </a:t>
            </a:r>
            <a:endParaRPr lang="en-US" dirty="0"/>
          </a:p>
        </p:txBody>
      </p:sp>
    </p:spTree>
    <p:extLst>
      <p:ext uri="{BB962C8B-B14F-4D97-AF65-F5344CB8AC3E}">
        <p14:creationId xmlns:p14="http://schemas.microsoft.com/office/powerpoint/2010/main" val="35431762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a:xfrm flipH="1">
            <a:off x="8042275" y="6458230"/>
            <a:ext cx="737118" cy="365125"/>
          </a:xfrm>
        </p:spPr>
        <p:txBody>
          <a:bodyPr/>
          <a:lstStyle/>
          <a:p>
            <a:r>
              <a:rPr lang="en-US" sz="1200" dirty="0" smtClean="0"/>
              <a:t>16</a:t>
            </a:r>
            <a:endParaRPr lang="en-US" sz="1200" dirty="0"/>
          </a:p>
        </p:txBody>
      </p:sp>
      <p:sp>
        <p:nvSpPr>
          <p:cNvPr id="2" name="Title 1"/>
          <p:cNvSpPr>
            <a:spLocks noGrp="1"/>
          </p:cNvSpPr>
          <p:nvPr>
            <p:ph type="title" idx="4294967295"/>
          </p:nvPr>
        </p:nvSpPr>
        <p:spPr>
          <a:xfrm>
            <a:off x="0" y="107950"/>
            <a:ext cx="8042275" cy="1421047"/>
          </a:xfrm>
        </p:spPr>
        <p:txBody>
          <a:bodyPr/>
          <a:lstStyle/>
          <a:p>
            <a:r>
              <a:rPr lang="en-US" dirty="0" smtClean="0"/>
              <a:t/>
            </a:r>
            <a:br>
              <a:rPr lang="en-US" dirty="0" smtClean="0"/>
            </a:br>
            <a:r>
              <a:rPr lang="en-US" dirty="0" smtClean="0"/>
              <a:t/>
            </a:r>
            <a:br>
              <a:rPr lang="en-US" dirty="0" smtClean="0"/>
            </a:br>
            <a:r>
              <a:rPr lang="en-US" sz="3200" dirty="0" smtClean="0"/>
              <a:t>Support Staff Information</a:t>
            </a:r>
            <a:r>
              <a:rPr lang="en-US" dirty="0" smtClean="0"/>
              <a:t/>
            </a:r>
            <a:br>
              <a:rPr lang="en-US" dirty="0" smtClean="0"/>
            </a:br>
            <a:endParaRPr lang="en-US"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116713393"/>
              </p:ext>
            </p:extLst>
          </p:nvPr>
        </p:nvGraphicFramePr>
        <p:xfrm>
          <a:off x="129546" y="793667"/>
          <a:ext cx="9014453" cy="5482001"/>
        </p:xfrm>
        <a:graphic>
          <a:graphicData uri="http://schemas.openxmlformats.org/drawingml/2006/table">
            <a:tbl>
              <a:tblPr>
                <a:tableStyleId>{5C22544A-7EE6-4342-B048-85BDC9FD1C3A}</a:tableStyleId>
              </a:tblPr>
              <a:tblGrid>
                <a:gridCol w="2724013"/>
                <a:gridCol w="2590003"/>
                <a:gridCol w="2073270"/>
                <a:gridCol w="1627167"/>
              </a:tblGrid>
              <a:tr h="821393">
                <a:tc>
                  <a:txBody>
                    <a:bodyPr/>
                    <a:lstStyle/>
                    <a:p>
                      <a:pPr algn="ctr" fontAlgn="b"/>
                      <a:r>
                        <a:rPr lang="en-US" sz="1800" b="1" u="none" strike="noStrike" dirty="0" smtClean="0">
                          <a:solidFill>
                            <a:schemeClr val="accent1"/>
                          </a:solidFill>
                          <a:effectLst/>
                        </a:rPr>
                        <a:t>Full Time Equivalent (FTE) 2015-16</a:t>
                      </a:r>
                      <a:endParaRPr lang="en-US" sz="1800" b="1" i="0" u="none" strike="noStrike" dirty="0">
                        <a:solidFill>
                          <a:schemeClr val="accent1"/>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smtClean="0">
                          <a:solidFill>
                            <a:schemeClr val="accent1"/>
                          </a:solidFill>
                          <a:effectLst/>
                        </a:rPr>
                        <a:t>Nackawic Elementary School</a:t>
                      </a:r>
                      <a:endParaRPr lang="en-US" sz="1800" b="1" i="0" u="none" strike="noStrike" dirty="0">
                        <a:solidFill>
                          <a:schemeClr val="accent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smtClean="0">
                          <a:solidFill>
                            <a:schemeClr val="accent1"/>
                          </a:solidFill>
                          <a:effectLst/>
                        </a:rPr>
                        <a:t>Nackawic Middle School</a:t>
                      </a:r>
                      <a:endParaRPr lang="en-US" sz="1800" b="1" i="0" u="none" strike="noStrike" dirty="0">
                        <a:solidFill>
                          <a:schemeClr val="accent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800" b="1" u="none" strike="noStrike" dirty="0" smtClean="0">
                          <a:solidFill>
                            <a:schemeClr val="accent1"/>
                          </a:solidFill>
                          <a:effectLst/>
                        </a:rPr>
                        <a:t>Nackawic High School</a:t>
                      </a:r>
                      <a:endParaRPr lang="en-US" sz="1800" b="1" i="0" u="none" strike="noStrike" dirty="0">
                        <a:solidFill>
                          <a:schemeClr val="accent1"/>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503470">
                <a:tc>
                  <a:txBody>
                    <a:bodyPr/>
                    <a:lstStyle/>
                    <a:p>
                      <a:pPr algn="ctr" fontAlgn="b"/>
                      <a:endParaRPr lang="en-US" sz="1800" b="1" u="none" strike="noStrike" dirty="0" smtClean="0">
                        <a:solidFill>
                          <a:schemeClr val="tx2">
                            <a:lumMod val="75000"/>
                            <a:lumOff val="25000"/>
                          </a:schemeClr>
                        </a:solidFill>
                        <a:effectLst/>
                      </a:endParaRPr>
                    </a:p>
                    <a:p>
                      <a:pPr algn="ctr" fontAlgn="b"/>
                      <a:r>
                        <a:rPr lang="en-US" sz="1800" b="1" u="none" strike="noStrike" dirty="0" smtClean="0">
                          <a:solidFill>
                            <a:schemeClr val="tx2">
                              <a:lumMod val="75000"/>
                              <a:lumOff val="25000"/>
                            </a:schemeClr>
                          </a:solidFill>
                          <a:effectLst/>
                        </a:rPr>
                        <a:t>Educational Assistants</a:t>
                      </a:r>
                      <a:endParaRPr lang="en-US" sz="1800" b="1" i="0" u="none" strike="noStrike" dirty="0">
                        <a:solidFill>
                          <a:schemeClr val="tx2">
                            <a:lumMod val="75000"/>
                            <a:lumOff val="25000"/>
                          </a:schemeClr>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 3.0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 5.0 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 4 .0 FTE + 1.0 SIW</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6598">
                <a:tc rowSpan="2">
                  <a:txBody>
                    <a:bodyPr/>
                    <a:lstStyle/>
                    <a:p>
                      <a:pPr algn="ctr" fontAlgn="b"/>
                      <a:r>
                        <a:rPr lang="en-US" sz="1800" b="1" u="none" strike="noStrike" dirty="0" smtClean="0">
                          <a:solidFill>
                            <a:schemeClr val="tx2">
                              <a:lumMod val="75000"/>
                              <a:lumOff val="25000"/>
                            </a:schemeClr>
                          </a:solidFill>
                          <a:effectLst/>
                        </a:rPr>
                        <a:t>  Administrative Assistant </a:t>
                      </a:r>
                      <a:endParaRPr lang="en-US" sz="1800" b="1" i="0" u="none" strike="noStrike" dirty="0">
                        <a:solidFill>
                          <a:schemeClr val="tx2">
                            <a:lumMod val="75000"/>
                            <a:lumOff val="25000"/>
                          </a:schemeClr>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nl-NL" sz="1600" b="1" u="none" strike="noStrike" dirty="0" smtClean="0">
                          <a:solidFill>
                            <a:schemeClr val="tx2">
                              <a:lumMod val="75000"/>
                              <a:lumOff val="25000"/>
                            </a:schemeClr>
                          </a:solidFill>
                          <a:effectLst/>
                        </a:rPr>
                        <a:t>36.25 hrs per week (1.0FTE)</a:t>
                      </a:r>
                      <a:endParaRPr lang="nl-NL"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fontAlgn="b"/>
                      <a:r>
                        <a:rPr lang="nl-NL" sz="1600" b="1" u="none" strike="noStrike" dirty="0" smtClean="0">
                          <a:solidFill>
                            <a:schemeClr val="tx2">
                              <a:lumMod val="75000"/>
                              <a:lumOff val="25000"/>
                            </a:schemeClr>
                          </a:solidFill>
                          <a:effectLst/>
                        </a:rPr>
                        <a:t>36.25 hrs per week (1.0FTE)</a:t>
                      </a:r>
                      <a:endParaRPr lang="nl-NL"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 30</a:t>
                      </a:r>
                      <a:r>
                        <a:rPr lang="en-US" sz="1600" b="1" u="none" strike="noStrike" kern="1200" dirty="0" smtClean="0">
                          <a:solidFill>
                            <a:schemeClr val="tx2">
                              <a:lumMod val="75000"/>
                              <a:lumOff val="25000"/>
                            </a:schemeClr>
                          </a:solidFill>
                          <a:effectLst/>
                          <a:latin typeface="+mn-lt"/>
                          <a:ea typeface="+mn-ea"/>
                          <a:cs typeface="+mn-cs"/>
                        </a:rPr>
                        <a:t> </a:t>
                      </a:r>
                      <a:r>
                        <a:rPr lang="en-US" sz="1600" b="1" u="none" strike="noStrike" kern="1200" dirty="0" err="1" smtClean="0">
                          <a:solidFill>
                            <a:schemeClr val="tx2">
                              <a:lumMod val="75000"/>
                              <a:lumOff val="25000"/>
                            </a:schemeClr>
                          </a:solidFill>
                          <a:effectLst/>
                          <a:latin typeface="+mn-lt"/>
                          <a:ea typeface="+mn-ea"/>
                          <a:cs typeface="+mn-cs"/>
                        </a:rPr>
                        <a:t>hrs</a:t>
                      </a:r>
                      <a:r>
                        <a:rPr lang="en-US" sz="1600" b="1" u="none" strike="noStrike" kern="1200" dirty="0" smtClean="0">
                          <a:solidFill>
                            <a:schemeClr val="tx2">
                              <a:lumMod val="75000"/>
                              <a:lumOff val="25000"/>
                            </a:schemeClr>
                          </a:solidFill>
                          <a:effectLst/>
                          <a:latin typeface="+mn-lt"/>
                          <a:ea typeface="+mn-ea"/>
                          <a:cs typeface="+mn-cs"/>
                        </a:rPr>
                        <a:t> per week for 10 months (0.82 FTE</a:t>
                      </a:r>
                      <a:r>
                        <a:rPr lang="en-US" sz="1600" b="1" u="none" strike="noStrike" dirty="0" smtClean="0">
                          <a:solidFill>
                            <a:schemeClr val="tx2">
                              <a:lumMod val="75000"/>
                              <a:lumOff val="25000"/>
                            </a:schemeClr>
                          </a:solidFill>
                          <a:effectLst/>
                        </a:rPr>
                        <a:t>)</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8511">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b"/>
                      <a:r>
                        <a:rPr lang="en-US" sz="1600" b="1" i="0" u="none" strike="noStrike" dirty="0" smtClean="0">
                          <a:solidFill>
                            <a:schemeClr val="tx2">
                              <a:lumMod val="75000"/>
                              <a:lumOff val="25000"/>
                            </a:schemeClr>
                          </a:solidFill>
                          <a:effectLst/>
                          <a:latin typeface="Calibri" panose="020F0502020204030204" pitchFamily="34" charset="0"/>
                        </a:rPr>
                        <a:t>36.25 </a:t>
                      </a:r>
                      <a:r>
                        <a:rPr lang="en-US" sz="1600" b="1" i="0" u="none" strike="noStrike" dirty="0" err="1" smtClean="0">
                          <a:solidFill>
                            <a:schemeClr val="tx2">
                              <a:lumMod val="75000"/>
                              <a:lumOff val="25000"/>
                            </a:schemeClr>
                          </a:solidFill>
                          <a:effectLst/>
                          <a:latin typeface="Calibri" panose="020F0502020204030204" pitchFamily="34" charset="0"/>
                        </a:rPr>
                        <a:t>hrs</a:t>
                      </a:r>
                      <a:r>
                        <a:rPr lang="en-US" sz="1600" b="1" i="0" u="none" strike="noStrike" dirty="0" smtClean="0">
                          <a:solidFill>
                            <a:schemeClr val="tx2">
                              <a:lumMod val="75000"/>
                              <a:lumOff val="25000"/>
                            </a:schemeClr>
                          </a:solidFill>
                          <a:effectLst/>
                          <a:latin typeface="Calibri" panose="020F0502020204030204" pitchFamily="34" charset="0"/>
                        </a:rPr>
                        <a:t> per week for 12 months (1.0FTE)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5364">
                <a:tc>
                  <a:txBody>
                    <a:bodyPr/>
                    <a:lstStyle/>
                    <a:p>
                      <a:pPr algn="ctr" fontAlgn="b"/>
                      <a:r>
                        <a:rPr lang="en-US" sz="1800" b="1" u="none" strike="noStrike" dirty="0" smtClean="0">
                          <a:solidFill>
                            <a:schemeClr val="tx2">
                              <a:lumMod val="75000"/>
                              <a:lumOff val="25000"/>
                            </a:schemeClr>
                          </a:solidFill>
                          <a:effectLst/>
                        </a:rPr>
                        <a:t>  Library Assistant</a:t>
                      </a:r>
                      <a:endParaRPr lang="en-US" sz="1800" b="1" i="0" u="none" strike="noStrike" dirty="0">
                        <a:solidFill>
                          <a:schemeClr val="tx2">
                            <a:lumMod val="75000"/>
                            <a:lumOff val="25000"/>
                          </a:schemeClr>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600" b="1" u="none" strike="noStrike" dirty="0" smtClean="0">
                          <a:solidFill>
                            <a:schemeClr val="tx2">
                              <a:lumMod val="75000"/>
                              <a:lumOff val="25000"/>
                            </a:schemeClr>
                          </a:solidFill>
                          <a:effectLst/>
                        </a:rPr>
                        <a:t>8.75 hrs per week (0.24FTE)</a:t>
                      </a:r>
                      <a:endParaRPr lang="nl-NL"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600" b="1" u="none" strike="noStrike" dirty="0" smtClean="0">
                          <a:solidFill>
                            <a:schemeClr val="tx2">
                              <a:lumMod val="75000"/>
                              <a:lumOff val="25000"/>
                            </a:schemeClr>
                          </a:solidFill>
                          <a:effectLst/>
                        </a:rPr>
                        <a:t>5.75 hrs per week (0.16FTE)</a:t>
                      </a:r>
                      <a:endParaRPr lang="nl-NL"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600" b="1" u="none" strike="noStrike" dirty="0" smtClean="0">
                          <a:solidFill>
                            <a:schemeClr val="tx2">
                              <a:lumMod val="75000"/>
                              <a:lumOff val="25000"/>
                            </a:schemeClr>
                          </a:solidFill>
                          <a:effectLst/>
                        </a:rPr>
                        <a:t>NA</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718">
                <a:tc>
                  <a:txBody>
                    <a:bodyPr/>
                    <a:lstStyle/>
                    <a:p>
                      <a:pPr algn="ctr" fontAlgn="b"/>
                      <a:r>
                        <a:rPr lang="en-US" sz="1800" b="1" u="none" strike="noStrike" dirty="0" smtClean="0">
                          <a:solidFill>
                            <a:schemeClr val="tx2">
                              <a:lumMod val="75000"/>
                              <a:lumOff val="25000"/>
                            </a:schemeClr>
                          </a:solidFill>
                          <a:effectLst/>
                        </a:rPr>
                        <a:t>Custodian II</a:t>
                      </a:r>
                      <a:endParaRPr lang="en-US" sz="1800" b="1" i="0" u="none" strike="noStrike" dirty="0">
                        <a:solidFill>
                          <a:schemeClr val="tx2">
                            <a:lumMod val="75000"/>
                            <a:lumOff val="25000"/>
                          </a:schemeClr>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600" b="1" u="none" strike="noStrike" dirty="0" smtClean="0">
                          <a:solidFill>
                            <a:schemeClr val="tx2">
                              <a:lumMod val="75000"/>
                              <a:lumOff val="25000"/>
                            </a:schemeClr>
                          </a:solidFill>
                          <a:effectLst/>
                        </a:rPr>
                        <a:t> 40 hrs per week     (1.0 FTE)</a:t>
                      </a:r>
                      <a:endParaRPr lang="nl-NL"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600" b="1" u="none" strike="noStrike" dirty="0" smtClean="0">
                          <a:solidFill>
                            <a:schemeClr val="tx2">
                              <a:lumMod val="75000"/>
                              <a:lumOff val="25000"/>
                            </a:schemeClr>
                          </a:solidFill>
                          <a:effectLst/>
                        </a:rPr>
                        <a:t>40 hrs per week (1.0FTE)</a:t>
                      </a:r>
                      <a:endParaRPr lang="nl-NL"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nl-NL" sz="1600" b="1" u="none" strike="noStrike" dirty="0" smtClean="0">
                          <a:solidFill>
                            <a:schemeClr val="tx2">
                              <a:lumMod val="75000"/>
                              <a:lumOff val="25000"/>
                            </a:schemeClr>
                          </a:solidFill>
                          <a:effectLst/>
                        </a:rPr>
                        <a:t>40 hrs per week (1.0FTE)</a:t>
                      </a:r>
                      <a:endParaRPr lang="nl-NL"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718">
                <a:tc>
                  <a:txBody>
                    <a:bodyPr/>
                    <a:lstStyle/>
                    <a:p>
                      <a:pPr algn="ctr" fontAlgn="b"/>
                      <a:r>
                        <a:rPr lang="en-US" sz="1800" b="1" u="none" strike="noStrike" dirty="0" smtClean="0">
                          <a:solidFill>
                            <a:schemeClr val="tx2">
                              <a:lumMod val="75000"/>
                              <a:lumOff val="25000"/>
                            </a:schemeClr>
                          </a:solidFill>
                          <a:effectLst/>
                        </a:rPr>
                        <a:t>Custodian I</a:t>
                      </a:r>
                      <a:endParaRPr lang="en-US" sz="1800" b="1" i="0" u="none" strike="noStrike" dirty="0">
                        <a:solidFill>
                          <a:schemeClr val="tx2">
                            <a:lumMod val="75000"/>
                            <a:lumOff val="25000"/>
                          </a:schemeClr>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nl-NL" sz="1600" b="1" u="none" strike="noStrike" dirty="0" smtClean="0">
                          <a:solidFill>
                            <a:schemeClr val="tx2">
                              <a:lumMod val="75000"/>
                              <a:lumOff val="25000"/>
                            </a:schemeClr>
                          </a:solidFill>
                          <a:effectLst/>
                        </a:rPr>
                        <a:t>48 hrs per week (1.2 FTE)</a:t>
                      </a:r>
                      <a:endParaRPr lang="nl-NL"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600" b="1" u="none" strike="noStrike" dirty="0" smtClean="0">
                          <a:solidFill>
                            <a:schemeClr val="tx2">
                              <a:lumMod val="75000"/>
                              <a:lumOff val="25000"/>
                            </a:schemeClr>
                          </a:solidFill>
                          <a:effectLst/>
                        </a:rPr>
                        <a:t>60 </a:t>
                      </a:r>
                      <a:r>
                        <a:rPr lang="en-US" sz="1600" b="1" u="none" strike="noStrike" dirty="0" err="1" smtClean="0">
                          <a:solidFill>
                            <a:schemeClr val="tx2">
                              <a:lumMod val="75000"/>
                              <a:lumOff val="25000"/>
                            </a:schemeClr>
                          </a:solidFill>
                          <a:effectLst/>
                        </a:rPr>
                        <a:t>hrs</a:t>
                      </a:r>
                      <a:r>
                        <a:rPr lang="en-US" sz="1600" b="1" u="none" strike="noStrike" dirty="0" smtClean="0">
                          <a:solidFill>
                            <a:schemeClr val="tx2">
                              <a:lumMod val="75000"/>
                              <a:lumOff val="25000"/>
                            </a:schemeClr>
                          </a:solidFill>
                          <a:effectLst/>
                        </a:rPr>
                        <a:t>  per week(1.5FTE)</a:t>
                      </a:r>
                      <a:endParaRPr lang="en-US"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nl-NL" sz="1600" b="1" u="none" strike="noStrike" dirty="0" smtClean="0">
                          <a:solidFill>
                            <a:schemeClr val="tx2">
                              <a:lumMod val="75000"/>
                              <a:lumOff val="25000"/>
                            </a:schemeClr>
                          </a:solidFill>
                          <a:effectLst/>
                        </a:rPr>
                        <a:t>101 hrs per week (2.53FTE)</a:t>
                      </a:r>
                      <a:endParaRPr lang="nl-NL" sz="1600" b="1" i="0" u="none" strike="noStrike" dirty="0">
                        <a:solidFill>
                          <a:schemeClr val="tx2">
                            <a:lumMod val="75000"/>
                            <a:lumOff val="25000"/>
                          </a:schemeClr>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26419296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latin typeface="Arial Rounded MT Bold" pitchFamily="34" charset="0"/>
              </a:rPr>
              <a:t>Maximum class sizes</a:t>
            </a:r>
            <a:endParaRPr lang="en-CA" sz="44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51387757"/>
              </p:ext>
            </p:extLst>
          </p:nvPr>
        </p:nvGraphicFramePr>
        <p:xfrm>
          <a:off x="758825" y="1458641"/>
          <a:ext cx="7832726" cy="4225979"/>
        </p:xfrm>
        <a:graphic>
          <a:graphicData uri="http://schemas.openxmlformats.org/drawingml/2006/table">
            <a:tbl>
              <a:tblPr firstRow="1" bandRow="1">
                <a:tableStyleId>{5C22544A-7EE6-4342-B048-85BDC9FD1C3A}</a:tableStyleId>
              </a:tblPr>
              <a:tblGrid>
                <a:gridCol w="3916047"/>
                <a:gridCol w="3916679"/>
              </a:tblGrid>
              <a:tr h="329608">
                <a:tc>
                  <a:txBody>
                    <a:bodyPr/>
                    <a:lstStyle/>
                    <a:p>
                      <a:pPr algn="ctr"/>
                      <a:r>
                        <a:rPr lang="en-US" dirty="0" smtClean="0">
                          <a:latin typeface="Arial Rounded MT Bold" pitchFamily="34" charset="0"/>
                        </a:rPr>
                        <a:t>Grade Level</a:t>
                      </a:r>
                      <a:endParaRPr lang="en-US" dirty="0">
                        <a:latin typeface="Arial Rounded MT Bold" pitchFamily="34" charset="0"/>
                      </a:endParaRPr>
                    </a:p>
                  </a:txBody>
                  <a:tcPr/>
                </a:tc>
                <a:tc>
                  <a:txBody>
                    <a:bodyPr/>
                    <a:lstStyle/>
                    <a:p>
                      <a:r>
                        <a:rPr lang="en-US" dirty="0" smtClean="0">
                          <a:latin typeface="Arial Rounded MT Bold" pitchFamily="34" charset="0"/>
                        </a:rPr>
                        <a:t>Maximum</a:t>
                      </a:r>
                      <a:r>
                        <a:rPr lang="en-US" baseline="0" dirty="0" smtClean="0">
                          <a:latin typeface="Arial Rounded MT Bold" pitchFamily="34" charset="0"/>
                        </a:rPr>
                        <a:t> Number of Students</a:t>
                      </a:r>
                      <a:endParaRPr lang="en-US" dirty="0">
                        <a:latin typeface="Arial Rounded MT Bold" pitchFamily="34" charset="0"/>
                      </a:endParaRPr>
                    </a:p>
                  </a:txBody>
                  <a:tcPr/>
                </a:tc>
              </a:tr>
              <a:tr h="357879">
                <a:tc>
                  <a:txBody>
                    <a:bodyPr/>
                    <a:lstStyle/>
                    <a:p>
                      <a:pPr algn="ctr"/>
                      <a:r>
                        <a:rPr lang="en-US" dirty="0" smtClean="0">
                          <a:solidFill>
                            <a:schemeClr val="tx2">
                              <a:lumMod val="75000"/>
                              <a:lumOff val="25000"/>
                            </a:schemeClr>
                          </a:solidFill>
                          <a:latin typeface="Arial Rounded MT Bold" pitchFamily="34" charset="0"/>
                        </a:rPr>
                        <a:t>K-2</a:t>
                      </a:r>
                    </a:p>
                    <a:p>
                      <a:pPr algn="ctr"/>
                      <a:endParaRPr lang="en-US"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21 </a:t>
                      </a:r>
                    </a:p>
                  </a:txBody>
                  <a:tcPr/>
                </a:tc>
              </a:tr>
              <a:tr h="457200">
                <a:tc>
                  <a:txBody>
                    <a:bodyPr/>
                    <a:lstStyle/>
                    <a:p>
                      <a:pPr algn="ctr"/>
                      <a:r>
                        <a:rPr lang="en-US" dirty="0" smtClean="0">
                          <a:solidFill>
                            <a:schemeClr val="tx2">
                              <a:lumMod val="75000"/>
                              <a:lumOff val="25000"/>
                            </a:schemeClr>
                          </a:solidFill>
                          <a:latin typeface="Arial Rounded MT Bold" pitchFamily="34" charset="0"/>
                        </a:rPr>
                        <a:t>3  </a:t>
                      </a:r>
                      <a:endParaRPr lang="en-US"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26</a:t>
                      </a:r>
                    </a:p>
                  </a:txBody>
                  <a:tcPr/>
                </a:tc>
              </a:tr>
              <a:tr h="457200">
                <a:tc>
                  <a:txBody>
                    <a:bodyPr/>
                    <a:lstStyle/>
                    <a:p>
                      <a:pPr algn="ctr"/>
                      <a:r>
                        <a:rPr lang="en-US" dirty="0" smtClean="0">
                          <a:solidFill>
                            <a:schemeClr val="tx2">
                              <a:lumMod val="75000"/>
                              <a:lumOff val="25000"/>
                            </a:schemeClr>
                          </a:solidFill>
                          <a:latin typeface="Arial Rounded MT Bold" pitchFamily="34" charset="0"/>
                        </a:rPr>
                        <a:t>K-3 Combined Classes</a:t>
                      </a:r>
                      <a:endParaRPr lang="en-US"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16 </a:t>
                      </a:r>
                    </a:p>
                  </a:txBody>
                  <a:tcPr/>
                </a:tc>
              </a:tr>
              <a:tr h="49307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solidFill>
                            <a:schemeClr val="tx2">
                              <a:lumMod val="75000"/>
                              <a:lumOff val="25000"/>
                            </a:schemeClr>
                          </a:solidFill>
                          <a:latin typeface="Arial Rounded MT Bold" pitchFamily="34" charset="0"/>
                        </a:rPr>
                        <a:t> </a:t>
                      </a:r>
                    </a:p>
                    <a:p>
                      <a:pPr algn="ctr"/>
                      <a:r>
                        <a:rPr lang="en-US" dirty="0" smtClean="0">
                          <a:solidFill>
                            <a:schemeClr val="tx2">
                              <a:lumMod val="75000"/>
                              <a:lumOff val="25000"/>
                            </a:schemeClr>
                          </a:solidFill>
                          <a:latin typeface="Arial Rounded MT Bold" pitchFamily="34" charset="0"/>
                        </a:rPr>
                        <a:t>Grades 4-6</a:t>
                      </a:r>
                      <a:endParaRPr lang="en-US" dirty="0">
                        <a:solidFill>
                          <a:schemeClr val="tx2">
                            <a:lumMod val="75000"/>
                            <a:lumOff val="25000"/>
                          </a:schemeClr>
                        </a:solidFill>
                        <a:latin typeface="Arial Rounded MT Bold" pitchFamily="34" charset="0"/>
                      </a:endParaRPr>
                    </a:p>
                  </a:txBody>
                  <a:tcPr/>
                </a:tc>
                <a:tc>
                  <a:txBody>
                    <a:bodyPr/>
                    <a:lstStyle/>
                    <a:p>
                      <a:pPr algn="ctr"/>
                      <a:endParaRPr lang="en-US" dirty="0" smtClean="0">
                        <a:solidFill>
                          <a:schemeClr val="tx2">
                            <a:lumMod val="75000"/>
                            <a:lumOff val="25000"/>
                          </a:schemeClr>
                        </a:solidFill>
                        <a:latin typeface="Arial Rounded MT Bold" pitchFamily="34" charset="0"/>
                      </a:endParaRPr>
                    </a:p>
                    <a:p>
                      <a:pPr algn="ctr"/>
                      <a:r>
                        <a:rPr lang="en-US" dirty="0" smtClean="0">
                          <a:solidFill>
                            <a:schemeClr val="tx2">
                              <a:lumMod val="75000"/>
                              <a:lumOff val="25000"/>
                            </a:schemeClr>
                          </a:solidFill>
                          <a:latin typeface="Arial Rounded MT Bold" pitchFamily="34" charset="0"/>
                        </a:rPr>
                        <a:t>28</a:t>
                      </a:r>
                    </a:p>
                  </a:txBody>
                  <a:tcPr/>
                </a:tc>
              </a:tr>
              <a:tr h="331349">
                <a:tc>
                  <a:txBody>
                    <a:bodyPr/>
                    <a:lstStyle/>
                    <a:p>
                      <a:pPr algn="ctr"/>
                      <a:r>
                        <a:rPr lang="en-US" dirty="0" smtClean="0">
                          <a:solidFill>
                            <a:schemeClr val="tx2">
                              <a:lumMod val="75000"/>
                              <a:lumOff val="25000"/>
                            </a:schemeClr>
                          </a:solidFill>
                          <a:latin typeface="Arial Rounded MT Bold" pitchFamily="34" charset="0"/>
                        </a:rPr>
                        <a:t>Grades 3 -5 Combined Classes</a:t>
                      </a:r>
                      <a:endParaRPr lang="en-US"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rPr>
                        <a:t>23</a:t>
                      </a:r>
                      <a:endParaRPr lang="en-US" b="1" dirty="0">
                        <a:solidFill>
                          <a:schemeClr val="tx2">
                            <a:lumMod val="75000"/>
                            <a:lumOff val="25000"/>
                          </a:schemeClr>
                        </a:solidFill>
                      </a:endParaRPr>
                    </a:p>
                  </a:txBody>
                  <a:tcPr/>
                </a:tc>
              </a:tr>
              <a:tr h="479093">
                <a:tc>
                  <a:txBody>
                    <a:bodyPr/>
                    <a:lstStyle/>
                    <a:p>
                      <a:pPr algn="ctr"/>
                      <a:r>
                        <a:rPr lang="fr-CA" baseline="0" dirty="0" smtClean="0">
                          <a:solidFill>
                            <a:schemeClr val="tx2">
                              <a:lumMod val="75000"/>
                              <a:lumOff val="25000"/>
                            </a:schemeClr>
                          </a:solidFill>
                          <a:latin typeface="Arial Rounded MT Bold" pitchFamily="34" charset="0"/>
                        </a:rPr>
                        <a:t>Grades 7 to 12</a:t>
                      </a:r>
                      <a:endParaRPr lang="en-US"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29</a:t>
                      </a:r>
                    </a:p>
                  </a:txBody>
                  <a:tcPr/>
                </a:tc>
              </a:tr>
              <a:tr h="820806">
                <a:tc>
                  <a:txBody>
                    <a:bodyPr/>
                    <a:lstStyle/>
                    <a:p>
                      <a:pPr algn="ctr"/>
                      <a:r>
                        <a:rPr lang="en-US" dirty="0" smtClean="0">
                          <a:solidFill>
                            <a:schemeClr val="tx2">
                              <a:lumMod val="75000"/>
                              <a:lumOff val="25000"/>
                            </a:schemeClr>
                          </a:solidFill>
                          <a:latin typeface="Arial Rounded MT Bold" pitchFamily="34" charset="0"/>
                        </a:rPr>
                        <a:t>Grades 5 to 12 Combined Classes</a:t>
                      </a:r>
                      <a:endParaRPr lang="en-US"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24</a:t>
                      </a:r>
                    </a:p>
                  </a:txBody>
                  <a:tcPr/>
                </a:tc>
              </a:tr>
            </a:tbl>
          </a:graphicData>
        </a:graphic>
      </p:graphicFrame>
      <p:sp>
        <p:nvSpPr>
          <p:cNvPr id="8" name="Footer Placeholder 7"/>
          <p:cNvSpPr>
            <a:spLocks noGrp="1"/>
          </p:cNvSpPr>
          <p:nvPr>
            <p:ph type="ftr" sz="quarter" idx="11"/>
          </p:nvPr>
        </p:nvSpPr>
        <p:spPr/>
        <p:txBody>
          <a:bodyPr/>
          <a:lstStyle/>
          <a:p>
            <a:r>
              <a:rPr lang="en-US" smtClean="0"/>
              <a:t>September 2015</a:t>
            </a:r>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z="1200" smtClean="0"/>
              <a:pPr/>
              <a:t>17</a:t>
            </a:fld>
            <a:endParaRPr lang="en-US" sz="1200" dirty="0"/>
          </a:p>
        </p:txBody>
      </p:sp>
    </p:spTree>
    <p:extLst>
      <p:ext uri="{BB962C8B-B14F-4D97-AF65-F5344CB8AC3E}">
        <p14:creationId xmlns:p14="http://schemas.microsoft.com/office/powerpoint/2010/main" val="39261987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tx2">
                    <a:lumMod val="75000"/>
                    <a:lumOff val="25000"/>
                  </a:schemeClr>
                </a:solidFill>
                <a:latin typeface="Arial Rounded MT Bold" pitchFamily="34" charset="0"/>
              </a:rPr>
              <a:t>Nackawic Elementary School</a:t>
            </a:r>
            <a:br>
              <a:rPr lang="en-US" sz="2800" b="1" dirty="0" smtClean="0">
                <a:solidFill>
                  <a:schemeClr val="tx2">
                    <a:lumMod val="75000"/>
                    <a:lumOff val="25000"/>
                  </a:schemeClr>
                </a:solidFill>
                <a:latin typeface="Arial Rounded MT Bold" pitchFamily="34" charset="0"/>
              </a:rPr>
            </a:br>
            <a:r>
              <a:rPr lang="en-US" sz="2800" b="1" dirty="0" smtClean="0">
                <a:solidFill>
                  <a:schemeClr val="tx2">
                    <a:lumMod val="75000"/>
                    <a:lumOff val="25000"/>
                  </a:schemeClr>
                </a:solidFill>
                <a:latin typeface="Arial Rounded MT Bold" pitchFamily="34" charset="0"/>
              </a:rPr>
              <a:t> Student: Teacher Ratio 2014-15</a:t>
            </a:r>
            <a:endParaRPr lang="en-CA" sz="2800" b="1" dirty="0">
              <a:solidFill>
                <a:schemeClr val="tx2">
                  <a:lumMod val="75000"/>
                  <a:lumOff val="25000"/>
                </a:schemeClr>
              </a:solidFill>
              <a:latin typeface="Arial Rounded MT Bold"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9136495"/>
              </p:ext>
            </p:extLst>
          </p:nvPr>
        </p:nvGraphicFramePr>
        <p:xfrm>
          <a:off x="264458" y="1688725"/>
          <a:ext cx="8459817" cy="4646780"/>
        </p:xfrm>
        <a:graphic>
          <a:graphicData uri="http://schemas.openxmlformats.org/drawingml/2006/table">
            <a:tbl>
              <a:tblPr firstRow="1" bandRow="1">
                <a:tableStyleId>{5C22544A-7EE6-4342-B048-85BDC9FD1C3A}</a:tableStyleId>
              </a:tblPr>
              <a:tblGrid>
                <a:gridCol w="2088998"/>
                <a:gridCol w="1507344"/>
                <a:gridCol w="2225207"/>
                <a:gridCol w="2638268"/>
              </a:tblGrid>
              <a:tr h="670872">
                <a:tc>
                  <a:txBody>
                    <a:bodyPr/>
                    <a:lstStyle/>
                    <a:p>
                      <a:pPr algn="ctr"/>
                      <a:r>
                        <a:rPr lang="en-CA" sz="1800" dirty="0" smtClean="0">
                          <a:latin typeface="Arial Rounded MT Bold" pitchFamily="34" charset="0"/>
                        </a:rPr>
                        <a:t>School</a:t>
                      </a:r>
                      <a:endParaRPr lang="en-CA" sz="1800" dirty="0">
                        <a:latin typeface="Arial Rounded MT Bold" pitchFamily="34" charset="0"/>
                      </a:endParaRPr>
                    </a:p>
                  </a:txBody>
                  <a:tcPr/>
                </a:tc>
                <a:tc>
                  <a:txBody>
                    <a:bodyPr/>
                    <a:lstStyle/>
                    <a:p>
                      <a:pPr algn="ctr"/>
                      <a:r>
                        <a:rPr lang="en-CA" sz="1800" dirty="0" smtClean="0">
                          <a:latin typeface="Arial Rounded MT Bold" pitchFamily="34" charset="0"/>
                        </a:rPr>
                        <a:t>Year</a:t>
                      </a:r>
                      <a:endParaRPr lang="en-CA" sz="1800" dirty="0">
                        <a:latin typeface="Arial Rounded MT Bold" pitchFamily="34" charset="0"/>
                      </a:endParaRPr>
                    </a:p>
                  </a:txBody>
                  <a:tcPr/>
                </a:tc>
                <a:tc>
                  <a:txBody>
                    <a:bodyPr/>
                    <a:lstStyle/>
                    <a:p>
                      <a:pPr algn="ctr"/>
                      <a:r>
                        <a:rPr lang="en-US" sz="1800" dirty="0" smtClean="0">
                          <a:latin typeface="Arial Rounded MT Bold" pitchFamily="34" charset="0"/>
                        </a:rPr>
                        <a:t>Total Number Student: Teacher</a:t>
                      </a:r>
                      <a:endParaRPr lang="en-CA" sz="1800" dirty="0">
                        <a:latin typeface="Arial Rounded MT Bold" pitchFamily="34" charset="0"/>
                      </a:endParaRPr>
                    </a:p>
                  </a:txBody>
                  <a:tcPr/>
                </a:tc>
                <a:tc>
                  <a:txBody>
                    <a:bodyPr/>
                    <a:lstStyle/>
                    <a:p>
                      <a:pPr algn="ctr"/>
                      <a:r>
                        <a:rPr lang="en-US" sz="1800" dirty="0" smtClean="0">
                          <a:latin typeface="Arial Rounded MT Bold" pitchFamily="34" charset="0"/>
                        </a:rPr>
                        <a:t>Student: Teacher</a:t>
                      </a:r>
                      <a:endParaRPr lang="en-CA" sz="1800" dirty="0">
                        <a:latin typeface="Arial Rounded MT Bold" pitchFamily="34" charset="0"/>
                      </a:endParaRPr>
                    </a:p>
                  </a:txBody>
                  <a:tcPr/>
                </a:tc>
              </a:tr>
              <a:tr h="670872">
                <a:tc>
                  <a:txBody>
                    <a:bodyPr/>
                    <a:lstStyle/>
                    <a:p>
                      <a:pPr algn="ctr"/>
                      <a:r>
                        <a:rPr lang="en-US" sz="1800" dirty="0" smtClean="0">
                          <a:solidFill>
                            <a:schemeClr val="tx2">
                              <a:lumMod val="75000"/>
                              <a:lumOff val="25000"/>
                            </a:schemeClr>
                          </a:solidFill>
                          <a:latin typeface="Arial Rounded MT Bold" pitchFamily="34" charset="0"/>
                        </a:rPr>
                        <a:t> Nackawic Elementary </a:t>
                      </a:r>
                    </a:p>
                    <a:p>
                      <a:pPr algn="ctr"/>
                      <a:endParaRPr lang="en-CA" sz="1800" dirty="0">
                        <a:solidFill>
                          <a:schemeClr val="tx2">
                            <a:lumMod val="75000"/>
                            <a:lumOff val="25000"/>
                          </a:schemeClr>
                        </a:solidFill>
                        <a:latin typeface="Arial Rounded MT Bold"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lumOff val="25000"/>
                            </a:schemeClr>
                          </a:solidFill>
                          <a:latin typeface="Arial Rounded MT Bold" pitchFamily="34" charset="0"/>
                        </a:rPr>
                        <a:t>2014 - 2015</a:t>
                      </a:r>
                      <a:endParaRPr lang="en-CA" sz="1800" dirty="0" smtClean="0">
                        <a:solidFill>
                          <a:schemeClr val="tx2">
                            <a:lumMod val="75000"/>
                            <a:lumOff val="25000"/>
                          </a:schemeClr>
                        </a:solidFill>
                        <a:latin typeface="Arial Rounded MT Bold" pitchFamily="34" charset="0"/>
                      </a:endParaRPr>
                    </a:p>
                    <a:p>
                      <a:pPr algn="ctr"/>
                      <a:endParaRPr lang="en-CA" sz="1800" dirty="0">
                        <a:solidFill>
                          <a:schemeClr val="tx2">
                            <a:lumMod val="75000"/>
                            <a:lumOff val="25000"/>
                          </a:schemeClr>
                        </a:solidFill>
                        <a:latin typeface="Arial Rounded MT Bold" pitchFamily="34" charset="0"/>
                      </a:endParaRPr>
                    </a:p>
                  </a:txBody>
                  <a:tcPr/>
                </a:tc>
                <a:tc>
                  <a:txBody>
                    <a:bodyPr/>
                    <a:lstStyle/>
                    <a:p>
                      <a:pPr algn="ctr"/>
                      <a:r>
                        <a:rPr lang="en-US" sz="1800" dirty="0" smtClean="0">
                          <a:solidFill>
                            <a:schemeClr val="tx2">
                              <a:lumMod val="75000"/>
                              <a:lumOff val="25000"/>
                            </a:schemeClr>
                          </a:solidFill>
                          <a:latin typeface="Arial Rounded MT Bold" pitchFamily="34" charset="0"/>
                        </a:rPr>
                        <a:t>221 : 14.5</a:t>
                      </a:r>
                      <a:endParaRPr lang="en-CA" sz="1800" dirty="0">
                        <a:solidFill>
                          <a:schemeClr val="tx2">
                            <a:lumMod val="75000"/>
                            <a:lumOff val="25000"/>
                          </a:schemeClr>
                        </a:solidFill>
                        <a:latin typeface="Arial Rounded MT Bold" pitchFamily="34" charset="0"/>
                      </a:endParaRPr>
                    </a:p>
                  </a:txBody>
                  <a:tcPr/>
                </a:tc>
                <a:tc>
                  <a:txBody>
                    <a:bodyPr/>
                    <a:lstStyle/>
                    <a:p>
                      <a:pPr algn="ctr"/>
                      <a:r>
                        <a:rPr lang="en-US" sz="1800" dirty="0" smtClean="0">
                          <a:solidFill>
                            <a:schemeClr val="tx2">
                              <a:lumMod val="75000"/>
                              <a:lumOff val="25000"/>
                            </a:schemeClr>
                          </a:solidFill>
                          <a:latin typeface="Arial Rounded MT Bold" pitchFamily="34" charset="0"/>
                        </a:rPr>
                        <a:t>15.24: 1</a:t>
                      </a:r>
                      <a:endParaRPr lang="en-CA" sz="1800" dirty="0">
                        <a:solidFill>
                          <a:schemeClr val="tx2">
                            <a:lumMod val="75000"/>
                            <a:lumOff val="25000"/>
                          </a:schemeClr>
                        </a:solidFill>
                        <a:latin typeface="Arial Rounded MT Bold" pitchFamily="34" charset="0"/>
                      </a:endParaRPr>
                    </a:p>
                  </a:txBody>
                  <a:tcPr/>
                </a:tc>
              </a:tr>
              <a:tr h="694864">
                <a:tc>
                  <a:txBody>
                    <a:bodyPr/>
                    <a:lstStyle/>
                    <a:p>
                      <a:pPr algn="ctr"/>
                      <a:r>
                        <a:rPr lang="en-US" sz="1800" dirty="0" smtClean="0">
                          <a:solidFill>
                            <a:schemeClr val="tx2">
                              <a:lumMod val="75000"/>
                              <a:lumOff val="25000"/>
                            </a:schemeClr>
                          </a:solidFill>
                          <a:latin typeface="Arial Rounded MT Bold" pitchFamily="34" charset="0"/>
                        </a:rPr>
                        <a:t> Andover Elementary</a:t>
                      </a:r>
                      <a:endParaRPr lang="en-CA" sz="1800" dirty="0">
                        <a:solidFill>
                          <a:schemeClr val="tx2">
                            <a:lumMod val="75000"/>
                            <a:lumOff val="25000"/>
                          </a:schemeClr>
                        </a:solidFill>
                        <a:latin typeface="Arial Rounded MT Bold"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lumOff val="25000"/>
                            </a:schemeClr>
                          </a:solidFill>
                          <a:latin typeface="Arial Rounded MT Bold" pitchFamily="34" charset="0"/>
                        </a:rPr>
                        <a:t>2014 - 2015</a:t>
                      </a:r>
                      <a:endParaRPr lang="en-CA" sz="1800" dirty="0" smtClean="0">
                        <a:solidFill>
                          <a:schemeClr val="tx2">
                            <a:lumMod val="75000"/>
                            <a:lumOff val="25000"/>
                          </a:schemeClr>
                        </a:solidFill>
                        <a:latin typeface="Arial Rounded MT Bold" pitchFamily="34" charset="0"/>
                      </a:endParaRPr>
                    </a:p>
                    <a:p>
                      <a:pPr algn="ctr"/>
                      <a:endParaRPr lang="en-CA" sz="1800" dirty="0" smtClean="0">
                        <a:solidFill>
                          <a:schemeClr val="tx2">
                            <a:lumMod val="75000"/>
                            <a:lumOff val="25000"/>
                          </a:schemeClr>
                        </a:solidFill>
                        <a:latin typeface="Arial Rounded MT Bold" pitchFamily="34" charset="0"/>
                      </a:endParaRPr>
                    </a:p>
                    <a:p>
                      <a:endParaRPr lang="en-US" dirty="0"/>
                    </a:p>
                  </a:txBody>
                  <a:tcPr/>
                </a:tc>
                <a:tc>
                  <a:txBody>
                    <a:bodyPr/>
                    <a:lstStyle/>
                    <a:p>
                      <a:pPr algn="ctr"/>
                      <a:r>
                        <a:rPr lang="en-CA" sz="1800" dirty="0" smtClean="0">
                          <a:solidFill>
                            <a:schemeClr val="tx2">
                              <a:lumMod val="75000"/>
                              <a:lumOff val="25000"/>
                            </a:schemeClr>
                          </a:solidFill>
                          <a:latin typeface="Arial Rounded MT Bold" pitchFamily="34" charset="0"/>
                        </a:rPr>
                        <a:t>318 : 22.6</a:t>
                      </a:r>
                      <a:endParaRPr lang="en-CA" sz="1800" dirty="0">
                        <a:solidFill>
                          <a:schemeClr val="tx2">
                            <a:lumMod val="75000"/>
                            <a:lumOff val="25000"/>
                          </a:schemeClr>
                        </a:solidFill>
                        <a:latin typeface="Arial Rounded MT Bold" pitchFamily="34" charset="0"/>
                      </a:endParaRPr>
                    </a:p>
                  </a:txBody>
                  <a:tcPr/>
                </a:tc>
                <a:tc>
                  <a:txBody>
                    <a:bodyPr/>
                    <a:lstStyle/>
                    <a:p>
                      <a:pPr algn="ctr"/>
                      <a:r>
                        <a:rPr lang="en-CA" sz="1800" dirty="0" smtClean="0">
                          <a:solidFill>
                            <a:schemeClr val="tx2">
                              <a:lumMod val="75000"/>
                              <a:lumOff val="25000"/>
                            </a:schemeClr>
                          </a:solidFill>
                          <a:latin typeface="Arial Rounded MT Bold" pitchFamily="34" charset="0"/>
                        </a:rPr>
                        <a:t>14.07:1</a:t>
                      </a:r>
                      <a:endParaRPr lang="en-CA" sz="1800" dirty="0">
                        <a:solidFill>
                          <a:schemeClr val="tx2">
                            <a:lumMod val="75000"/>
                            <a:lumOff val="25000"/>
                          </a:schemeClr>
                        </a:solidFill>
                        <a:latin typeface="Arial Rounded MT Bold" pitchFamily="34" charset="0"/>
                      </a:endParaRPr>
                    </a:p>
                  </a:txBody>
                  <a:tcPr/>
                </a:tc>
              </a:tr>
              <a:tr h="958388">
                <a:tc>
                  <a:txBody>
                    <a:bodyPr/>
                    <a:lstStyle/>
                    <a:p>
                      <a:pPr algn="ctr"/>
                      <a:r>
                        <a:rPr lang="en-US" sz="1800" dirty="0" smtClean="0">
                          <a:solidFill>
                            <a:schemeClr val="tx2">
                              <a:lumMod val="75000"/>
                              <a:lumOff val="25000"/>
                            </a:schemeClr>
                          </a:solidFill>
                          <a:latin typeface="Arial Rounded MT Bold" pitchFamily="34" charset="0"/>
                        </a:rPr>
                        <a:t> </a:t>
                      </a:r>
                      <a:r>
                        <a:rPr lang="en-US" sz="1800" dirty="0" err="1" smtClean="0">
                          <a:solidFill>
                            <a:schemeClr val="tx2">
                              <a:lumMod val="75000"/>
                              <a:lumOff val="25000"/>
                            </a:schemeClr>
                          </a:solidFill>
                          <a:latin typeface="Arial Rounded MT Bold" pitchFamily="34" charset="0"/>
                        </a:rPr>
                        <a:t>Meduxnekeag</a:t>
                      </a:r>
                      <a:r>
                        <a:rPr lang="en-US" sz="1800" dirty="0" smtClean="0">
                          <a:solidFill>
                            <a:schemeClr val="tx2">
                              <a:lumMod val="75000"/>
                              <a:lumOff val="25000"/>
                            </a:schemeClr>
                          </a:solidFill>
                          <a:latin typeface="Arial Rounded MT Bold" pitchFamily="34" charset="0"/>
                        </a:rPr>
                        <a:t> Consolidated </a:t>
                      </a:r>
                      <a:endParaRPr lang="en-CA" sz="1800" dirty="0">
                        <a:solidFill>
                          <a:schemeClr val="tx2">
                            <a:lumMod val="75000"/>
                            <a:lumOff val="25000"/>
                          </a:schemeClr>
                        </a:solidFill>
                        <a:latin typeface="Arial Rounded MT Bold"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lumOff val="25000"/>
                            </a:schemeClr>
                          </a:solidFill>
                          <a:latin typeface="Arial Rounded MT Bold" pitchFamily="34" charset="0"/>
                        </a:rPr>
                        <a:t>2014 - 2015</a:t>
                      </a:r>
                      <a:endParaRPr lang="en-CA" sz="1800" dirty="0" smtClean="0">
                        <a:solidFill>
                          <a:schemeClr val="tx2">
                            <a:lumMod val="75000"/>
                            <a:lumOff val="25000"/>
                          </a:schemeClr>
                        </a:solidFill>
                        <a:latin typeface="Arial Rounded MT Bold" pitchFamily="34" charset="0"/>
                      </a:endParaRPr>
                    </a:p>
                    <a:p>
                      <a:pPr algn="ctr"/>
                      <a:endParaRPr lang="en-CA" sz="1800" dirty="0" smtClean="0">
                        <a:solidFill>
                          <a:schemeClr val="tx2">
                            <a:lumMod val="75000"/>
                            <a:lumOff val="25000"/>
                          </a:schemeClr>
                        </a:solidFill>
                        <a:latin typeface="Arial Rounded MT Bold" pitchFamily="34" charset="0"/>
                      </a:endParaRPr>
                    </a:p>
                    <a:p>
                      <a:endParaRPr lang="en-US" dirty="0"/>
                    </a:p>
                  </a:txBody>
                  <a:tcPr/>
                </a:tc>
                <a:tc>
                  <a:txBody>
                    <a:bodyPr/>
                    <a:lstStyle/>
                    <a:p>
                      <a:pPr algn="ctr"/>
                      <a:r>
                        <a:rPr lang="en-CA" sz="1800" dirty="0" smtClean="0">
                          <a:solidFill>
                            <a:schemeClr val="tx2">
                              <a:lumMod val="75000"/>
                              <a:lumOff val="25000"/>
                            </a:schemeClr>
                          </a:solidFill>
                          <a:latin typeface="Arial Rounded MT Bold" pitchFamily="34" charset="0"/>
                        </a:rPr>
                        <a:t>411 : 29.3</a:t>
                      </a:r>
                      <a:endParaRPr lang="en-CA" sz="1800" dirty="0">
                        <a:solidFill>
                          <a:schemeClr val="tx2">
                            <a:lumMod val="75000"/>
                            <a:lumOff val="25000"/>
                          </a:schemeClr>
                        </a:solidFill>
                        <a:latin typeface="Arial Rounded MT Bold" pitchFamily="34" charset="0"/>
                      </a:endParaRPr>
                    </a:p>
                  </a:txBody>
                  <a:tcPr/>
                </a:tc>
                <a:tc>
                  <a:txBody>
                    <a:bodyPr/>
                    <a:lstStyle/>
                    <a:p>
                      <a:pPr algn="ctr"/>
                      <a:r>
                        <a:rPr lang="en-CA" sz="1800" dirty="0" smtClean="0">
                          <a:solidFill>
                            <a:schemeClr val="tx2">
                              <a:lumMod val="75000"/>
                              <a:lumOff val="25000"/>
                            </a:schemeClr>
                          </a:solidFill>
                          <a:latin typeface="Arial Rounded MT Bold" pitchFamily="34" charset="0"/>
                        </a:rPr>
                        <a:t>14.02:1</a:t>
                      </a:r>
                      <a:endParaRPr lang="en-CA" sz="1800" dirty="0">
                        <a:solidFill>
                          <a:schemeClr val="tx2">
                            <a:lumMod val="75000"/>
                            <a:lumOff val="25000"/>
                          </a:schemeClr>
                        </a:solidFill>
                        <a:latin typeface="Arial Rounded MT Bold" pitchFamily="34" charset="0"/>
                      </a:endParaRPr>
                    </a:p>
                  </a:txBody>
                  <a:tcPr/>
                </a:tc>
              </a:tr>
              <a:tr h="479194">
                <a:tc>
                  <a:txBody>
                    <a:bodyPr/>
                    <a:lstStyle/>
                    <a:p>
                      <a:pPr algn="ctr"/>
                      <a:r>
                        <a:rPr lang="en-CA" sz="1800" dirty="0" err="1" smtClean="0">
                          <a:solidFill>
                            <a:schemeClr val="tx2">
                              <a:lumMod val="75000"/>
                              <a:lumOff val="25000"/>
                            </a:schemeClr>
                          </a:solidFill>
                          <a:latin typeface="Arial Rounded MT Bold" pitchFamily="34" charset="0"/>
                        </a:rPr>
                        <a:t>Chipman</a:t>
                      </a:r>
                      <a:r>
                        <a:rPr lang="en-CA" sz="1800" dirty="0" smtClean="0">
                          <a:solidFill>
                            <a:schemeClr val="tx2">
                              <a:lumMod val="75000"/>
                              <a:lumOff val="25000"/>
                            </a:schemeClr>
                          </a:solidFill>
                          <a:latin typeface="Arial Rounded MT Bold" pitchFamily="34" charset="0"/>
                        </a:rPr>
                        <a:t> Elementary</a:t>
                      </a:r>
                    </a:p>
                    <a:p>
                      <a:pPr algn="ctr"/>
                      <a:endParaRPr lang="en-CA" sz="1800" dirty="0" smtClean="0">
                        <a:solidFill>
                          <a:schemeClr val="tx2">
                            <a:lumMod val="75000"/>
                            <a:lumOff val="25000"/>
                          </a:schemeClr>
                        </a:solidFill>
                        <a:latin typeface="Arial Rounded MT Bold" pitchFamily="34" charset="0"/>
                      </a:endParaRPr>
                    </a:p>
                    <a:p>
                      <a:pPr algn="ctr"/>
                      <a:endParaRPr lang="en-CA" sz="1800" dirty="0">
                        <a:solidFill>
                          <a:schemeClr val="tx2">
                            <a:lumMod val="75000"/>
                            <a:lumOff val="25000"/>
                          </a:schemeClr>
                        </a:solidFill>
                        <a:latin typeface="Arial Rounded MT Bold"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lumOff val="25000"/>
                            </a:schemeClr>
                          </a:solidFill>
                          <a:latin typeface="Arial Rounded MT Bold" pitchFamily="34" charset="0"/>
                        </a:rPr>
                        <a:t>2014 - 2015</a:t>
                      </a:r>
                      <a:endParaRPr lang="en-CA" sz="1800" dirty="0" smtClean="0">
                        <a:solidFill>
                          <a:schemeClr val="tx2">
                            <a:lumMod val="75000"/>
                            <a:lumOff val="25000"/>
                          </a:schemeClr>
                        </a:solidFill>
                        <a:latin typeface="Arial Rounded MT Bold" pitchFamily="34" charset="0"/>
                      </a:endParaRPr>
                    </a:p>
                    <a:p>
                      <a:pPr algn="ctr"/>
                      <a:endParaRPr lang="en-CA" sz="1800" dirty="0" smtClean="0">
                        <a:solidFill>
                          <a:schemeClr val="tx2">
                            <a:lumMod val="75000"/>
                            <a:lumOff val="25000"/>
                          </a:schemeClr>
                        </a:solidFill>
                        <a:latin typeface="Arial Rounded MT Bold" pitchFamily="34" charset="0"/>
                      </a:endParaRPr>
                    </a:p>
                    <a:p>
                      <a:endParaRPr lang="en-US" dirty="0" smtClean="0"/>
                    </a:p>
                    <a:p>
                      <a:pPr algn="ctr"/>
                      <a:r>
                        <a:rPr lang="en-US" b="0" dirty="0" smtClean="0">
                          <a:solidFill>
                            <a:schemeClr val="tx2">
                              <a:lumMod val="75000"/>
                              <a:lumOff val="25000"/>
                            </a:schemeClr>
                          </a:solidFill>
                          <a:latin typeface="Arial Rounded MT Bold" panose="020F0704030504030204" pitchFamily="34" charset="0"/>
                        </a:rPr>
                        <a:t> </a:t>
                      </a:r>
                      <a:endParaRPr lang="en-US" b="0" dirty="0">
                        <a:solidFill>
                          <a:schemeClr val="tx2">
                            <a:lumMod val="75000"/>
                            <a:lumOff val="25000"/>
                          </a:schemeClr>
                        </a:solidFill>
                        <a:latin typeface="Arial Rounded MT Bold" panose="020F0704030504030204" pitchFamily="34" charset="0"/>
                      </a:endParaRPr>
                    </a:p>
                  </a:txBody>
                  <a:tcPr/>
                </a:tc>
                <a:tc>
                  <a:txBody>
                    <a:bodyPr/>
                    <a:lstStyle/>
                    <a:p>
                      <a:pPr algn="ctr"/>
                      <a:r>
                        <a:rPr lang="en-US" b="1" dirty="0" smtClean="0">
                          <a:solidFill>
                            <a:schemeClr val="tx2">
                              <a:lumMod val="75000"/>
                              <a:lumOff val="25000"/>
                            </a:schemeClr>
                          </a:solidFill>
                        </a:rPr>
                        <a:t>104 : 8.0</a:t>
                      </a:r>
                      <a:endParaRPr lang="en-US" b="1" dirty="0">
                        <a:solidFill>
                          <a:schemeClr val="tx2">
                            <a:lumMod val="75000"/>
                            <a:lumOff val="25000"/>
                          </a:schemeClr>
                        </a:solidFill>
                      </a:endParaRPr>
                    </a:p>
                  </a:txBody>
                  <a:tcPr/>
                </a:tc>
                <a:tc>
                  <a:txBody>
                    <a:bodyPr/>
                    <a:lstStyle/>
                    <a:p>
                      <a:pPr algn="ctr"/>
                      <a:r>
                        <a:rPr lang="en-US" b="1" dirty="0" smtClean="0">
                          <a:solidFill>
                            <a:schemeClr val="tx2">
                              <a:lumMod val="75000"/>
                              <a:lumOff val="25000"/>
                            </a:schemeClr>
                          </a:solidFill>
                        </a:rPr>
                        <a:t>13.00 : 1</a:t>
                      </a:r>
                      <a:endParaRPr lang="en-US" b="1" dirty="0">
                        <a:solidFill>
                          <a:schemeClr val="tx2">
                            <a:lumMod val="75000"/>
                            <a:lumOff val="25000"/>
                          </a:schemeClr>
                        </a:solidFill>
                      </a:endParaRPr>
                    </a:p>
                  </a:txBody>
                  <a:tcPr/>
                </a:tc>
              </a:tr>
            </a:tbl>
          </a:graphicData>
        </a:graphic>
      </p:graphicFrame>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18</a:t>
            </a:fld>
            <a:endParaRPr lang="en-US" sz="1200" dirty="0"/>
          </a:p>
        </p:txBody>
      </p:sp>
      <p:sp>
        <p:nvSpPr>
          <p:cNvPr id="3" name="TextBox 2"/>
          <p:cNvSpPr txBox="1"/>
          <p:nvPr/>
        </p:nvSpPr>
        <p:spPr>
          <a:xfrm>
            <a:off x="674557" y="5426439"/>
            <a:ext cx="4430842" cy="369332"/>
          </a:xfrm>
          <a:prstGeom prst="rect">
            <a:avLst/>
          </a:prstGeom>
          <a:noFill/>
        </p:spPr>
        <p:txBody>
          <a:bodyPr wrap="square" rtlCol="0">
            <a:spAutoFit/>
          </a:bodyPr>
          <a:lstStyle/>
          <a:p>
            <a:r>
              <a:rPr lang="en-US" dirty="0" smtClean="0"/>
              <a:t> </a:t>
            </a:r>
            <a:endParaRPr lang="en-US" dirty="0"/>
          </a:p>
        </p:txBody>
      </p:sp>
      <p:sp>
        <p:nvSpPr>
          <p:cNvPr id="7" name="TextBox 6"/>
          <p:cNvSpPr txBox="1"/>
          <p:nvPr/>
        </p:nvSpPr>
        <p:spPr>
          <a:xfrm>
            <a:off x="818707" y="5863806"/>
            <a:ext cx="7262037" cy="461665"/>
          </a:xfrm>
          <a:prstGeom prst="rect">
            <a:avLst/>
          </a:prstGeom>
          <a:solidFill>
            <a:schemeClr val="accent4"/>
          </a:solidFill>
        </p:spPr>
        <p:txBody>
          <a:bodyPr wrap="square" rtlCol="0">
            <a:spAutoFit/>
          </a:bodyPr>
          <a:lstStyle/>
          <a:p>
            <a:r>
              <a:rPr lang="en-US" sz="1200" dirty="0" smtClean="0"/>
              <a:t>2015-16 – There are currently 208 students at Nackawic Elementary School with a student : teacher ratio of 13.50:1 . </a:t>
            </a:r>
            <a:endParaRPr lang="en-US" sz="1200" dirty="0"/>
          </a:p>
        </p:txBody>
      </p:sp>
    </p:spTree>
    <p:extLst>
      <p:ext uri="{BB962C8B-B14F-4D97-AF65-F5344CB8AC3E}">
        <p14:creationId xmlns:p14="http://schemas.microsoft.com/office/powerpoint/2010/main" val="356963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tx2">
                    <a:lumMod val="75000"/>
                    <a:lumOff val="25000"/>
                  </a:schemeClr>
                </a:solidFill>
                <a:latin typeface="Arial Rounded MT Bold" pitchFamily="34" charset="0"/>
              </a:rPr>
              <a:t>Nackawic Middle School</a:t>
            </a:r>
            <a:br>
              <a:rPr lang="en-US" sz="2800" b="1" dirty="0" smtClean="0">
                <a:solidFill>
                  <a:schemeClr val="tx2">
                    <a:lumMod val="75000"/>
                    <a:lumOff val="25000"/>
                  </a:schemeClr>
                </a:solidFill>
                <a:latin typeface="Arial Rounded MT Bold" pitchFamily="34" charset="0"/>
              </a:rPr>
            </a:br>
            <a:r>
              <a:rPr lang="en-US" sz="2800" b="1" dirty="0" smtClean="0">
                <a:solidFill>
                  <a:schemeClr val="tx2">
                    <a:lumMod val="75000"/>
                    <a:lumOff val="25000"/>
                  </a:schemeClr>
                </a:solidFill>
                <a:latin typeface="Arial Rounded MT Bold" pitchFamily="34" charset="0"/>
              </a:rPr>
              <a:t> Student: Teacher Ratio 2014-15</a:t>
            </a:r>
            <a:endParaRPr lang="en-CA" sz="2800" b="1" dirty="0">
              <a:solidFill>
                <a:schemeClr val="tx2">
                  <a:lumMod val="75000"/>
                  <a:lumOff val="25000"/>
                </a:schemeClr>
              </a:solidFill>
              <a:latin typeface="Arial Rounded MT Bold"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8159884"/>
              </p:ext>
            </p:extLst>
          </p:nvPr>
        </p:nvGraphicFramePr>
        <p:xfrm>
          <a:off x="428689" y="1444532"/>
          <a:ext cx="8459817" cy="4023360"/>
        </p:xfrm>
        <a:graphic>
          <a:graphicData uri="http://schemas.openxmlformats.org/drawingml/2006/table">
            <a:tbl>
              <a:tblPr firstRow="1" bandRow="1">
                <a:tableStyleId>{5C22544A-7EE6-4342-B048-85BDC9FD1C3A}</a:tableStyleId>
              </a:tblPr>
              <a:tblGrid>
                <a:gridCol w="2088998"/>
                <a:gridCol w="1603947"/>
                <a:gridCol w="1793744"/>
                <a:gridCol w="2973128"/>
              </a:tblGrid>
              <a:tr h="0">
                <a:tc>
                  <a:txBody>
                    <a:bodyPr/>
                    <a:lstStyle/>
                    <a:p>
                      <a:pPr algn="ctr"/>
                      <a:r>
                        <a:rPr lang="en-CA" sz="1800" dirty="0" smtClean="0">
                          <a:latin typeface="Arial Rounded MT Bold" pitchFamily="34" charset="0"/>
                        </a:rPr>
                        <a:t>School</a:t>
                      </a:r>
                      <a:endParaRPr lang="en-CA" sz="1800" dirty="0">
                        <a:latin typeface="Arial Rounded MT Bold" pitchFamily="34" charset="0"/>
                      </a:endParaRPr>
                    </a:p>
                  </a:txBody>
                  <a:tcPr/>
                </a:tc>
                <a:tc>
                  <a:txBody>
                    <a:bodyPr/>
                    <a:lstStyle/>
                    <a:p>
                      <a:pPr algn="ctr"/>
                      <a:r>
                        <a:rPr lang="en-CA" sz="1800" dirty="0" smtClean="0">
                          <a:latin typeface="Arial Rounded MT Bold" pitchFamily="34" charset="0"/>
                        </a:rPr>
                        <a:t>Year</a:t>
                      </a:r>
                      <a:endParaRPr lang="en-CA" sz="1800" dirty="0">
                        <a:latin typeface="Arial Rounded MT Bold" pitchFamily="34" charset="0"/>
                      </a:endParaRPr>
                    </a:p>
                  </a:txBody>
                  <a:tcPr/>
                </a:tc>
                <a:tc>
                  <a:txBody>
                    <a:bodyPr/>
                    <a:lstStyle/>
                    <a:p>
                      <a:pPr algn="ctr"/>
                      <a:r>
                        <a:rPr lang="en-US" sz="1800" dirty="0" smtClean="0">
                          <a:latin typeface="Arial Rounded MT Bold" pitchFamily="34" charset="0"/>
                        </a:rPr>
                        <a:t>Total Number Student: Teacher</a:t>
                      </a:r>
                      <a:endParaRPr lang="en-CA" sz="1800" dirty="0">
                        <a:latin typeface="Arial Rounded MT Bold" pitchFamily="34" charset="0"/>
                      </a:endParaRPr>
                    </a:p>
                  </a:txBody>
                  <a:tcPr/>
                </a:tc>
                <a:tc>
                  <a:txBody>
                    <a:bodyPr/>
                    <a:lstStyle/>
                    <a:p>
                      <a:pPr algn="ctr"/>
                      <a:r>
                        <a:rPr lang="en-US" sz="1800" dirty="0" smtClean="0">
                          <a:latin typeface="Arial Rounded MT Bold" pitchFamily="34" charset="0"/>
                        </a:rPr>
                        <a:t>Student: Teacher</a:t>
                      </a:r>
                      <a:endParaRPr lang="en-CA" sz="1800" dirty="0">
                        <a:latin typeface="Arial Rounded MT Bold" pitchFamily="34" charset="0"/>
                      </a:endParaRPr>
                    </a:p>
                  </a:txBody>
                  <a:tcPr/>
                </a:tc>
              </a:tr>
              <a:tr h="370840">
                <a:tc>
                  <a:txBody>
                    <a:bodyPr/>
                    <a:lstStyle/>
                    <a:p>
                      <a:pPr algn="ctr"/>
                      <a:r>
                        <a:rPr lang="en-US" sz="1800" dirty="0" smtClean="0">
                          <a:solidFill>
                            <a:schemeClr val="tx2">
                              <a:lumMod val="75000"/>
                              <a:lumOff val="25000"/>
                            </a:schemeClr>
                          </a:solidFill>
                          <a:latin typeface="Arial Rounded MT Bold" pitchFamily="34" charset="0"/>
                        </a:rPr>
                        <a:t> Nackawic  Middle</a:t>
                      </a:r>
                      <a:endParaRPr lang="en-CA" sz="1800" dirty="0">
                        <a:solidFill>
                          <a:schemeClr val="tx2">
                            <a:lumMod val="75000"/>
                            <a:lumOff val="25000"/>
                          </a:schemeClr>
                        </a:solidFill>
                        <a:latin typeface="Arial Rounded MT Bold"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lumOff val="25000"/>
                            </a:schemeClr>
                          </a:solidFill>
                          <a:latin typeface="Arial Rounded MT Bold" pitchFamily="34" charset="0"/>
                        </a:rPr>
                        <a:t>2014  -2015</a:t>
                      </a:r>
                      <a:endParaRPr lang="en-CA" sz="1800" dirty="0" smtClean="0">
                        <a:solidFill>
                          <a:schemeClr val="tx2">
                            <a:lumMod val="75000"/>
                            <a:lumOff val="25000"/>
                          </a:schemeClr>
                        </a:solidFill>
                        <a:latin typeface="Arial Rounded MT Bold" pitchFamily="34" charset="0"/>
                      </a:endParaRPr>
                    </a:p>
                    <a:p>
                      <a:pPr algn="ctr"/>
                      <a:endParaRPr lang="en-CA" sz="1800" dirty="0">
                        <a:solidFill>
                          <a:schemeClr val="tx2">
                            <a:lumMod val="75000"/>
                            <a:lumOff val="25000"/>
                          </a:schemeClr>
                        </a:solidFill>
                        <a:latin typeface="Arial Rounded MT Bold" pitchFamily="34" charset="0"/>
                      </a:endParaRPr>
                    </a:p>
                  </a:txBody>
                  <a:tcPr/>
                </a:tc>
                <a:tc>
                  <a:txBody>
                    <a:bodyPr/>
                    <a:lstStyle/>
                    <a:p>
                      <a:pPr algn="ctr"/>
                      <a:r>
                        <a:rPr lang="en-US" sz="1800" dirty="0" smtClean="0">
                          <a:solidFill>
                            <a:schemeClr val="tx2">
                              <a:lumMod val="75000"/>
                              <a:lumOff val="25000"/>
                            </a:schemeClr>
                          </a:solidFill>
                          <a:latin typeface="Arial Rounded MT Bold" pitchFamily="34" charset="0"/>
                        </a:rPr>
                        <a:t> 138 : 10.5</a:t>
                      </a:r>
                      <a:endParaRPr lang="en-CA" sz="1800" dirty="0">
                        <a:solidFill>
                          <a:schemeClr val="tx2">
                            <a:lumMod val="75000"/>
                            <a:lumOff val="25000"/>
                          </a:schemeClr>
                        </a:solidFill>
                        <a:latin typeface="Arial Rounded MT Bold" pitchFamily="34" charset="0"/>
                      </a:endParaRPr>
                    </a:p>
                  </a:txBody>
                  <a:tcPr/>
                </a:tc>
                <a:tc>
                  <a:txBody>
                    <a:bodyPr/>
                    <a:lstStyle/>
                    <a:p>
                      <a:pPr algn="ctr"/>
                      <a:r>
                        <a:rPr lang="en-US" sz="1800" dirty="0" smtClean="0">
                          <a:solidFill>
                            <a:schemeClr val="tx2">
                              <a:lumMod val="75000"/>
                              <a:lumOff val="25000"/>
                            </a:schemeClr>
                          </a:solidFill>
                          <a:latin typeface="Arial Rounded MT Bold" pitchFamily="34" charset="0"/>
                        </a:rPr>
                        <a:t>13.14 : 1 </a:t>
                      </a:r>
                      <a:endParaRPr lang="en-CA" sz="1800" dirty="0">
                        <a:solidFill>
                          <a:schemeClr val="tx2">
                            <a:lumMod val="75000"/>
                            <a:lumOff val="25000"/>
                          </a:schemeClr>
                        </a:solidFill>
                        <a:latin typeface="Arial Rounded MT Bold" pitchFamily="34" charset="0"/>
                      </a:endParaRPr>
                    </a:p>
                  </a:txBody>
                  <a:tcPr/>
                </a:tc>
              </a:tr>
              <a:tr h="6247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lumOff val="25000"/>
                            </a:schemeClr>
                          </a:solidFill>
                          <a:latin typeface="Arial Rounded MT Bold" pitchFamily="34" charset="0"/>
                        </a:rPr>
                        <a:t>Woodstock Middle</a:t>
                      </a:r>
                      <a:endParaRPr lang="en-CA" sz="1800" dirty="0" smtClean="0">
                        <a:solidFill>
                          <a:schemeClr val="tx2">
                            <a:lumMod val="75000"/>
                            <a:lumOff val="25000"/>
                          </a:schemeClr>
                        </a:solidFill>
                        <a:latin typeface="Arial Rounded MT Bold" pitchFamily="34" charset="0"/>
                      </a:endParaRPr>
                    </a:p>
                    <a:p>
                      <a:pPr algn="ctr"/>
                      <a:r>
                        <a:rPr lang="en-US" sz="1800" dirty="0" smtClean="0">
                          <a:solidFill>
                            <a:schemeClr val="tx2">
                              <a:lumMod val="75000"/>
                              <a:lumOff val="25000"/>
                            </a:schemeClr>
                          </a:solidFill>
                          <a:latin typeface="Arial Rounded MT Bold" pitchFamily="34" charset="0"/>
                        </a:rPr>
                        <a:t>  </a:t>
                      </a:r>
                      <a:endParaRPr lang="en-CA" sz="1800" dirty="0">
                        <a:solidFill>
                          <a:schemeClr val="tx2">
                            <a:lumMod val="75000"/>
                            <a:lumOff val="25000"/>
                          </a:schemeClr>
                        </a:solidFill>
                        <a:latin typeface="Arial Rounded MT Bold"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lumOff val="25000"/>
                            </a:schemeClr>
                          </a:solidFill>
                          <a:latin typeface="Arial Rounded MT Bold" pitchFamily="34" charset="0"/>
                        </a:rPr>
                        <a:t>2014  -2015</a:t>
                      </a:r>
                      <a:endParaRPr lang="en-CA" sz="1800" dirty="0" smtClean="0">
                        <a:solidFill>
                          <a:schemeClr val="tx2">
                            <a:lumMod val="75000"/>
                            <a:lumOff val="25000"/>
                          </a:schemeClr>
                        </a:solidFill>
                        <a:latin typeface="Arial Rounded MT Bold" pitchFamily="34" charset="0"/>
                      </a:endParaRPr>
                    </a:p>
                    <a:p>
                      <a:pPr algn="ctr"/>
                      <a:endParaRPr lang="en-CA" sz="1800" dirty="0" smtClean="0">
                        <a:solidFill>
                          <a:schemeClr val="tx2">
                            <a:lumMod val="75000"/>
                            <a:lumOff val="25000"/>
                          </a:schemeClr>
                        </a:solidFill>
                        <a:latin typeface="Arial Rounded MT Bold" pitchFamily="34" charset="0"/>
                      </a:endParaRPr>
                    </a:p>
                    <a:p>
                      <a:endParaRPr lang="en-US" dirty="0"/>
                    </a:p>
                  </a:txBody>
                  <a:tcPr/>
                </a:tc>
                <a:tc>
                  <a:txBody>
                    <a:bodyPr/>
                    <a:lstStyle/>
                    <a:p>
                      <a:pPr algn="ctr"/>
                      <a:r>
                        <a:rPr lang="en-CA" sz="1800" dirty="0" smtClean="0">
                          <a:solidFill>
                            <a:schemeClr val="tx2">
                              <a:lumMod val="75000"/>
                              <a:lumOff val="25000"/>
                            </a:schemeClr>
                          </a:solidFill>
                          <a:latin typeface="Arial Rounded MT Bold" pitchFamily="34" charset="0"/>
                        </a:rPr>
                        <a:t>402: 26.4</a:t>
                      </a:r>
                      <a:endParaRPr lang="en-CA" sz="1800" dirty="0">
                        <a:solidFill>
                          <a:schemeClr val="tx2">
                            <a:lumMod val="75000"/>
                            <a:lumOff val="25000"/>
                          </a:schemeClr>
                        </a:solidFill>
                        <a:latin typeface="Arial Rounded MT Bold" pitchFamily="34" charset="0"/>
                      </a:endParaRPr>
                    </a:p>
                  </a:txBody>
                  <a:tcPr/>
                </a:tc>
                <a:tc>
                  <a:txBody>
                    <a:bodyPr/>
                    <a:lstStyle/>
                    <a:p>
                      <a:pPr algn="ctr"/>
                      <a:r>
                        <a:rPr lang="en-CA" sz="1800" dirty="0" smtClean="0">
                          <a:solidFill>
                            <a:schemeClr val="tx2">
                              <a:lumMod val="75000"/>
                              <a:lumOff val="25000"/>
                            </a:schemeClr>
                          </a:solidFill>
                          <a:latin typeface="Arial Rounded MT Bold" pitchFamily="34" charset="0"/>
                        </a:rPr>
                        <a:t>15.22 : 1</a:t>
                      </a:r>
                      <a:endParaRPr lang="en-CA" sz="1800" dirty="0">
                        <a:solidFill>
                          <a:schemeClr val="tx2">
                            <a:lumMod val="75000"/>
                            <a:lumOff val="25000"/>
                          </a:schemeClr>
                        </a:solidFill>
                        <a:latin typeface="Arial Rounded MT Bold" pitchFamily="34" charset="0"/>
                      </a:endParaRPr>
                    </a:p>
                  </a:txBody>
                  <a:tcPr/>
                </a:tc>
              </a:tr>
              <a:tr h="692455">
                <a:tc>
                  <a:txBody>
                    <a:bodyPr/>
                    <a:lstStyle/>
                    <a:p>
                      <a:pPr algn="ctr"/>
                      <a:r>
                        <a:rPr lang="en-CA" sz="1800" dirty="0" err="1" smtClean="0">
                          <a:solidFill>
                            <a:schemeClr val="tx2">
                              <a:lumMod val="75000"/>
                              <a:lumOff val="25000"/>
                            </a:schemeClr>
                          </a:solidFill>
                          <a:latin typeface="Arial Rounded MT Bold" pitchFamily="34" charset="0"/>
                        </a:rPr>
                        <a:t>Florenceville</a:t>
                      </a:r>
                      <a:r>
                        <a:rPr lang="en-CA" sz="1800" dirty="0" smtClean="0">
                          <a:solidFill>
                            <a:schemeClr val="tx2">
                              <a:lumMod val="75000"/>
                              <a:lumOff val="25000"/>
                            </a:schemeClr>
                          </a:solidFill>
                          <a:latin typeface="Arial Rounded MT Bold" pitchFamily="34" charset="0"/>
                        </a:rPr>
                        <a:t> Middle</a:t>
                      </a:r>
                      <a:endParaRPr lang="en-CA" sz="1800" dirty="0">
                        <a:solidFill>
                          <a:schemeClr val="tx2">
                            <a:lumMod val="75000"/>
                            <a:lumOff val="25000"/>
                          </a:schemeClr>
                        </a:solidFill>
                        <a:latin typeface="Arial Rounded MT Bold"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lumOff val="25000"/>
                            </a:schemeClr>
                          </a:solidFill>
                          <a:latin typeface="Arial Rounded MT Bold" pitchFamily="34" charset="0"/>
                        </a:rPr>
                        <a:t>2014  -2015</a:t>
                      </a:r>
                      <a:endParaRPr lang="en-CA" sz="1800" dirty="0" smtClean="0">
                        <a:solidFill>
                          <a:schemeClr val="tx2">
                            <a:lumMod val="75000"/>
                            <a:lumOff val="25000"/>
                          </a:schemeClr>
                        </a:solidFill>
                        <a:latin typeface="Arial Rounded MT Bold" pitchFamily="34" charset="0"/>
                      </a:endParaRPr>
                    </a:p>
                    <a:p>
                      <a:pPr algn="ctr"/>
                      <a:endParaRPr lang="en-CA" sz="1800" dirty="0" smtClean="0">
                        <a:solidFill>
                          <a:schemeClr val="tx2">
                            <a:lumMod val="75000"/>
                            <a:lumOff val="25000"/>
                          </a:schemeClr>
                        </a:solidFill>
                        <a:latin typeface="Arial Rounded MT Bold" pitchFamily="34" charset="0"/>
                      </a:endParaRPr>
                    </a:p>
                    <a:p>
                      <a:endParaRPr lang="en-US" dirty="0"/>
                    </a:p>
                  </a:txBody>
                  <a:tcPr/>
                </a:tc>
                <a:tc>
                  <a:txBody>
                    <a:bodyPr/>
                    <a:lstStyle/>
                    <a:p>
                      <a:pPr algn="ctr"/>
                      <a:r>
                        <a:rPr lang="en-CA" sz="1800" dirty="0" smtClean="0">
                          <a:solidFill>
                            <a:schemeClr val="tx2">
                              <a:lumMod val="75000"/>
                              <a:lumOff val="25000"/>
                            </a:schemeClr>
                          </a:solidFill>
                          <a:latin typeface="Arial Rounded MT Bold" pitchFamily="34" charset="0"/>
                        </a:rPr>
                        <a:t>194 : 14.6</a:t>
                      </a:r>
                      <a:endParaRPr lang="en-CA" sz="1800" dirty="0">
                        <a:solidFill>
                          <a:schemeClr val="tx2">
                            <a:lumMod val="75000"/>
                            <a:lumOff val="25000"/>
                          </a:schemeClr>
                        </a:solidFill>
                        <a:latin typeface="Arial Rounded MT Bold" pitchFamily="34" charset="0"/>
                      </a:endParaRPr>
                    </a:p>
                  </a:txBody>
                  <a:tcPr/>
                </a:tc>
                <a:tc>
                  <a:txBody>
                    <a:bodyPr/>
                    <a:lstStyle/>
                    <a:p>
                      <a:pPr algn="ctr"/>
                      <a:r>
                        <a:rPr lang="en-CA" sz="1800" dirty="0" smtClean="0">
                          <a:solidFill>
                            <a:schemeClr val="tx2">
                              <a:lumMod val="75000"/>
                              <a:lumOff val="25000"/>
                            </a:schemeClr>
                          </a:solidFill>
                          <a:latin typeface="Arial Rounded MT Bold" pitchFamily="34" charset="0"/>
                        </a:rPr>
                        <a:t>13.28 : 1 </a:t>
                      </a:r>
                      <a:endParaRPr lang="en-CA" sz="1800" dirty="0">
                        <a:solidFill>
                          <a:schemeClr val="tx2">
                            <a:lumMod val="75000"/>
                            <a:lumOff val="25000"/>
                          </a:schemeClr>
                        </a:solidFill>
                        <a:latin typeface="Arial Rounded MT Bold" pitchFamily="34" charset="0"/>
                      </a:endParaRPr>
                    </a:p>
                  </a:txBody>
                  <a:tcPr/>
                </a:tc>
              </a:tr>
              <a:tr h="594360">
                <a:tc>
                  <a:txBody>
                    <a:bodyPr/>
                    <a:lstStyle/>
                    <a:p>
                      <a:pPr algn="ctr"/>
                      <a:r>
                        <a:rPr lang="en-CA" sz="1800" dirty="0" smtClean="0">
                          <a:solidFill>
                            <a:schemeClr val="tx2">
                              <a:lumMod val="75000"/>
                              <a:lumOff val="25000"/>
                            </a:schemeClr>
                          </a:solidFill>
                          <a:latin typeface="Arial Rounded MT Bold" pitchFamily="34" charset="0"/>
                        </a:rPr>
                        <a:t>Harold Peterson Middle</a:t>
                      </a:r>
                      <a:endParaRPr lang="en-CA" sz="1800" dirty="0">
                        <a:solidFill>
                          <a:schemeClr val="tx2">
                            <a:lumMod val="75000"/>
                            <a:lumOff val="25000"/>
                          </a:schemeClr>
                        </a:solidFill>
                        <a:latin typeface="Arial Rounded MT Bold"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lumOff val="25000"/>
                            </a:schemeClr>
                          </a:solidFill>
                          <a:latin typeface="Arial Rounded MT Bold" pitchFamily="34" charset="0"/>
                        </a:rPr>
                        <a:t>2014  -2015</a:t>
                      </a:r>
                      <a:endParaRPr lang="en-CA" sz="1800" dirty="0" smtClean="0">
                        <a:solidFill>
                          <a:schemeClr val="tx2">
                            <a:lumMod val="75000"/>
                            <a:lumOff val="25000"/>
                          </a:schemeClr>
                        </a:solidFill>
                        <a:latin typeface="Arial Rounded MT Bold" pitchFamily="34" charset="0"/>
                      </a:endParaRPr>
                    </a:p>
                    <a:p>
                      <a:endParaRPr lang="en-US" dirty="0"/>
                    </a:p>
                  </a:txBody>
                  <a:tcPr/>
                </a:tc>
                <a:tc>
                  <a:txBody>
                    <a:bodyPr/>
                    <a:lstStyle/>
                    <a:p>
                      <a:pPr algn="ctr"/>
                      <a:r>
                        <a:rPr lang="en-CA" sz="1800" dirty="0" smtClean="0">
                          <a:solidFill>
                            <a:schemeClr val="tx2">
                              <a:lumMod val="75000"/>
                              <a:lumOff val="25000"/>
                            </a:schemeClr>
                          </a:solidFill>
                          <a:latin typeface="Arial Rounded MT Bold" pitchFamily="34" charset="0"/>
                        </a:rPr>
                        <a:t>306 : 19:4</a:t>
                      </a:r>
                      <a:endParaRPr lang="en-CA" sz="1800"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rPr>
                        <a:t>15.77 : 1 </a:t>
                      </a:r>
                      <a:endParaRPr lang="en-US" b="1" dirty="0">
                        <a:solidFill>
                          <a:schemeClr val="tx2">
                            <a:lumMod val="75000"/>
                            <a:lumOff val="25000"/>
                          </a:schemeClr>
                        </a:solidFill>
                      </a:endParaRPr>
                    </a:p>
                  </a:txBody>
                  <a:tcPr/>
                </a:tc>
              </a:tr>
            </a:tbl>
          </a:graphicData>
        </a:graphic>
      </p:graphicFrame>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19</a:t>
            </a:fld>
            <a:endParaRPr lang="en-US" sz="1200" dirty="0"/>
          </a:p>
        </p:txBody>
      </p:sp>
      <p:sp>
        <p:nvSpPr>
          <p:cNvPr id="3" name="Rectangle 2"/>
          <p:cNvSpPr/>
          <p:nvPr/>
        </p:nvSpPr>
        <p:spPr>
          <a:xfrm>
            <a:off x="764771" y="5767933"/>
            <a:ext cx="7312429" cy="492443"/>
          </a:xfrm>
          <a:prstGeom prst="rect">
            <a:avLst/>
          </a:prstGeom>
          <a:solidFill>
            <a:schemeClr val="accent4"/>
          </a:solidFill>
        </p:spPr>
        <p:txBody>
          <a:bodyPr wrap="square">
            <a:spAutoFit/>
          </a:bodyPr>
          <a:lstStyle/>
          <a:p>
            <a:r>
              <a:rPr lang="en-US" sz="1400" dirty="0"/>
              <a:t> </a:t>
            </a:r>
            <a:r>
              <a:rPr lang="en-US" sz="1200" dirty="0"/>
              <a:t>2015-16 – There are </a:t>
            </a:r>
            <a:r>
              <a:rPr lang="en-US" sz="1200" dirty="0" smtClean="0"/>
              <a:t>currently 147 students </a:t>
            </a:r>
            <a:r>
              <a:rPr lang="en-US" sz="1200" dirty="0"/>
              <a:t>at </a:t>
            </a:r>
            <a:r>
              <a:rPr lang="en-US" sz="1200" dirty="0" smtClean="0"/>
              <a:t>Nackawic Middle School </a:t>
            </a:r>
            <a:r>
              <a:rPr lang="en-US" sz="1200" dirty="0"/>
              <a:t>with a </a:t>
            </a:r>
            <a:r>
              <a:rPr lang="en-US" sz="1200" dirty="0" smtClean="0"/>
              <a:t>student : teacher </a:t>
            </a:r>
            <a:r>
              <a:rPr lang="en-US" sz="1200" dirty="0"/>
              <a:t>ratio of  </a:t>
            </a:r>
            <a:endParaRPr lang="en-US" sz="1200" dirty="0" smtClean="0"/>
          </a:p>
          <a:p>
            <a:r>
              <a:rPr lang="en-US" sz="1200" dirty="0" smtClean="0"/>
              <a:t>13.08 :1 </a:t>
            </a:r>
            <a:r>
              <a:rPr lang="en-US" sz="1200" dirty="0"/>
              <a:t>. </a:t>
            </a:r>
          </a:p>
        </p:txBody>
      </p:sp>
    </p:spTree>
    <p:extLst>
      <p:ext uri="{BB962C8B-B14F-4D97-AF65-F5344CB8AC3E}">
        <p14:creationId xmlns:p14="http://schemas.microsoft.com/office/powerpoint/2010/main" val="205081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anose="020F0704030504030204" pitchFamily="34" charset="0"/>
              </a:rPr>
              <a:t>The Schools</a:t>
            </a:r>
            <a:endParaRPr lang="en-US" b="1" dirty="0">
              <a:solidFill>
                <a:schemeClr val="tx2">
                  <a:lumMod val="75000"/>
                  <a:lumOff val="25000"/>
                </a:schemeClr>
              </a:solidFill>
              <a:latin typeface="Arial Rounded MT Bold" panose="020F0704030504030204"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28720" y="1430325"/>
            <a:ext cx="4238096" cy="21509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2</a:t>
            </a:fld>
            <a:endParaRPr lang="en-US" sz="1400"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865" y="1381157"/>
            <a:ext cx="4171950" cy="22492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1840" y="3702710"/>
            <a:ext cx="4395928" cy="2453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37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smtClean="0">
                <a:solidFill>
                  <a:schemeClr val="tx2">
                    <a:lumMod val="75000"/>
                    <a:lumOff val="25000"/>
                  </a:schemeClr>
                </a:solidFill>
                <a:latin typeface="Arial Rounded MT Bold" pitchFamily="34" charset="0"/>
              </a:rPr>
              <a:t>Nackawic  High  School</a:t>
            </a:r>
            <a:br>
              <a:rPr lang="en-US" sz="2800" b="1" dirty="0" smtClean="0">
                <a:solidFill>
                  <a:schemeClr val="tx2">
                    <a:lumMod val="75000"/>
                    <a:lumOff val="25000"/>
                  </a:schemeClr>
                </a:solidFill>
                <a:latin typeface="Arial Rounded MT Bold" pitchFamily="34" charset="0"/>
              </a:rPr>
            </a:br>
            <a:r>
              <a:rPr lang="en-US" sz="2800" b="1" dirty="0" smtClean="0">
                <a:solidFill>
                  <a:schemeClr val="tx2">
                    <a:lumMod val="75000"/>
                    <a:lumOff val="25000"/>
                  </a:schemeClr>
                </a:solidFill>
                <a:latin typeface="Arial Rounded MT Bold" pitchFamily="34" charset="0"/>
              </a:rPr>
              <a:t> Student: Teacher Ratio 2014-15</a:t>
            </a:r>
            <a:endParaRPr lang="en-CA" sz="2800" b="1" dirty="0">
              <a:solidFill>
                <a:schemeClr val="tx2">
                  <a:lumMod val="75000"/>
                  <a:lumOff val="25000"/>
                </a:schemeClr>
              </a:solidFill>
              <a:latin typeface="Arial Rounded MT Bold"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88294910"/>
              </p:ext>
            </p:extLst>
          </p:nvPr>
        </p:nvGraphicFramePr>
        <p:xfrm>
          <a:off x="264458" y="1688725"/>
          <a:ext cx="8459817" cy="3749040"/>
        </p:xfrm>
        <a:graphic>
          <a:graphicData uri="http://schemas.openxmlformats.org/drawingml/2006/table">
            <a:tbl>
              <a:tblPr firstRow="1" bandRow="1">
                <a:tableStyleId>{5C22544A-7EE6-4342-B048-85BDC9FD1C3A}</a:tableStyleId>
              </a:tblPr>
              <a:tblGrid>
                <a:gridCol w="2088998"/>
                <a:gridCol w="1603947"/>
                <a:gridCol w="2128604"/>
                <a:gridCol w="2638268"/>
              </a:tblGrid>
              <a:tr h="0">
                <a:tc>
                  <a:txBody>
                    <a:bodyPr/>
                    <a:lstStyle/>
                    <a:p>
                      <a:pPr algn="ctr"/>
                      <a:r>
                        <a:rPr lang="en-CA" sz="1800" dirty="0" smtClean="0">
                          <a:latin typeface="Arial Rounded MT Bold" pitchFamily="34" charset="0"/>
                        </a:rPr>
                        <a:t>School190</a:t>
                      </a:r>
                      <a:endParaRPr lang="en-CA" sz="1800" dirty="0">
                        <a:latin typeface="Arial Rounded MT Bold" pitchFamily="34" charset="0"/>
                      </a:endParaRPr>
                    </a:p>
                  </a:txBody>
                  <a:tcPr/>
                </a:tc>
                <a:tc>
                  <a:txBody>
                    <a:bodyPr/>
                    <a:lstStyle/>
                    <a:p>
                      <a:pPr algn="ctr"/>
                      <a:r>
                        <a:rPr lang="en-CA" sz="1800" dirty="0" smtClean="0">
                          <a:latin typeface="Arial Rounded MT Bold" pitchFamily="34" charset="0"/>
                        </a:rPr>
                        <a:t>Year</a:t>
                      </a:r>
                      <a:endParaRPr lang="en-CA" sz="1800" dirty="0">
                        <a:latin typeface="Arial Rounded MT Bold" pitchFamily="34" charset="0"/>
                      </a:endParaRPr>
                    </a:p>
                  </a:txBody>
                  <a:tcPr/>
                </a:tc>
                <a:tc>
                  <a:txBody>
                    <a:bodyPr/>
                    <a:lstStyle/>
                    <a:p>
                      <a:pPr algn="ctr"/>
                      <a:r>
                        <a:rPr lang="en-US" sz="1800" dirty="0" smtClean="0">
                          <a:latin typeface="Arial Rounded MT Bold" pitchFamily="34" charset="0"/>
                        </a:rPr>
                        <a:t>Total Number Student: Teacher</a:t>
                      </a:r>
                      <a:endParaRPr lang="en-CA" sz="1800" dirty="0">
                        <a:latin typeface="Arial Rounded MT Bold" pitchFamily="34" charset="0"/>
                      </a:endParaRPr>
                    </a:p>
                  </a:txBody>
                  <a:tcPr/>
                </a:tc>
                <a:tc>
                  <a:txBody>
                    <a:bodyPr/>
                    <a:lstStyle/>
                    <a:p>
                      <a:pPr algn="ctr"/>
                      <a:r>
                        <a:rPr lang="en-US" sz="1800" dirty="0" smtClean="0">
                          <a:latin typeface="Arial Rounded MT Bold" pitchFamily="34" charset="0"/>
                        </a:rPr>
                        <a:t>Student: Teacher</a:t>
                      </a:r>
                      <a:endParaRPr lang="en-CA" sz="1800" dirty="0">
                        <a:latin typeface="Arial Rounded MT Bold" pitchFamily="34" charset="0"/>
                      </a:endParaRPr>
                    </a:p>
                  </a:txBody>
                  <a:tcPr/>
                </a:tc>
              </a:tr>
              <a:tr h="370840">
                <a:tc>
                  <a:txBody>
                    <a:bodyPr/>
                    <a:lstStyle/>
                    <a:p>
                      <a:pPr algn="ctr"/>
                      <a:r>
                        <a:rPr lang="en-US" sz="1800" dirty="0" smtClean="0">
                          <a:solidFill>
                            <a:schemeClr val="tx2">
                              <a:lumMod val="75000"/>
                              <a:lumOff val="25000"/>
                            </a:schemeClr>
                          </a:solidFill>
                          <a:latin typeface="Arial Rounded MT Bold" pitchFamily="34" charset="0"/>
                        </a:rPr>
                        <a:t> Nackawic High</a:t>
                      </a:r>
                      <a:endParaRPr lang="en-CA" sz="1800" dirty="0">
                        <a:solidFill>
                          <a:schemeClr val="tx2">
                            <a:lumMod val="75000"/>
                            <a:lumOff val="25000"/>
                          </a:schemeClr>
                        </a:solidFill>
                        <a:latin typeface="Arial Rounded MT Bold"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lumOff val="25000"/>
                            </a:schemeClr>
                          </a:solidFill>
                          <a:latin typeface="Arial Rounded MT Bold" pitchFamily="34" charset="0"/>
                        </a:rPr>
                        <a:t>2014  -2015</a:t>
                      </a:r>
                      <a:endParaRPr lang="en-CA" sz="1800" dirty="0" smtClean="0">
                        <a:solidFill>
                          <a:schemeClr val="tx2">
                            <a:lumMod val="75000"/>
                            <a:lumOff val="25000"/>
                          </a:schemeClr>
                        </a:solidFill>
                        <a:latin typeface="Arial Rounded MT Bold" pitchFamily="34" charset="0"/>
                      </a:endParaRPr>
                    </a:p>
                    <a:p>
                      <a:pPr algn="ctr"/>
                      <a:endParaRPr lang="en-CA" sz="1800" dirty="0">
                        <a:solidFill>
                          <a:schemeClr val="tx2">
                            <a:lumMod val="75000"/>
                            <a:lumOff val="25000"/>
                          </a:schemeClr>
                        </a:solidFill>
                        <a:latin typeface="Arial Rounded MT Bold" pitchFamily="34" charset="0"/>
                      </a:endParaRPr>
                    </a:p>
                  </a:txBody>
                  <a:tcPr/>
                </a:tc>
                <a:tc>
                  <a:txBody>
                    <a:bodyPr/>
                    <a:lstStyle/>
                    <a:p>
                      <a:pPr algn="ctr"/>
                      <a:r>
                        <a:rPr lang="en-US" sz="1800" dirty="0" smtClean="0">
                          <a:solidFill>
                            <a:schemeClr val="tx2">
                              <a:lumMod val="75000"/>
                              <a:lumOff val="25000"/>
                            </a:schemeClr>
                          </a:solidFill>
                          <a:latin typeface="Arial Rounded MT Bold" pitchFamily="34" charset="0"/>
                        </a:rPr>
                        <a:t> 261 : 19.0</a:t>
                      </a:r>
                      <a:endParaRPr lang="en-CA" sz="1800" dirty="0">
                        <a:solidFill>
                          <a:schemeClr val="tx2">
                            <a:lumMod val="75000"/>
                            <a:lumOff val="25000"/>
                          </a:schemeClr>
                        </a:solidFill>
                        <a:latin typeface="Arial Rounded MT Bold" pitchFamily="34" charset="0"/>
                      </a:endParaRPr>
                    </a:p>
                  </a:txBody>
                  <a:tcPr/>
                </a:tc>
                <a:tc>
                  <a:txBody>
                    <a:bodyPr/>
                    <a:lstStyle/>
                    <a:p>
                      <a:pPr algn="ctr"/>
                      <a:r>
                        <a:rPr lang="en-US" sz="1800" dirty="0" smtClean="0">
                          <a:solidFill>
                            <a:schemeClr val="tx2">
                              <a:lumMod val="75000"/>
                              <a:lumOff val="25000"/>
                            </a:schemeClr>
                          </a:solidFill>
                          <a:latin typeface="Arial Rounded MT Bold" pitchFamily="34" charset="0"/>
                        </a:rPr>
                        <a:t>13.73 :1 </a:t>
                      </a:r>
                      <a:endParaRPr lang="en-CA" sz="1800" dirty="0">
                        <a:solidFill>
                          <a:schemeClr val="tx2">
                            <a:lumMod val="75000"/>
                            <a:lumOff val="25000"/>
                          </a:schemeClr>
                        </a:solidFill>
                        <a:latin typeface="Arial Rounded MT Bold" pitchFamily="34" charset="0"/>
                      </a:endParaRPr>
                    </a:p>
                  </a:txBody>
                  <a:tcPr/>
                </a:tc>
              </a:tr>
              <a:tr h="654848">
                <a:tc>
                  <a:txBody>
                    <a:bodyPr/>
                    <a:lstStyle/>
                    <a:p>
                      <a:pPr algn="ctr"/>
                      <a:r>
                        <a:rPr lang="en-US" sz="1800" dirty="0" smtClean="0">
                          <a:solidFill>
                            <a:schemeClr val="tx2">
                              <a:lumMod val="75000"/>
                              <a:lumOff val="25000"/>
                            </a:schemeClr>
                          </a:solidFill>
                          <a:latin typeface="Arial Rounded MT Bold" pitchFamily="34" charset="0"/>
                        </a:rPr>
                        <a:t> Woodstock High  </a:t>
                      </a:r>
                      <a:endParaRPr lang="en-CA" sz="1800" dirty="0">
                        <a:solidFill>
                          <a:schemeClr val="tx2">
                            <a:lumMod val="75000"/>
                            <a:lumOff val="25000"/>
                          </a:schemeClr>
                        </a:solidFill>
                        <a:latin typeface="Arial Rounded MT Bold"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lumOff val="25000"/>
                            </a:schemeClr>
                          </a:solidFill>
                          <a:latin typeface="Arial Rounded MT Bold" pitchFamily="34" charset="0"/>
                        </a:rPr>
                        <a:t>2014  -2015</a:t>
                      </a:r>
                      <a:endParaRPr lang="en-CA" sz="1800" dirty="0" smtClean="0">
                        <a:solidFill>
                          <a:schemeClr val="tx2">
                            <a:lumMod val="75000"/>
                            <a:lumOff val="25000"/>
                          </a:schemeClr>
                        </a:solidFill>
                        <a:latin typeface="Arial Rounded MT Bold" pitchFamily="34" charset="0"/>
                      </a:endParaRPr>
                    </a:p>
                    <a:p>
                      <a:pPr algn="ctr"/>
                      <a:endParaRPr lang="en-CA" sz="1800" dirty="0" smtClean="0">
                        <a:solidFill>
                          <a:schemeClr val="tx2">
                            <a:lumMod val="75000"/>
                            <a:lumOff val="25000"/>
                          </a:schemeClr>
                        </a:solidFill>
                        <a:latin typeface="Arial Rounded MT Bold" pitchFamily="34" charset="0"/>
                      </a:endParaRPr>
                    </a:p>
                    <a:p>
                      <a:endParaRPr lang="en-US" dirty="0"/>
                    </a:p>
                  </a:txBody>
                  <a:tcPr/>
                </a:tc>
                <a:tc>
                  <a:txBody>
                    <a:bodyPr/>
                    <a:lstStyle/>
                    <a:p>
                      <a:pPr algn="ctr"/>
                      <a:r>
                        <a:rPr lang="en-CA" sz="1800" dirty="0" smtClean="0">
                          <a:solidFill>
                            <a:schemeClr val="tx2">
                              <a:lumMod val="75000"/>
                              <a:lumOff val="25000"/>
                            </a:schemeClr>
                          </a:solidFill>
                          <a:latin typeface="Arial Rounded MT Bold" pitchFamily="34" charset="0"/>
                        </a:rPr>
                        <a:t>596 : 40.5</a:t>
                      </a:r>
                      <a:endParaRPr lang="en-CA" sz="1800" dirty="0">
                        <a:solidFill>
                          <a:schemeClr val="tx2">
                            <a:lumMod val="75000"/>
                            <a:lumOff val="25000"/>
                          </a:schemeClr>
                        </a:solidFill>
                        <a:latin typeface="Arial Rounded MT Bold" pitchFamily="34" charset="0"/>
                      </a:endParaRPr>
                    </a:p>
                  </a:txBody>
                  <a:tcPr/>
                </a:tc>
                <a:tc>
                  <a:txBody>
                    <a:bodyPr/>
                    <a:lstStyle/>
                    <a:p>
                      <a:pPr algn="ctr"/>
                      <a:r>
                        <a:rPr lang="en-CA" sz="1800" dirty="0" smtClean="0">
                          <a:solidFill>
                            <a:schemeClr val="tx2">
                              <a:lumMod val="75000"/>
                              <a:lumOff val="25000"/>
                            </a:schemeClr>
                          </a:solidFill>
                          <a:latin typeface="Arial Rounded MT Bold" pitchFamily="34" charset="0"/>
                        </a:rPr>
                        <a:t> 14.71 : 1</a:t>
                      </a:r>
                      <a:endParaRPr lang="en-CA" sz="1800" dirty="0">
                        <a:solidFill>
                          <a:schemeClr val="tx2">
                            <a:lumMod val="75000"/>
                            <a:lumOff val="25000"/>
                          </a:schemeClr>
                        </a:solidFill>
                        <a:latin typeface="Arial Rounded MT Bold" pitchFamily="34" charset="0"/>
                      </a:endParaRPr>
                    </a:p>
                  </a:txBody>
                  <a:tcPr/>
                </a:tc>
              </a:tr>
              <a:tr h="777240">
                <a:tc>
                  <a:txBody>
                    <a:bodyPr/>
                    <a:lstStyle/>
                    <a:p>
                      <a:pPr algn="ctr"/>
                      <a:r>
                        <a:rPr lang="en-CA" sz="1800" dirty="0" smtClean="0">
                          <a:solidFill>
                            <a:schemeClr val="tx2">
                              <a:lumMod val="75000"/>
                              <a:lumOff val="25000"/>
                            </a:schemeClr>
                          </a:solidFill>
                          <a:latin typeface="Arial Rounded MT Bold" pitchFamily="34" charset="0"/>
                        </a:rPr>
                        <a:t>Southern Victoria High</a:t>
                      </a:r>
                      <a:endParaRPr lang="en-CA" sz="1800" dirty="0">
                        <a:solidFill>
                          <a:schemeClr val="tx2">
                            <a:lumMod val="75000"/>
                            <a:lumOff val="25000"/>
                          </a:schemeClr>
                        </a:solidFill>
                        <a:latin typeface="Arial Rounded MT Bold" pitchFamily="34"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lumOff val="25000"/>
                            </a:schemeClr>
                          </a:solidFill>
                          <a:latin typeface="Arial Rounded MT Bold" pitchFamily="34" charset="0"/>
                        </a:rPr>
                        <a:t>2014  -2015</a:t>
                      </a:r>
                      <a:endParaRPr lang="en-CA" sz="1800" dirty="0" smtClean="0">
                        <a:solidFill>
                          <a:schemeClr val="tx2">
                            <a:lumMod val="75000"/>
                            <a:lumOff val="25000"/>
                          </a:schemeClr>
                        </a:solidFill>
                        <a:latin typeface="Arial Rounded MT Bold" pitchFamily="34" charset="0"/>
                      </a:endParaRPr>
                    </a:p>
                    <a:p>
                      <a:pPr algn="ctr"/>
                      <a:endParaRPr lang="en-CA" sz="1800" dirty="0" smtClean="0">
                        <a:solidFill>
                          <a:schemeClr val="tx2">
                            <a:lumMod val="75000"/>
                            <a:lumOff val="25000"/>
                          </a:schemeClr>
                        </a:solidFill>
                        <a:latin typeface="Arial Rounded MT Bold" pitchFamily="34" charset="0"/>
                      </a:endParaRPr>
                    </a:p>
                    <a:p>
                      <a:endParaRPr lang="en-US" dirty="0"/>
                    </a:p>
                  </a:txBody>
                  <a:tcPr/>
                </a:tc>
                <a:tc>
                  <a:txBody>
                    <a:bodyPr/>
                    <a:lstStyle/>
                    <a:p>
                      <a:pPr algn="ctr"/>
                      <a:r>
                        <a:rPr lang="en-CA" sz="1800" dirty="0" smtClean="0">
                          <a:solidFill>
                            <a:schemeClr val="tx2">
                              <a:lumMod val="75000"/>
                              <a:lumOff val="25000"/>
                            </a:schemeClr>
                          </a:solidFill>
                          <a:latin typeface="Arial Rounded MT Bold" pitchFamily="34" charset="0"/>
                        </a:rPr>
                        <a:t>330 : 25.7</a:t>
                      </a:r>
                      <a:endParaRPr lang="en-CA" sz="1800" dirty="0">
                        <a:solidFill>
                          <a:schemeClr val="tx2">
                            <a:lumMod val="75000"/>
                            <a:lumOff val="25000"/>
                          </a:schemeClr>
                        </a:solidFill>
                        <a:latin typeface="Arial Rounded MT Bold" pitchFamily="34" charset="0"/>
                      </a:endParaRPr>
                    </a:p>
                  </a:txBody>
                  <a:tcPr/>
                </a:tc>
                <a:tc>
                  <a:txBody>
                    <a:bodyPr/>
                    <a:lstStyle/>
                    <a:p>
                      <a:pPr algn="ctr"/>
                      <a:r>
                        <a:rPr lang="en-CA" sz="1800" dirty="0" smtClean="0">
                          <a:solidFill>
                            <a:schemeClr val="tx2">
                              <a:lumMod val="75000"/>
                              <a:lumOff val="25000"/>
                            </a:schemeClr>
                          </a:solidFill>
                          <a:latin typeface="Arial Rounded MT Bold" pitchFamily="34" charset="0"/>
                        </a:rPr>
                        <a:t>12.84 : 1</a:t>
                      </a:r>
                      <a:endParaRPr lang="en-CA" sz="1800" dirty="0">
                        <a:solidFill>
                          <a:schemeClr val="tx2">
                            <a:lumMod val="75000"/>
                            <a:lumOff val="25000"/>
                          </a:schemeClr>
                        </a:solidFill>
                        <a:latin typeface="Arial Rounded MT Bold" pitchFamily="34" charset="0"/>
                      </a:endParaRPr>
                    </a:p>
                  </a:txBody>
                  <a:tcPr/>
                </a:tc>
              </a:tr>
              <a:tr h="594360">
                <a:tc>
                  <a:txBody>
                    <a:bodyPr/>
                    <a:lstStyle/>
                    <a:p>
                      <a:pPr algn="ctr"/>
                      <a:r>
                        <a:rPr lang="en-CA" sz="1800" dirty="0" smtClean="0">
                          <a:solidFill>
                            <a:schemeClr val="tx2">
                              <a:lumMod val="75000"/>
                              <a:lumOff val="25000"/>
                            </a:schemeClr>
                          </a:solidFill>
                          <a:latin typeface="Arial Rounded MT Bold" pitchFamily="34" charset="0"/>
                        </a:rPr>
                        <a:t>Fredericton High School</a:t>
                      </a:r>
                      <a:endParaRPr lang="en-CA" sz="1800" dirty="0">
                        <a:solidFill>
                          <a:schemeClr val="tx2">
                            <a:lumMod val="75000"/>
                            <a:lumOff val="25000"/>
                          </a:schemeClr>
                        </a:solidFill>
                        <a:latin typeface="Arial Rounded MT Bold"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tx2">
                              <a:lumMod val="75000"/>
                              <a:lumOff val="25000"/>
                            </a:schemeClr>
                          </a:solidFill>
                          <a:latin typeface="Arial Rounded MT Bold" pitchFamily="34" charset="0"/>
                        </a:rPr>
                        <a:t>2014  -2015</a:t>
                      </a:r>
                      <a:endParaRPr lang="en-CA" sz="1800" dirty="0" smtClean="0">
                        <a:solidFill>
                          <a:schemeClr val="tx2">
                            <a:lumMod val="75000"/>
                            <a:lumOff val="25000"/>
                          </a:schemeClr>
                        </a:solidFill>
                        <a:latin typeface="Arial Rounded MT Bold" pitchFamily="34" charset="0"/>
                      </a:endParaRPr>
                    </a:p>
                    <a:p>
                      <a:endParaRPr lang="en-US" dirty="0"/>
                    </a:p>
                  </a:txBody>
                  <a:tcPr/>
                </a:tc>
                <a:tc>
                  <a:txBody>
                    <a:bodyPr/>
                    <a:lstStyle/>
                    <a:p>
                      <a:pPr algn="ctr"/>
                      <a:r>
                        <a:rPr lang="en-CA" sz="1800" dirty="0" smtClean="0">
                          <a:solidFill>
                            <a:schemeClr val="tx2">
                              <a:lumMod val="75000"/>
                              <a:lumOff val="25000"/>
                            </a:schemeClr>
                          </a:solidFill>
                          <a:latin typeface="Arial Rounded MT Bold" pitchFamily="34" charset="0"/>
                        </a:rPr>
                        <a:t>1909 : 115.7</a:t>
                      </a:r>
                      <a:endParaRPr lang="en-CA" sz="1800" dirty="0">
                        <a:solidFill>
                          <a:schemeClr val="tx2">
                            <a:lumMod val="75000"/>
                            <a:lumOff val="25000"/>
                          </a:schemeClr>
                        </a:solidFill>
                        <a:latin typeface="Arial Rounded MT Bold" pitchFamily="34" charset="0"/>
                      </a:endParaRPr>
                    </a:p>
                  </a:txBody>
                  <a:tcPr/>
                </a:tc>
                <a:tc>
                  <a:txBody>
                    <a:bodyPr/>
                    <a:lstStyle/>
                    <a:p>
                      <a:pPr algn="ctr"/>
                      <a:r>
                        <a:rPr lang="en-CA" sz="1800" dirty="0" smtClean="0">
                          <a:solidFill>
                            <a:schemeClr val="tx2">
                              <a:lumMod val="75000"/>
                              <a:lumOff val="25000"/>
                            </a:schemeClr>
                          </a:solidFill>
                          <a:latin typeface="Arial Rounded MT Bold" pitchFamily="34" charset="0"/>
                        </a:rPr>
                        <a:t>16.50 : 1</a:t>
                      </a:r>
                      <a:endParaRPr lang="en-CA" sz="1800" dirty="0">
                        <a:solidFill>
                          <a:schemeClr val="tx2">
                            <a:lumMod val="75000"/>
                            <a:lumOff val="25000"/>
                          </a:schemeClr>
                        </a:solidFill>
                        <a:latin typeface="Arial Rounded MT Bold" pitchFamily="34" charset="0"/>
                      </a:endParaRPr>
                    </a:p>
                  </a:txBody>
                  <a:tcPr/>
                </a:tc>
              </a:tr>
            </a:tbl>
          </a:graphicData>
        </a:graphic>
      </p:graphicFrame>
      <p:sp>
        <p:nvSpPr>
          <p:cNvPr id="4" name="Footer Placeholder 3"/>
          <p:cNvSpPr>
            <a:spLocks noGrp="1"/>
          </p:cNvSpPr>
          <p:nvPr>
            <p:ph type="ftr" sz="quarter" idx="11"/>
          </p:nvPr>
        </p:nvSpPr>
        <p:spPr>
          <a:xfrm>
            <a:off x="264458" y="6360398"/>
            <a:ext cx="4840941" cy="365125"/>
          </a:xfrm>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20</a:t>
            </a:fld>
            <a:endParaRPr lang="en-US" sz="1200" dirty="0"/>
          </a:p>
        </p:txBody>
      </p:sp>
      <p:sp>
        <p:nvSpPr>
          <p:cNvPr id="3" name="TextBox 2"/>
          <p:cNvSpPr txBox="1"/>
          <p:nvPr/>
        </p:nvSpPr>
        <p:spPr>
          <a:xfrm>
            <a:off x="549276" y="5535357"/>
            <a:ext cx="7663700" cy="523220"/>
          </a:xfrm>
          <a:prstGeom prst="rect">
            <a:avLst/>
          </a:prstGeom>
          <a:solidFill>
            <a:schemeClr val="accent4"/>
          </a:solidFill>
        </p:spPr>
        <p:txBody>
          <a:bodyPr wrap="square" rtlCol="0">
            <a:spAutoFit/>
          </a:bodyPr>
          <a:lstStyle/>
          <a:p>
            <a:r>
              <a:rPr lang="en-US" sz="1400" dirty="0"/>
              <a:t>2015-16 – There are currently </a:t>
            </a:r>
            <a:r>
              <a:rPr lang="en-US" sz="1400" dirty="0" smtClean="0"/>
              <a:t>266 students </a:t>
            </a:r>
            <a:r>
              <a:rPr lang="en-US" sz="1400" dirty="0"/>
              <a:t>at Nackawic </a:t>
            </a:r>
            <a:r>
              <a:rPr lang="en-US" sz="1400" dirty="0" smtClean="0"/>
              <a:t>High </a:t>
            </a:r>
            <a:r>
              <a:rPr lang="en-US" sz="1400" dirty="0"/>
              <a:t>School with a student: teacher ratio </a:t>
            </a:r>
            <a:r>
              <a:rPr lang="en-US" sz="1400" dirty="0" smtClean="0"/>
              <a:t>of 13.66:1 </a:t>
            </a:r>
            <a:r>
              <a:rPr lang="en-US" sz="1400" dirty="0"/>
              <a:t>. </a:t>
            </a:r>
          </a:p>
        </p:txBody>
      </p:sp>
    </p:spTree>
    <p:extLst>
      <p:ext uri="{BB962C8B-B14F-4D97-AF65-F5344CB8AC3E}">
        <p14:creationId xmlns:p14="http://schemas.microsoft.com/office/powerpoint/2010/main" val="11330386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63245"/>
            <a:ext cx="8042276" cy="1336956"/>
          </a:xfrm>
        </p:spPr>
        <p:txBody>
          <a:bodyPr/>
          <a:lstStyle/>
          <a:p>
            <a:r>
              <a:rPr lang="en-US" sz="3200" b="1" dirty="0">
                <a:solidFill>
                  <a:schemeClr val="tx2">
                    <a:lumMod val="75000"/>
                    <a:lumOff val="25000"/>
                  </a:schemeClr>
                </a:solidFill>
                <a:latin typeface="Arial Rounded MT Bold" pitchFamily="34" charset="0"/>
              </a:rPr>
              <a:t>Quality of Education </a:t>
            </a:r>
            <a:r>
              <a:rPr lang="en-US" sz="3200" b="1" dirty="0" smtClean="0">
                <a:solidFill>
                  <a:schemeClr val="tx2">
                    <a:lumMod val="75000"/>
                    <a:lumOff val="25000"/>
                  </a:schemeClr>
                </a:solidFill>
                <a:latin typeface="Arial Rounded MT Bold" pitchFamily="34" charset="0"/>
              </a:rPr>
              <a:t/>
            </a:r>
            <a:br>
              <a:rPr lang="en-US" sz="3200" b="1" dirty="0" smtClean="0">
                <a:solidFill>
                  <a:schemeClr val="tx2">
                    <a:lumMod val="75000"/>
                    <a:lumOff val="25000"/>
                  </a:schemeClr>
                </a:solidFill>
                <a:latin typeface="Arial Rounded MT Bold" pitchFamily="34" charset="0"/>
              </a:rPr>
            </a:br>
            <a:r>
              <a:rPr lang="en-US" sz="3200" b="1" dirty="0" smtClean="0">
                <a:solidFill>
                  <a:schemeClr val="tx2">
                    <a:lumMod val="75000"/>
                    <a:lumOff val="25000"/>
                  </a:schemeClr>
                </a:solidFill>
                <a:latin typeface="Arial Rounded MT Bold" pitchFamily="34" charset="0"/>
              </a:rPr>
              <a:t>Programs </a:t>
            </a:r>
            <a:r>
              <a:rPr lang="en-US" sz="3200" b="1" dirty="0">
                <a:solidFill>
                  <a:schemeClr val="tx2">
                    <a:lumMod val="75000"/>
                    <a:lumOff val="25000"/>
                  </a:schemeClr>
                </a:solidFill>
                <a:latin typeface="Arial Rounded MT Bold" pitchFamily="34" charset="0"/>
              </a:rPr>
              <a:t>and </a:t>
            </a:r>
            <a:r>
              <a:rPr lang="en-US" sz="3200" b="1" dirty="0" smtClean="0">
                <a:solidFill>
                  <a:schemeClr val="tx2">
                    <a:lumMod val="75000"/>
                    <a:lumOff val="25000"/>
                  </a:schemeClr>
                </a:solidFill>
                <a:latin typeface="Arial Rounded MT Bold" pitchFamily="34" charset="0"/>
              </a:rPr>
              <a:t>Servic</a:t>
            </a:r>
            <a:r>
              <a:rPr lang="en-US" sz="3200" b="1" dirty="0" smtClean="0">
                <a:latin typeface="Arial Rounded MT Bold" pitchFamily="34" charset="0"/>
              </a:rPr>
              <a:t>e</a:t>
            </a:r>
            <a:endParaRPr lang="en-CA" sz="3200" b="1" dirty="0"/>
          </a:p>
        </p:txBody>
      </p:sp>
      <p:sp>
        <p:nvSpPr>
          <p:cNvPr id="3" name="Content Placeholder 2"/>
          <p:cNvSpPr>
            <a:spLocks noGrp="1"/>
          </p:cNvSpPr>
          <p:nvPr>
            <p:ph idx="1"/>
          </p:nvPr>
        </p:nvSpPr>
        <p:spPr/>
        <p:txBody>
          <a:bodyPr>
            <a:normAutofit fontScale="62500" lnSpcReduction="20000"/>
          </a:bodyPr>
          <a:lstStyle/>
          <a:p>
            <a:r>
              <a:rPr lang="en-US" sz="3400" dirty="0">
                <a:solidFill>
                  <a:schemeClr val="tx2">
                    <a:lumMod val="75000"/>
                    <a:lumOff val="25000"/>
                  </a:schemeClr>
                </a:solidFill>
                <a:latin typeface="Arial Rounded MT Bold" pitchFamily="34" charset="0"/>
              </a:rPr>
              <a:t>Grade 5 Students from Nackawic Elementary School enter Nackawic Middle School for Prime or French Immersion Programs, beginning in Grade 6. </a:t>
            </a:r>
            <a:r>
              <a:rPr lang="en-US" sz="3400" dirty="0" smtClean="0">
                <a:solidFill>
                  <a:schemeClr val="tx2">
                    <a:lumMod val="75000"/>
                    <a:lumOff val="25000"/>
                  </a:schemeClr>
                </a:solidFill>
                <a:latin typeface="Arial Rounded MT Bold" pitchFamily="34" charset="0"/>
              </a:rPr>
              <a:t> This is the last year for the late French Immersion program at Nackawic Middle School.   Grade 5 students from Millville enter Nackawic Middle School for Grade 6 as well.</a:t>
            </a:r>
            <a:endParaRPr lang="en-US" sz="3400" dirty="0">
              <a:solidFill>
                <a:schemeClr val="tx2">
                  <a:lumMod val="75000"/>
                  <a:lumOff val="25000"/>
                </a:schemeClr>
              </a:solidFill>
              <a:latin typeface="Arial Rounded MT Bold" pitchFamily="34" charset="0"/>
            </a:endParaRPr>
          </a:p>
          <a:p>
            <a:r>
              <a:rPr lang="en-US" sz="3400" dirty="0" smtClean="0">
                <a:solidFill>
                  <a:schemeClr val="tx2">
                    <a:lumMod val="75000"/>
                    <a:lumOff val="25000"/>
                  </a:schemeClr>
                </a:solidFill>
                <a:latin typeface="Arial Rounded MT Bold" pitchFamily="34" charset="0"/>
              </a:rPr>
              <a:t>Grade </a:t>
            </a:r>
            <a:r>
              <a:rPr lang="en-US" sz="3400" dirty="0">
                <a:solidFill>
                  <a:schemeClr val="tx2">
                    <a:lumMod val="75000"/>
                    <a:lumOff val="25000"/>
                  </a:schemeClr>
                </a:solidFill>
                <a:latin typeface="Arial Rounded MT Bold" pitchFamily="34" charset="0"/>
              </a:rPr>
              <a:t>8 students from </a:t>
            </a:r>
            <a:r>
              <a:rPr lang="en-US" sz="3400" dirty="0" smtClean="0">
                <a:solidFill>
                  <a:schemeClr val="tx2">
                    <a:lumMod val="75000"/>
                    <a:lumOff val="25000"/>
                  </a:schemeClr>
                </a:solidFill>
                <a:latin typeface="Arial Rounded MT Bold" pitchFamily="34" charset="0"/>
              </a:rPr>
              <a:t>Nackawic Middle </a:t>
            </a:r>
            <a:r>
              <a:rPr lang="en-US" sz="3400" dirty="0">
                <a:solidFill>
                  <a:schemeClr val="tx2">
                    <a:lumMod val="75000"/>
                    <a:lumOff val="25000"/>
                  </a:schemeClr>
                </a:solidFill>
                <a:latin typeface="Arial Rounded MT Bold" pitchFamily="34" charset="0"/>
              </a:rPr>
              <a:t>School feed into </a:t>
            </a:r>
            <a:r>
              <a:rPr lang="en-US" sz="3400" dirty="0" smtClean="0">
                <a:solidFill>
                  <a:schemeClr val="tx2">
                    <a:lumMod val="75000"/>
                    <a:lumOff val="25000"/>
                  </a:schemeClr>
                </a:solidFill>
                <a:latin typeface="Arial Rounded MT Bold" pitchFamily="34" charset="0"/>
              </a:rPr>
              <a:t>Nackawic High School for Grades 9-12.  Approximately *40% of Grade 8 students from Keswick Valley Memorial School enter Nackawic High for grade 9 as well.  French Immersion continues at Nackawic High.</a:t>
            </a:r>
            <a:endParaRPr lang="en-US" sz="3400" dirty="0">
              <a:solidFill>
                <a:schemeClr val="tx2">
                  <a:lumMod val="75000"/>
                  <a:lumOff val="25000"/>
                </a:schemeClr>
              </a:solidFill>
              <a:latin typeface="Arial Rounded MT Bold" pitchFamily="34" charset="0"/>
            </a:endParaRPr>
          </a:p>
          <a:p>
            <a:pPr marL="0" indent="0">
              <a:buNone/>
            </a:pPr>
            <a:r>
              <a:rPr lang="en-US" sz="3400" dirty="0" smtClean="0">
                <a:solidFill>
                  <a:schemeClr val="tx2">
                    <a:lumMod val="75000"/>
                    <a:lumOff val="25000"/>
                  </a:schemeClr>
                </a:solidFill>
                <a:latin typeface="Arial Rounded MT Bold" pitchFamily="34" charset="0"/>
              </a:rPr>
              <a:t> * Based on review of enrolment data. </a:t>
            </a:r>
            <a:endParaRPr lang="en-US" sz="3400" dirty="0">
              <a:solidFill>
                <a:schemeClr val="tx2">
                  <a:lumMod val="75000"/>
                  <a:lumOff val="25000"/>
                </a:schemeClr>
              </a:solidFill>
              <a:latin typeface="Arial Rounded MT Bold" pitchFamily="34" charset="0"/>
            </a:endParaRPr>
          </a:p>
          <a:p>
            <a:pPr marL="0" indent="0">
              <a:buNone/>
            </a:pPr>
            <a:endParaRPr lang="en-CA" dirty="0"/>
          </a:p>
        </p:txBody>
      </p:sp>
      <p:sp>
        <p:nvSpPr>
          <p:cNvPr id="8" name="Footer Placeholder 7"/>
          <p:cNvSpPr>
            <a:spLocks noGrp="1"/>
          </p:cNvSpPr>
          <p:nvPr>
            <p:ph type="ftr" sz="quarter" idx="11"/>
          </p:nvPr>
        </p:nvSpPr>
        <p:spPr/>
        <p:txBody>
          <a:bodyPr/>
          <a:lstStyle/>
          <a:p>
            <a:r>
              <a:rPr lang="en-US" dirty="0" smtClean="0"/>
              <a:t>September 2015</a:t>
            </a:r>
            <a:endParaRPr lang="en-US" dirty="0"/>
          </a:p>
        </p:txBody>
      </p:sp>
      <p:sp>
        <p:nvSpPr>
          <p:cNvPr id="9" name="Slide Number Placeholder 8"/>
          <p:cNvSpPr>
            <a:spLocks noGrp="1"/>
          </p:cNvSpPr>
          <p:nvPr>
            <p:ph type="sldNum" sz="quarter" idx="12"/>
          </p:nvPr>
        </p:nvSpPr>
        <p:spPr/>
        <p:txBody>
          <a:bodyPr/>
          <a:lstStyle/>
          <a:p>
            <a:r>
              <a:rPr lang="en-US" sz="1200" dirty="0" smtClean="0"/>
              <a:t> 21</a:t>
            </a:r>
            <a:endParaRPr lang="en-US" sz="1200" dirty="0"/>
          </a:p>
        </p:txBody>
      </p:sp>
    </p:spTree>
    <p:extLst>
      <p:ext uri="{BB962C8B-B14F-4D97-AF65-F5344CB8AC3E}">
        <p14:creationId xmlns:p14="http://schemas.microsoft.com/office/powerpoint/2010/main" val="220052275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9733" y="91327"/>
            <a:ext cx="8042276" cy="640569"/>
          </a:xfrm>
        </p:spPr>
        <p:txBody>
          <a:bodyPr/>
          <a:lstStyle/>
          <a:p>
            <a:r>
              <a:rPr lang="en-US" sz="4800" b="1" dirty="0" smtClean="0">
                <a:latin typeface="Arial Rounded MT Bold" pitchFamily="34" charset="0"/>
              </a:rPr>
              <a:t> </a:t>
            </a:r>
            <a:r>
              <a:rPr lang="en-US" sz="3200" b="1" dirty="0" smtClean="0">
                <a:latin typeface="Arial Rounded MT Bold" pitchFamily="34" charset="0"/>
              </a:rPr>
              <a:t>Class Size Comparisons </a:t>
            </a:r>
            <a:r>
              <a:rPr lang="en-US" sz="3200" b="1" dirty="0">
                <a:latin typeface="Arial Rounded MT Bold" pitchFamily="34" charset="0"/>
              </a:rPr>
              <a:t>2014-2015</a:t>
            </a:r>
            <a:endParaRPr lang="en-US" sz="3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700532166"/>
              </p:ext>
            </p:extLst>
          </p:nvPr>
        </p:nvGraphicFramePr>
        <p:xfrm>
          <a:off x="628650" y="769261"/>
          <a:ext cx="8115302" cy="5605118"/>
        </p:xfrm>
        <a:graphic>
          <a:graphicData uri="http://schemas.openxmlformats.org/drawingml/2006/table">
            <a:tbl>
              <a:tblPr firstRow="1" bandRow="1">
                <a:tableStyleId>{5C22544A-7EE6-4342-B048-85BDC9FD1C3A}</a:tableStyleId>
              </a:tblPr>
              <a:tblGrid>
                <a:gridCol w="1797075"/>
                <a:gridCol w="1201926"/>
                <a:gridCol w="1086124"/>
                <a:gridCol w="1118837"/>
                <a:gridCol w="1449848"/>
                <a:gridCol w="1461492"/>
              </a:tblGrid>
              <a:tr h="781113">
                <a:tc>
                  <a:txBody>
                    <a:bodyPr/>
                    <a:lstStyle/>
                    <a:p>
                      <a:pPr algn="l" fontAlgn="b"/>
                      <a:endParaRPr lang="en-US" sz="12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Minimum</a:t>
                      </a:r>
                    </a:p>
                    <a:p>
                      <a:pPr algn="ctr" fontAlgn="b"/>
                      <a:r>
                        <a:rPr lang="en-US" sz="1600" b="0" i="0" u="none" strike="noStrike" dirty="0" smtClean="0">
                          <a:solidFill>
                            <a:srgbClr val="000000"/>
                          </a:solidFill>
                          <a:effectLst/>
                          <a:latin typeface="Calibri" panose="020F0502020204030204" pitchFamily="34" charset="0"/>
                        </a:rPr>
                        <a:t>Class </a:t>
                      </a:r>
                      <a:r>
                        <a:rPr lang="en-US" sz="1600" b="0" i="0" u="none" strike="noStrike" dirty="0">
                          <a:solidFill>
                            <a:srgbClr val="000000"/>
                          </a:solidFill>
                          <a:effectLst/>
                          <a:latin typeface="Calibri" panose="020F0502020204030204" pitchFamily="34" charset="0"/>
                        </a:rPr>
                        <a:t>Size</a:t>
                      </a:r>
                    </a:p>
                  </a:txBody>
                  <a:tcPr marL="9525" marR="9525" marT="9525" marB="0" anchor="b"/>
                </a:tc>
                <a:tc>
                  <a:txBody>
                    <a:bodyPr/>
                    <a:lstStyle/>
                    <a:p>
                      <a:pPr algn="ctr" fontAlgn="b"/>
                      <a:r>
                        <a:rPr lang="en-US" sz="1600" b="0" i="0" u="none" strike="noStrike" dirty="0" smtClean="0">
                          <a:solidFill>
                            <a:srgbClr val="000000"/>
                          </a:solidFill>
                          <a:effectLst/>
                          <a:latin typeface="Calibri" panose="020F0502020204030204" pitchFamily="34" charset="0"/>
                        </a:rPr>
                        <a:t>Maximum</a:t>
                      </a:r>
                    </a:p>
                    <a:p>
                      <a:pPr algn="ctr" fontAlgn="b"/>
                      <a:r>
                        <a:rPr lang="en-US" sz="1600" b="0" i="0" u="none" strike="noStrike" dirty="0" smtClean="0">
                          <a:solidFill>
                            <a:srgbClr val="000000"/>
                          </a:solidFill>
                          <a:effectLst/>
                          <a:latin typeface="Calibri" panose="020F0502020204030204" pitchFamily="34" charset="0"/>
                        </a:rPr>
                        <a:t>Class </a:t>
                      </a:r>
                      <a:r>
                        <a:rPr lang="en-US" sz="1600" b="0" i="0" u="none" strike="noStrike" dirty="0">
                          <a:solidFill>
                            <a:srgbClr val="000000"/>
                          </a:solidFill>
                          <a:effectLst/>
                          <a:latin typeface="Calibri" panose="020F0502020204030204" pitchFamily="34" charset="0"/>
                        </a:rPr>
                        <a:t>Size</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Average Class Size</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Number of Classes 2014-15</a:t>
                      </a:r>
                    </a:p>
                  </a:txBody>
                  <a:tcPr marL="9525" marR="9525" marT="9525" marB="0" anchor="b"/>
                </a:tc>
                <a:tc>
                  <a:txBody>
                    <a:bodyPr/>
                    <a:lstStyle/>
                    <a:p>
                      <a:pPr algn="ctr" fontAlgn="b"/>
                      <a:r>
                        <a:rPr lang="en-US" sz="1600" b="0" i="0" u="none" strike="noStrike" dirty="0">
                          <a:solidFill>
                            <a:srgbClr val="000000"/>
                          </a:solidFill>
                          <a:effectLst/>
                          <a:latin typeface="Calibri" panose="020F0502020204030204" pitchFamily="34" charset="0"/>
                        </a:rPr>
                        <a:t>Number of Classes 2015-16</a:t>
                      </a:r>
                    </a:p>
                  </a:txBody>
                  <a:tcPr marL="9525" marR="9525" marT="9525" marB="0" anchor="b"/>
                </a:tc>
              </a:tr>
              <a:tr h="632330">
                <a:tc>
                  <a:txBody>
                    <a:bodyPr/>
                    <a:lstStyle/>
                    <a:p>
                      <a:pPr algn="l" fontAlgn="b"/>
                      <a:r>
                        <a:rPr lang="en-US" sz="1400" b="1" i="0" u="none" strike="noStrike" dirty="0">
                          <a:solidFill>
                            <a:srgbClr val="000000"/>
                          </a:solidFill>
                          <a:effectLst/>
                          <a:latin typeface="+mn-lt"/>
                        </a:rPr>
                        <a:t>Nackawic Elementary</a:t>
                      </a:r>
                    </a:p>
                  </a:txBody>
                  <a:tcPr marL="9525" marR="9525" marT="9525" marB="0" anchor="b"/>
                </a:tc>
                <a:tc>
                  <a:txBody>
                    <a:bodyPr/>
                    <a:lstStyle/>
                    <a:p>
                      <a:pPr algn="l" fontAlgn="b"/>
                      <a:r>
                        <a:rPr lang="en-US" sz="1600" b="0" i="0" u="none" strike="noStrike" dirty="0">
                          <a:solidFill>
                            <a:srgbClr val="000000"/>
                          </a:solidFill>
                          <a:effectLst/>
                          <a:latin typeface="+mn-lt"/>
                        </a:rPr>
                        <a:t>15</a:t>
                      </a:r>
                    </a:p>
                  </a:txBody>
                  <a:tcPr marL="9525" marR="9525" marT="9525" marB="0" anchor="b"/>
                </a:tc>
                <a:tc>
                  <a:txBody>
                    <a:bodyPr/>
                    <a:lstStyle/>
                    <a:p>
                      <a:pPr algn="l" fontAlgn="b"/>
                      <a:r>
                        <a:rPr lang="en-US" sz="1600" b="0" i="0" u="none" strike="noStrike" dirty="0">
                          <a:solidFill>
                            <a:srgbClr val="000000"/>
                          </a:solidFill>
                          <a:effectLst/>
                          <a:latin typeface="+mn-lt"/>
                        </a:rPr>
                        <a:t>25</a:t>
                      </a:r>
                    </a:p>
                  </a:txBody>
                  <a:tcPr marL="9525" marR="9525" marT="9525" marB="0" anchor="b"/>
                </a:tc>
                <a:tc>
                  <a:txBody>
                    <a:bodyPr/>
                    <a:lstStyle/>
                    <a:p>
                      <a:pPr algn="l" fontAlgn="b"/>
                      <a:r>
                        <a:rPr lang="en-US" sz="1600" b="0" i="0" u="none" strike="noStrike" dirty="0">
                          <a:solidFill>
                            <a:srgbClr val="000000"/>
                          </a:solidFill>
                          <a:effectLst/>
                          <a:latin typeface="+mn-lt"/>
                        </a:rPr>
                        <a:t>20</a:t>
                      </a:r>
                    </a:p>
                  </a:txBody>
                  <a:tcPr marL="9525" marR="9525" marT="9525" marB="0" anchor="b"/>
                </a:tc>
                <a:tc>
                  <a:txBody>
                    <a:bodyPr/>
                    <a:lstStyle/>
                    <a:p>
                      <a:pPr algn="l" fontAlgn="b"/>
                      <a:r>
                        <a:rPr lang="en-US" sz="1600" b="0" i="0" u="none" strike="noStrike" dirty="0">
                          <a:solidFill>
                            <a:srgbClr val="000000"/>
                          </a:solidFill>
                          <a:effectLst/>
                          <a:latin typeface="+mn-lt"/>
                        </a:rPr>
                        <a:t>11</a:t>
                      </a:r>
                    </a:p>
                  </a:txBody>
                  <a:tcPr marL="9525" marR="9525" marT="9525" marB="0" anchor="b"/>
                </a:tc>
                <a:tc>
                  <a:txBody>
                    <a:bodyPr/>
                    <a:lstStyle/>
                    <a:p>
                      <a:pPr algn="l" fontAlgn="b"/>
                      <a:r>
                        <a:rPr lang="en-US" sz="1600" b="0" i="0" u="none" strike="noStrike" dirty="0" smtClean="0">
                          <a:solidFill>
                            <a:srgbClr val="000000"/>
                          </a:solidFill>
                          <a:effectLst/>
                          <a:latin typeface="+mn-lt"/>
                        </a:rPr>
                        <a:t>  </a:t>
                      </a:r>
                    </a:p>
                    <a:p>
                      <a:pPr algn="l" fontAlgn="b"/>
                      <a:r>
                        <a:rPr lang="en-US" sz="1000" b="0" i="1" u="none" strike="noStrike" dirty="0" smtClean="0">
                          <a:solidFill>
                            <a:srgbClr val="000000"/>
                          </a:solidFill>
                          <a:effectLst/>
                          <a:latin typeface="+mn-lt"/>
                        </a:rPr>
                        <a:t>Minimum class size - 15 Maximum class size - 21 Average class size – 17</a:t>
                      </a:r>
                    </a:p>
                    <a:p>
                      <a:pPr algn="l" fontAlgn="b"/>
                      <a:r>
                        <a:rPr lang="en-US" sz="1600" b="0" i="0" u="none" strike="noStrike" dirty="0" smtClean="0">
                          <a:solidFill>
                            <a:srgbClr val="000000"/>
                          </a:solidFill>
                          <a:effectLst/>
                          <a:latin typeface="+mn-lt"/>
                        </a:rPr>
                        <a:t>12 </a:t>
                      </a:r>
                      <a:endParaRPr lang="en-US" sz="1600" b="0" i="0" u="none" strike="noStrike" dirty="0">
                        <a:solidFill>
                          <a:srgbClr val="000000"/>
                        </a:solidFill>
                        <a:effectLst/>
                        <a:latin typeface="+mn-lt"/>
                      </a:endParaRPr>
                    </a:p>
                  </a:txBody>
                  <a:tcPr marL="9525" marR="9525" marT="9525" marB="0" anchor="b"/>
                </a:tc>
              </a:tr>
              <a:tr h="532366">
                <a:tc>
                  <a:txBody>
                    <a:bodyPr/>
                    <a:lstStyle/>
                    <a:p>
                      <a:pPr algn="l" fontAlgn="b"/>
                      <a:r>
                        <a:rPr lang="en-US" sz="1400" b="1" i="0" u="none" strike="noStrike" dirty="0">
                          <a:solidFill>
                            <a:srgbClr val="000000"/>
                          </a:solidFill>
                          <a:effectLst/>
                          <a:latin typeface="+mn-lt"/>
                        </a:rPr>
                        <a:t>Andover Elementary</a:t>
                      </a:r>
                    </a:p>
                  </a:txBody>
                  <a:tcPr marL="9525" marR="9525" marT="9525" marB="0" anchor="b"/>
                </a:tc>
                <a:tc>
                  <a:txBody>
                    <a:bodyPr/>
                    <a:lstStyle/>
                    <a:p>
                      <a:pPr algn="l" fontAlgn="b"/>
                      <a:r>
                        <a:rPr lang="en-US" sz="1600" b="0" i="0" u="none" strike="noStrike" dirty="0" smtClean="0">
                          <a:solidFill>
                            <a:srgbClr val="000000"/>
                          </a:solidFill>
                          <a:effectLst/>
                          <a:latin typeface="+mn-lt"/>
                        </a:rPr>
                        <a:t>17</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b="0" i="0" u="none" strike="noStrike" dirty="0">
                          <a:solidFill>
                            <a:srgbClr val="000000"/>
                          </a:solidFill>
                          <a:effectLst/>
                          <a:latin typeface="+mn-lt"/>
                        </a:rPr>
                        <a:t>25</a:t>
                      </a:r>
                    </a:p>
                  </a:txBody>
                  <a:tcPr marL="9525" marR="9525" marT="9525" marB="0" anchor="b"/>
                </a:tc>
                <a:tc>
                  <a:txBody>
                    <a:bodyPr/>
                    <a:lstStyle/>
                    <a:p>
                      <a:pPr algn="l" fontAlgn="b"/>
                      <a:r>
                        <a:rPr lang="en-US" sz="1600" b="0" i="0" u="none" strike="noStrike" dirty="0">
                          <a:solidFill>
                            <a:srgbClr val="000000"/>
                          </a:solidFill>
                          <a:effectLst/>
                          <a:latin typeface="+mn-lt"/>
                        </a:rPr>
                        <a:t>20</a:t>
                      </a:r>
                    </a:p>
                  </a:txBody>
                  <a:tcPr marL="9525" marR="9525" marT="9525" marB="0" anchor="b"/>
                </a:tc>
                <a:tc>
                  <a:txBody>
                    <a:bodyPr/>
                    <a:lstStyle/>
                    <a:p>
                      <a:pPr algn="l" fontAlgn="b"/>
                      <a:r>
                        <a:rPr lang="en-US" sz="1600" b="0" i="0" u="none" strike="noStrike" dirty="0">
                          <a:solidFill>
                            <a:srgbClr val="000000"/>
                          </a:solidFill>
                          <a:effectLst/>
                          <a:latin typeface="+mn-lt"/>
                        </a:rPr>
                        <a:t>16</a:t>
                      </a:r>
                    </a:p>
                  </a:txBody>
                  <a:tcPr marL="9525" marR="9525" marT="9525" marB="0" anchor="b"/>
                </a:tc>
                <a:tc>
                  <a:txBody>
                    <a:bodyPr/>
                    <a:lstStyle/>
                    <a:p>
                      <a:pPr algn="l" fontAlgn="b"/>
                      <a:r>
                        <a:rPr lang="en-US" sz="1600" b="0" i="0" u="none" strike="noStrike" dirty="0" smtClean="0">
                          <a:solidFill>
                            <a:srgbClr val="000000"/>
                          </a:solidFill>
                          <a:effectLst/>
                          <a:latin typeface="+mn-lt"/>
                        </a:rPr>
                        <a:t>15</a:t>
                      </a:r>
                      <a:endParaRPr lang="en-US" sz="1600" b="0" i="0" u="none" strike="noStrike" dirty="0">
                        <a:solidFill>
                          <a:srgbClr val="000000"/>
                        </a:solidFill>
                        <a:effectLst/>
                        <a:latin typeface="+mn-lt"/>
                      </a:endParaRPr>
                    </a:p>
                  </a:txBody>
                  <a:tcPr marL="9525" marR="9525" marT="9525" marB="0" anchor="b"/>
                </a:tc>
              </a:tr>
              <a:tr h="532366">
                <a:tc>
                  <a:txBody>
                    <a:bodyPr/>
                    <a:lstStyle/>
                    <a:p>
                      <a:pPr algn="l" fontAlgn="b"/>
                      <a:r>
                        <a:rPr lang="en-US" sz="1400" b="1" i="0" u="none" strike="noStrike" dirty="0" smtClean="0">
                          <a:solidFill>
                            <a:srgbClr val="000000"/>
                          </a:solidFill>
                          <a:effectLst/>
                          <a:latin typeface="+mn-lt"/>
                        </a:rPr>
                        <a:t>Southern  </a:t>
                      </a:r>
                      <a:r>
                        <a:rPr lang="en-US" sz="1400" b="1" i="0" u="none" strike="noStrike" dirty="0">
                          <a:solidFill>
                            <a:srgbClr val="000000"/>
                          </a:solidFill>
                          <a:effectLst/>
                          <a:latin typeface="+mn-lt"/>
                        </a:rPr>
                        <a:t>Carleton</a:t>
                      </a:r>
                    </a:p>
                  </a:txBody>
                  <a:tcPr marL="9525" marR="9525" marT="9525" marB="0" anchor="b"/>
                </a:tc>
                <a:tc>
                  <a:txBody>
                    <a:bodyPr/>
                    <a:lstStyle/>
                    <a:p>
                      <a:pPr algn="l" fontAlgn="b"/>
                      <a:r>
                        <a:rPr lang="en-US" sz="1600" b="0" i="0" u="none" strike="noStrike" dirty="0">
                          <a:solidFill>
                            <a:srgbClr val="000000"/>
                          </a:solidFill>
                          <a:effectLst/>
                          <a:latin typeface="+mn-lt"/>
                        </a:rPr>
                        <a:t>16</a:t>
                      </a:r>
                    </a:p>
                  </a:txBody>
                  <a:tcPr marL="9525" marR="9525" marT="9525" marB="0" anchor="b"/>
                </a:tc>
                <a:tc>
                  <a:txBody>
                    <a:bodyPr/>
                    <a:lstStyle/>
                    <a:p>
                      <a:pPr algn="l" fontAlgn="b"/>
                      <a:r>
                        <a:rPr lang="en-US" sz="1600" b="0" i="0" u="none" strike="noStrike">
                          <a:solidFill>
                            <a:srgbClr val="000000"/>
                          </a:solidFill>
                          <a:effectLst/>
                          <a:latin typeface="+mn-lt"/>
                        </a:rPr>
                        <a:t>27</a:t>
                      </a:r>
                    </a:p>
                  </a:txBody>
                  <a:tcPr marL="9525" marR="9525" marT="9525" marB="0" anchor="b"/>
                </a:tc>
                <a:tc>
                  <a:txBody>
                    <a:bodyPr/>
                    <a:lstStyle/>
                    <a:p>
                      <a:pPr algn="l" fontAlgn="b"/>
                      <a:r>
                        <a:rPr lang="en-US" sz="1600" b="0" i="0" u="none" strike="noStrike" dirty="0" smtClean="0">
                          <a:solidFill>
                            <a:srgbClr val="000000"/>
                          </a:solidFill>
                          <a:effectLst/>
                          <a:latin typeface="+mn-lt"/>
                        </a:rPr>
                        <a:t>21</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b="0" i="0" u="none" strike="noStrike" dirty="0">
                          <a:solidFill>
                            <a:srgbClr val="000000"/>
                          </a:solidFill>
                          <a:effectLst/>
                          <a:latin typeface="+mn-lt"/>
                        </a:rPr>
                        <a:t>20</a:t>
                      </a:r>
                    </a:p>
                  </a:txBody>
                  <a:tcPr marL="9525" marR="9525" marT="9525" marB="0" anchor="b"/>
                </a:tc>
                <a:tc>
                  <a:txBody>
                    <a:bodyPr/>
                    <a:lstStyle/>
                    <a:p>
                      <a:pPr algn="l" fontAlgn="b"/>
                      <a:r>
                        <a:rPr lang="en-US" sz="1600" b="0" i="0" u="none" strike="noStrike" dirty="0" smtClean="0">
                          <a:solidFill>
                            <a:srgbClr val="000000"/>
                          </a:solidFill>
                          <a:effectLst/>
                          <a:latin typeface="+mn-lt"/>
                        </a:rPr>
                        <a:t>16 </a:t>
                      </a:r>
                      <a:r>
                        <a:rPr lang="en-US" sz="900" b="0" i="1" u="none" strike="noStrike" dirty="0" err="1" smtClean="0">
                          <a:solidFill>
                            <a:srgbClr val="000000"/>
                          </a:solidFill>
                          <a:effectLst/>
                          <a:latin typeface="+mn-lt"/>
                        </a:rPr>
                        <a:t>Meduxnekeag</a:t>
                      </a:r>
                      <a:r>
                        <a:rPr lang="en-US" sz="900" b="0" i="1" u="none" strike="noStrike" dirty="0" smtClean="0">
                          <a:solidFill>
                            <a:srgbClr val="000000"/>
                          </a:solidFill>
                          <a:effectLst/>
                          <a:latin typeface="+mn-lt"/>
                        </a:rPr>
                        <a:t> K-5</a:t>
                      </a:r>
                      <a:endParaRPr lang="en-US" sz="900" b="0" i="0" u="none" strike="noStrike" dirty="0">
                        <a:solidFill>
                          <a:srgbClr val="000000"/>
                        </a:solidFill>
                        <a:effectLst/>
                        <a:latin typeface="+mn-lt"/>
                      </a:endParaRPr>
                    </a:p>
                  </a:txBody>
                  <a:tcPr marL="9525" marR="9525" marT="9525" marB="0" anchor="b"/>
                </a:tc>
              </a:tr>
              <a:tr h="532366">
                <a:tc>
                  <a:txBody>
                    <a:bodyPr/>
                    <a:lstStyle/>
                    <a:p>
                      <a:pPr algn="l" fontAlgn="b"/>
                      <a:r>
                        <a:rPr lang="en-US" sz="1400" b="1" i="0" u="none" strike="noStrike" dirty="0" err="1">
                          <a:solidFill>
                            <a:srgbClr val="000000"/>
                          </a:solidFill>
                          <a:effectLst/>
                          <a:latin typeface="+mn-lt"/>
                        </a:rPr>
                        <a:t>Chipman</a:t>
                      </a:r>
                      <a:r>
                        <a:rPr lang="en-US" sz="1400" b="1" i="0" u="none" strike="noStrike" dirty="0">
                          <a:solidFill>
                            <a:srgbClr val="000000"/>
                          </a:solidFill>
                          <a:effectLst/>
                          <a:latin typeface="+mn-lt"/>
                        </a:rPr>
                        <a:t> Elementary</a:t>
                      </a:r>
                    </a:p>
                  </a:txBody>
                  <a:tcPr marL="9525" marR="9525" marT="9525" marB="0" anchor="b"/>
                </a:tc>
                <a:tc>
                  <a:txBody>
                    <a:bodyPr/>
                    <a:lstStyle/>
                    <a:p>
                      <a:pPr algn="l" fontAlgn="b"/>
                      <a:r>
                        <a:rPr lang="en-US" sz="1600" b="0" i="0" u="none" strike="noStrike" dirty="0">
                          <a:solidFill>
                            <a:srgbClr val="000000"/>
                          </a:solidFill>
                          <a:effectLst/>
                          <a:latin typeface="+mn-lt"/>
                        </a:rPr>
                        <a:t>14</a:t>
                      </a:r>
                    </a:p>
                  </a:txBody>
                  <a:tcPr marL="9525" marR="9525" marT="9525" marB="0" anchor="b"/>
                </a:tc>
                <a:tc>
                  <a:txBody>
                    <a:bodyPr/>
                    <a:lstStyle/>
                    <a:p>
                      <a:pPr algn="l" fontAlgn="b"/>
                      <a:r>
                        <a:rPr lang="en-US" sz="1600" b="0" i="0" u="none" strike="noStrike">
                          <a:solidFill>
                            <a:srgbClr val="000000"/>
                          </a:solidFill>
                          <a:effectLst/>
                          <a:latin typeface="+mn-lt"/>
                        </a:rPr>
                        <a:t>21</a:t>
                      </a:r>
                    </a:p>
                  </a:txBody>
                  <a:tcPr marL="9525" marR="9525" marT="9525" marB="0" anchor="b"/>
                </a:tc>
                <a:tc>
                  <a:txBody>
                    <a:bodyPr/>
                    <a:lstStyle/>
                    <a:p>
                      <a:pPr algn="l" fontAlgn="b"/>
                      <a:r>
                        <a:rPr lang="en-US" sz="1600" b="0" i="0" u="none" strike="noStrike" dirty="0">
                          <a:solidFill>
                            <a:srgbClr val="000000"/>
                          </a:solidFill>
                          <a:effectLst/>
                          <a:latin typeface="+mn-lt"/>
                        </a:rPr>
                        <a:t>17</a:t>
                      </a:r>
                    </a:p>
                  </a:txBody>
                  <a:tcPr marL="9525" marR="9525" marT="9525" marB="0" anchor="b"/>
                </a:tc>
                <a:tc>
                  <a:txBody>
                    <a:bodyPr/>
                    <a:lstStyle/>
                    <a:p>
                      <a:pPr algn="l" fontAlgn="b"/>
                      <a:r>
                        <a:rPr lang="en-US" sz="1600" b="0" i="0" u="none" strike="noStrike" dirty="0">
                          <a:solidFill>
                            <a:srgbClr val="000000"/>
                          </a:solidFill>
                          <a:effectLst/>
                          <a:latin typeface="+mn-lt"/>
                        </a:rPr>
                        <a:t>6</a:t>
                      </a:r>
                    </a:p>
                  </a:txBody>
                  <a:tcPr marL="9525" marR="9525" marT="9525" marB="0" anchor="b"/>
                </a:tc>
                <a:tc>
                  <a:txBody>
                    <a:bodyPr/>
                    <a:lstStyle/>
                    <a:p>
                      <a:pPr algn="l" fontAlgn="b"/>
                      <a:r>
                        <a:rPr lang="en-US" sz="1600" b="0" i="0" u="none" strike="noStrike" dirty="0" smtClean="0">
                          <a:solidFill>
                            <a:srgbClr val="000000"/>
                          </a:solidFill>
                          <a:effectLst/>
                          <a:latin typeface="+mn-lt"/>
                        </a:rPr>
                        <a:t>  6</a:t>
                      </a:r>
                      <a:endParaRPr lang="en-US" sz="1600" b="0" i="0" u="none" strike="noStrike" dirty="0">
                        <a:solidFill>
                          <a:srgbClr val="000000"/>
                        </a:solidFill>
                        <a:effectLst/>
                        <a:latin typeface="+mn-lt"/>
                      </a:endParaRPr>
                    </a:p>
                  </a:txBody>
                  <a:tcPr marL="9525" marR="9525" marT="9525" marB="0" anchor="b"/>
                </a:tc>
              </a:tr>
              <a:tr h="452551">
                <a:tc>
                  <a:txBody>
                    <a:bodyPr/>
                    <a:lstStyle/>
                    <a:p>
                      <a:pPr algn="l" fontAlgn="b"/>
                      <a:r>
                        <a:rPr lang="en-US" sz="1400" b="1" i="0" u="none" strike="noStrike" dirty="0">
                          <a:solidFill>
                            <a:srgbClr val="000000"/>
                          </a:solidFill>
                          <a:effectLst/>
                          <a:latin typeface="+mn-lt"/>
                        </a:rPr>
                        <a:t>Nackawic Middle</a:t>
                      </a:r>
                    </a:p>
                  </a:txBody>
                  <a:tcPr marL="9525" marR="9525" marT="9525" marB="0" anchor="b"/>
                </a:tc>
                <a:tc>
                  <a:txBody>
                    <a:bodyPr/>
                    <a:lstStyle/>
                    <a:p>
                      <a:pPr algn="l" fontAlgn="b"/>
                      <a:r>
                        <a:rPr lang="en-US" sz="1600" b="0" i="0" u="none" strike="noStrike" dirty="0" smtClean="0">
                          <a:solidFill>
                            <a:srgbClr val="000000"/>
                          </a:solidFill>
                          <a:effectLst/>
                          <a:latin typeface="+mn-lt"/>
                        </a:rPr>
                        <a:t> 14</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b="0" i="0" u="none" strike="noStrike" dirty="0" smtClean="0">
                          <a:solidFill>
                            <a:srgbClr val="000000"/>
                          </a:solidFill>
                          <a:effectLst/>
                          <a:latin typeface="+mn-lt"/>
                        </a:rPr>
                        <a:t>27</a:t>
                      </a:r>
                      <a:endParaRPr lang="en-US" sz="1600" b="0" i="0" u="none" strike="noStrike" dirty="0">
                        <a:solidFill>
                          <a:srgbClr val="000000"/>
                        </a:solidFill>
                        <a:effectLst/>
                        <a:latin typeface="+mn-lt"/>
                      </a:endParaRPr>
                    </a:p>
                  </a:txBody>
                  <a:tcPr marL="9525" marR="9525" marT="9525" marB="0" anchor="b"/>
                </a:tc>
                <a:tc>
                  <a:txBody>
                    <a:bodyPr/>
                    <a:lstStyle/>
                    <a:p>
                      <a:pPr algn="l" fontAlgn="b"/>
                      <a:r>
                        <a:rPr lang="en-US" sz="1600" b="0" i="0" u="none" strike="noStrike" dirty="0">
                          <a:solidFill>
                            <a:srgbClr val="000000"/>
                          </a:solidFill>
                          <a:effectLst/>
                          <a:latin typeface="+mn-lt"/>
                        </a:rPr>
                        <a:t>20</a:t>
                      </a:r>
                    </a:p>
                  </a:txBody>
                  <a:tcPr marL="9525" marR="9525" marT="9525" marB="0" anchor="b"/>
                </a:tc>
                <a:tc>
                  <a:txBody>
                    <a:bodyPr/>
                    <a:lstStyle/>
                    <a:p>
                      <a:pPr algn="l" fontAlgn="b"/>
                      <a:r>
                        <a:rPr lang="en-US" sz="1600" b="0" i="0" u="none" strike="noStrike" dirty="0">
                          <a:solidFill>
                            <a:srgbClr val="000000"/>
                          </a:solidFill>
                          <a:effectLst/>
                          <a:latin typeface="+mn-lt"/>
                        </a:rPr>
                        <a:t>7</a:t>
                      </a: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000" b="0" i="1" u="none" strike="noStrike" dirty="0" smtClean="0">
                          <a:solidFill>
                            <a:srgbClr val="000000"/>
                          </a:solidFill>
                          <a:effectLst/>
                          <a:latin typeface="+mn-lt"/>
                        </a:rPr>
                        <a:t>Minimum class size - 8 Maximum class size - 26  Average class size –  16</a:t>
                      </a:r>
                    </a:p>
                    <a:p>
                      <a:pPr algn="l" fontAlgn="b"/>
                      <a:r>
                        <a:rPr lang="en-US" sz="1600" b="0" i="0" u="none" strike="noStrike" dirty="0" smtClean="0">
                          <a:solidFill>
                            <a:srgbClr val="000000"/>
                          </a:solidFill>
                          <a:effectLst/>
                          <a:latin typeface="+mn-lt"/>
                        </a:rPr>
                        <a:t>  9</a:t>
                      </a:r>
                      <a:endParaRPr lang="en-US" sz="1600" b="0" i="0" u="none" strike="noStrike" dirty="0">
                        <a:solidFill>
                          <a:srgbClr val="000000"/>
                        </a:solidFill>
                        <a:effectLst/>
                        <a:latin typeface="+mn-lt"/>
                      </a:endParaRPr>
                    </a:p>
                  </a:txBody>
                  <a:tcPr marL="9525" marR="9525" marT="9525" marB="0" anchor="b"/>
                </a:tc>
              </a:tr>
              <a:tr h="452551">
                <a:tc>
                  <a:txBody>
                    <a:bodyPr/>
                    <a:lstStyle/>
                    <a:p>
                      <a:pPr algn="l" fontAlgn="b"/>
                      <a:r>
                        <a:rPr lang="en-US" sz="1400" b="1" i="0" u="none" strike="noStrike" dirty="0">
                          <a:solidFill>
                            <a:srgbClr val="000000"/>
                          </a:solidFill>
                          <a:effectLst/>
                          <a:latin typeface="+mn-lt"/>
                        </a:rPr>
                        <a:t>Woodstock Middle</a:t>
                      </a:r>
                    </a:p>
                  </a:txBody>
                  <a:tcPr marL="9525" marR="9525" marT="9525" marB="0" anchor="b"/>
                </a:tc>
                <a:tc>
                  <a:txBody>
                    <a:bodyPr/>
                    <a:lstStyle/>
                    <a:p>
                      <a:pPr algn="l" fontAlgn="b"/>
                      <a:r>
                        <a:rPr lang="en-US" sz="1600" b="0" i="0" u="none" strike="noStrike">
                          <a:solidFill>
                            <a:srgbClr val="000000"/>
                          </a:solidFill>
                          <a:effectLst/>
                          <a:latin typeface="+mn-lt"/>
                        </a:rPr>
                        <a:t>16</a:t>
                      </a:r>
                    </a:p>
                  </a:txBody>
                  <a:tcPr marL="9525" marR="9525" marT="9525" marB="0" anchor="b"/>
                </a:tc>
                <a:tc>
                  <a:txBody>
                    <a:bodyPr/>
                    <a:lstStyle/>
                    <a:p>
                      <a:pPr algn="l" fontAlgn="b"/>
                      <a:r>
                        <a:rPr lang="en-US" sz="1600" b="0" i="0" u="none" strike="noStrike" dirty="0">
                          <a:solidFill>
                            <a:srgbClr val="000000"/>
                          </a:solidFill>
                          <a:effectLst/>
                          <a:latin typeface="+mn-lt"/>
                        </a:rPr>
                        <a:t>26</a:t>
                      </a:r>
                    </a:p>
                  </a:txBody>
                  <a:tcPr marL="9525" marR="9525" marT="9525" marB="0" anchor="b"/>
                </a:tc>
                <a:tc>
                  <a:txBody>
                    <a:bodyPr/>
                    <a:lstStyle/>
                    <a:p>
                      <a:pPr algn="l" fontAlgn="b"/>
                      <a:r>
                        <a:rPr lang="en-US" sz="1600" b="0" i="0" u="none" strike="noStrike">
                          <a:solidFill>
                            <a:srgbClr val="000000"/>
                          </a:solidFill>
                          <a:effectLst/>
                          <a:latin typeface="+mn-lt"/>
                        </a:rPr>
                        <a:t>22</a:t>
                      </a:r>
                    </a:p>
                  </a:txBody>
                  <a:tcPr marL="9525" marR="9525" marT="9525" marB="0" anchor="b"/>
                </a:tc>
                <a:tc>
                  <a:txBody>
                    <a:bodyPr/>
                    <a:lstStyle/>
                    <a:p>
                      <a:pPr algn="l" fontAlgn="b"/>
                      <a:r>
                        <a:rPr lang="en-US" sz="1600" b="0" i="0" u="none" strike="noStrike" dirty="0">
                          <a:solidFill>
                            <a:srgbClr val="000000"/>
                          </a:solidFill>
                          <a:effectLst/>
                          <a:latin typeface="+mn-lt"/>
                        </a:rPr>
                        <a:t>18</a:t>
                      </a:r>
                    </a:p>
                  </a:txBody>
                  <a:tcPr marL="9525" marR="9525" marT="9525" marB="0" anchor="b"/>
                </a:tc>
                <a:tc>
                  <a:txBody>
                    <a:bodyPr/>
                    <a:lstStyle/>
                    <a:p>
                      <a:pPr algn="l" fontAlgn="b"/>
                      <a:r>
                        <a:rPr lang="en-US" sz="1600" b="0" i="0" u="none" strike="noStrike" dirty="0" smtClean="0">
                          <a:solidFill>
                            <a:srgbClr val="000000"/>
                          </a:solidFill>
                          <a:effectLst/>
                          <a:latin typeface="+mn-lt"/>
                        </a:rPr>
                        <a:t>  8 </a:t>
                      </a:r>
                      <a:r>
                        <a:rPr lang="en-US" sz="900" b="0" i="1" u="none" strike="noStrike" dirty="0" err="1" smtClean="0">
                          <a:solidFill>
                            <a:srgbClr val="000000"/>
                          </a:solidFill>
                          <a:effectLst/>
                          <a:latin typeface="+mn-lt"/>
                        </a:rPr>
                        <a:t>Meduxnekeag</a:t>
                      </a:r>
                      <a:r>
                        <a:rPr lang="en-US" sz="900" b="0" i="1" u="none" strike="noStrike" dirty="0" smtClean="0">
                          <a:solidFill>
                            <a:srgbClr val="000000"/>
                          </a:solidFill>
                          <a:effectLst/>
                          <a:latin typeface="+mn-lt"/>
                        </a:rPr>
                        <a:t> </a:t>
                      </a:r>
                      <a:endParaRPr lang="en-US" sz="1600" b="0" i="0" u="none" strike="noStrike" dirty="0">
                        <a:solidFill>
                          <a:srgbClr val="000000"/>
                        </a:solidFill>
                        <a:effectLst/>
                        <a:latin typeface="+mn-lt"/>
                      </a:endParaRPr>
                    </a:p>
                    <a:p>
                      <a:pPr algn="l" fontAlgn="b"/>
                      <a:r>
                        <a:rPr lang="en-US" sz="1600" b="0" i="0" u="none" strike="noStrike" dirty="0" smtClean="0">
                          <a:solidFill>
                            <a:srgbClr val="000000"/>
                          </a:solidFill>
                          <a:effectLst/>
                          <a:latin typeface="+mn-lt"/>
                        </a:rPr>
                        <a:t>11</a:t>
                      </a:r>
                      <a:r>
                        <a:rPr lang="en-US" sz="1600" b="0" i="0" u="none" strike="noStrike" baseline="0" dirty="0" smtClean="0">
                          <a:solidFill>
                            <a:srgbClr val="000000"/>
                          </a:solidFill>
                          <a:effectLst/>
                          <a:latin typeface="+mn-lt"/>
                        </a:rPr>
                        <a:t> </a:t>
                      </a:r>
                      <a:r>
                        <a:rPr lang="en-US" sz="1000" b="0" i="1" u="none" strike="noStrike" baseline="0" dirty="0" err="1" smtClean="0">
                          <a:solidFill>
                            <a:srgbClr val="000000"/>
                          </a:solidFill>
                          <a:effectLst/>
                          <a:latin typeface="+mn-lt"/>
                        </a:rPr>
                        <a:t>Townsview</a:t>
                      </a:r>
                      <a:endParaRPr lang="en-US" sz="1000" b="0" i="1" u="none" strike="noStrike" dirty="0" smtClean="0">
                        <a:solidFill>
                          <a:srgbClr val="000000"/>
                        </a:solidFill>
                        <a:effectLst/>
                        <a:latin typeface="+mn-lt"/>
                      </a:endParaRPr>
                    </a:p>
                  </a:txBody>
                  <a:tcPr marL="9525" marR="9525" marT="9525" marB="0" anchor="b"/>
                </a:tc>
              </a:tr>
              <a:tr h="532366">
                <a:tc>
                  <a:txBody>
                    <a:bodyPr/>
                    <a:lstStyle/>
                    <a:p>
                      <a:pPr algn="l" fontAlgn="b"/>
                      <a:r>
                        <a:rPr lang="en-US" sz="1400" b="1" i="0" u="none" strike="noStrike" dirty="0" err="1">
                          <a:solidFill>
                            <a:srgbClr val="000000"/>
                          </a:solidFill>
                          <a:effectLst/>
                          <a:latin typeface="+mn-lt"/>
                        </a:rPr>
                        <a:t>Florenceville</a:t>
                      </a:r>
                      <a:r>
                        <a:rPr lang="en-US" sz="1400" b="1" i="0" u="none" strike="noStrike" dirty="0">
                          <a:solidFill>
                            <a:srgbClr val="000000"/>
                          </a:solidFill>
                          <a:effectLst/>
                          <a:latin typeface="+mn-lt"/>
                        </a:rPr>
                        <a:t> Middle</a:t>
                      </a:r>
                    </a:p>
                  </a:txBody>
                  <a:tcPr marL="9525" marR="9525" marT="9525" marB="0" anchor="b"/>
                </a:tc>
                <a:tc>
                  <a:txBody>
                    <a:bodyPr/>
                    <a:lstStyle/>
                    <a:p>
                      <a:pPr algn="l" fontAlgn="b"/>
                      <a:r>
                        <a:rPr lang="en-US" sz="1600" b="0" i="0" u="none" strike="noStrike" dirty="0">
                          <a:solidFill>
                            <a:srgbClr val="000000"/>
                          </a:solidFill>
                          <a:effectLst/>
                          <a:latin typeface="+mn-lt"/>
                        </a:rPr>
                        <a:t>15</a:t>
                      </a:r>
                    </a:p>
                  </a:txBody>
                  <a:tcPr marL="9525" marR="9525" marT="9525" marB="0" anchor="b"/>
                </a:tc>
                <a:tc>
                  <a:txBody>
                    <a:bodyPr/>
                    <a:lstStyle/>
                    <a:p>
                      <a:pPr algn="l" fontAlgn="b"/>
                      <a:r>
                        <a:rPr lang="en-US" sz="1600" b="0" i="0" u="none" strike="noStrike" dirty="0">
                          <a:solidFill>
                            <a:srgbClr val="000000"/>
                          </a:solidFill>
                          <a:effectLst/>
                          <a:latin typeface="+mn-lt"/>
                        </a:rPr>
                        <a:t>25</a:t>
                      </a:r>
                    </a:p>
                  </a:txBody>
                  <a:tcPr marL="9525" marR="9525" marT="9525" marB="0" anchor="b"/>
                </a:tc>
                <a:tc>
                  <a:txBody>
                    <a:bodyPr/>
                    <a:lstStyle/>
                    <a:p>
                      <a:pPr algn="l" fontAlgn="b"/>
                      <a:r>
                        <a:rPr lang="en-US" sz="1600" b="0" i="0" u="none" strike="noStrike">
                          <a:solidFill>
                            <a:srgbClr val="000000"/>
                          </a:solidFill>
                          <a:effectLst/>
                          <a:latin typeface="+mn-lt"/>
                        </a:rPr>
                        <a:t>19</a:t>
                      </a:r>
                    </a:p>
                  </a:txBody>
                  <a:tcPr marL="9525" marR="9525" marT="9525" marB="0" anchor="b"/>
                </a:tc>
                <a:tc>
                  <a:txBody>
                    <a:bodyPr/>
                    <a:lstStyle/>
                    <a:p>
                      <a:pPr algn="l" fontAlgn="b"/>
                      <a:r>
                        <a:rPr lang="en-US" sz="1600" b="0" i="0" u="none" strike="noStrike" dirty="0">
                          <a:solidFill>
                            <a:srgbClr val="000000"/>
                          </a:solidFill>
                          <a:effectLst/>
                          <a:latin typeface="+mn-lt"/>
                        </a:rPr>
                        <a:t>10</a:t>
                      </a:r>
                    </a:p>
                  </a:txBody>
                  <a:tcPr marL="9525" marR="9525" marT="9525" marB="0" anchor="b"/>
                </a:tc>
                <a:tc>
                  <a:txBody>
                    <a:bodyPr/>
                    <a:lstStyle/>
                    <a:p>
                      <a:pPr algn="l" fontAlgn="b"/>
                      <a:r>
                        <a:rPr lang="en-US" sz="1600" b="0" i="0" u="none" strike="noStrike" dirty="0">
                          <a:solidFill>
                            <a:srgbClr val="000000"/>
                          </a:solidFill>
                          <a:effectLst/>
                          <a:latin typeface="+mn-lt"/>
                        </a:rPr>
                        <a:t>11</a:t>
                      </a:r>
                    </a:p>
                  </a:txBody>
                  <a:tcPr marL="9525" marR="9525" marT="9525" marB="0" anchor="b"/>
                </a:tc>
              </a:tr>
              <a:tr h="532366">
                <a:tc>
                  <a:txBody>
                    <a:bodyPr/>
                    <a:lstStyle/>
                    <a:p>
                      <a:pPr algn="l" fontAlgn="b"/>
                      <a:r>
                        <a:rPr lang="en-US" sz="1400" b="1" i="0" u="none" strike="noStrike" dirty="0">
                          <a:solidFill>
                            <a:srgbClr val="000000"/>
                          </a:solidFill>
                          <a:effectLst/>
                          <a:latin typeface="+mn-lt"/>
                        </a:rPr>
                        <a:t>Harold Peterson Middle</a:t>
                      </a:r>
                    </a:p>
                  </a:txBody>
                  <a:tcPr marL="9525" marR="9525" marT="9525" marB="0" anchor="b"/>
                </a:tc>
                <a:tc>
                  <a:txBody>
                    <a:bodyPr/>
                    <a:lstStyle/>
                    <a:p>
                      <a:pPr algn="l" fontAlgn="b"/>
                      <a:r>
                        <a:rPr lang="en-US" sz="1600" b="0" i="0" u="none" strike="noStrike">
                          <a:solidFill>
                            <a:srgbClr val="000000"/>
                          </a:solidFill>
                          <a:effectLst/>
                          <a:latin typeface="+mn-lt"/>
                        </a:rPr>
                        <a:t>20</a:t>
                      </a:r>
                    </a:p>
                  </a:txBody>
                  <a:tcPr marL="9525" marR="9525" marT="9525" marB="0" anchor="b"/>
                </a:tc>
                <a:tc>
                  <a:txBody>
                    <a:bodyPr/>
                    <a:lstStyle/>
                    <a:p>
                      <a:pPr algn="l" fontAlgn="b"/>
                      <a:r>
                        <a:rPr lang="en-US" sz="1600" b="0" i="0" u="none" strike="noStrike" dirty="0">
                          <a:solidFill>
                            <a:srgbClr val="000000"/>
                          </a:solidFill>
                          <a:effectLst/>
                          <a:latin typeface="+mn-lt"/>
                        </a:rPr>
                        <a:t>26</a:t>
                      </a:r>
                    </a:p>
                  </a:txBody>
                  <a:tcPr marL="9525" marR="9525" marT="9525" marB="0" anchor="b"/>
                </a:tc>
                <a:tc>
                  <a:txBody>
                    <a:bodyPr/>
                    <a:lstStyle/>
                    <a:p>
                      <a:pPr algn="l" fontAlgn="b"/>
                      <a:r>
                        <a:rPr lang="en-US" sz="1600" b="0" i="0" u="none" strike="noStrike" dirty="0">
                          <a:solidFill>
                            <a:srgbClr val="000000"/>
                          </a:solidFill>
                          <a:effectLst/>
                          <a:latin typeface="+mn-lt"/>
                        </a:rPr>
                        <a:t>24</a:t>
                      </a:r>
                    </a:p>
                  </a:txBody>
                  <a:tcPr marL="9525" marR="9525" marT="9525" marB="0" anchor="b"/>
                </a:tc>
                <a:tc>
                  <a:txBody>
                    <a:bodyPr/>
                    <a:lstStyle/>
                    <a:p>
                      <a:pPr algn="l" fontAlgn="b"/>
                      <a:r>
                        <a:rPr lang="en-US" sz="1600" b="0" i="0" u="none" strike="noStrike" dirty="0">
                          <a:solidFill>
                            <a:srgbClr val="000000"/>
                          </a:solidFill>
                          <a:effectLst/>
                          <a:latin typeface="+mn-lt"/>
                        </a:rPr>
                        <a:t>13</a:t>
                      </a:r>
                    </a:p>
                  </a:txBody>
                  <a:tcPr marL="9525" marR="9525" marT="9525" marB="0" anchor="b"/>
                </a:tc>
                <a:tc>
                  <a:txBody>
                    <a:bodyPr/>
                    <a:lstStyle/>
                    <a:p>
                      <a:pPr algn="l" fontAlgn="b"/>
                      <a:r>
                        <a:rPr lang="en-US" sz="1600" b="0" i="0" u="none" strike="noStrike" dirty="0">
                          <a:solidFill>
                            <a:srgbClr val="000000"/>
                          </a:solidFill>
                          <a:effectLst/>
                          <a:latin typeface="+mn-lt"/>
                        </a:rPr>
                        <a:t>14</a:t>
                      </a:r>
                    </a:p>
                  </a:txBody>
                  <a:tcPr marL="9525" marR="9525" marT="9525" marB="0" anchor="b"/>
                </a:tc>
              </a:tr>
            </a:tbl>
          </a:graphicData>
        </a:graphic>
      </p:graphicFrame>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22</a:t>
            </a:fld>
            <a:endParaRPr lang="en-US" sz="1200" dirty="0"/>
          </a:p>
        </p:txBody>
      </p:sp>
    </p:spTree>
    <p:extLst>
      <p:ext uri="{BB962C8B-B14F-4D97-AF65-F5344CB8AC3E}">
        <p14:creationId xmlns:p14="http://schemas.microsoft.com/office/powerpoint/2010/main" val="120495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Core Curriculum</a:t>
            </a:r>
            <a:endParaRPr lang="en-US" dirty="0"/>
          </a:p>
        </p:txBody>
      </p:sp>
      <p:graphicFrame>
        <p:nvGraphicFramePr>
          <p:cNvPr id="9" name="Content Placeholder 8"/>
          <p:cNvGraphicFramePr>
            <a:graphicFrameLocks noGrp="1"/>
          </p:cNvGraphicFramePr>
          <p:nvPr>
            <p:ph sz="half" idx="1"/>
            <p:extLst>
              <p:ext uri="{D42A27DB-BD31-4B8C-83A1-F6EECF244321}">
                <p14:modId xmlns:p14="http://schemas.microsoft.com/office/powerpoint/2010/main" val="4205052305"/>
              </p:ext>
            </p:extLst>
          </p:nvPr>
        </p:nvGraphicFramePr>
        <p:xfrm>
          <a:off x="112713" y="1744335"/>
          <a:ext cx="4457700" cy="3743873"/>
        </p:xfrm>
        <a:graphic>
          <a:graphicData uri="http://schemas.openxmlformats.org/drawingml/2006/table">
            <a:tbl>
              <a:tblPr>
                <a:tableStyleId>{5C22544A-7EE6-4342-B048-85BDC9FD1C3A}</a:tableStyleId>
              </a:tblPr>
              <a:tblGrid>
                <a:gridCol w="522277"/>
                <a:gridCol w="581025"/>
                <a:gridCol w="561975"/>
                <a:gridCol w="504825"/>
                <a:gridCol w="647700"/>
                <a:gridCol w="409575"/>
                <a:gridCol w="285750"/>
                <a:gridCol w="390525"/>
                <a:gridCol w="554048"/>
              </a:tblGrid>
              <a:tr h="1098615">
                <a:tc>
                  <a:txBody>
                    <a:bodyPr/>
                    <a:lstStyle/>
                    <a:p>
                      <a:pPr algn="l" fontAlgn="b"/>
                      <a:endParaRPr lang="en-US" sz="1050" b="0" i="0" u="none" strike="noStrike" dirty="0">
                        <a:solidFill>
                          <a:srgbClr val="000000"/>
                        </a:solidFill>
                        <a:effectLst/>
                        <a:latin typeface="Calibri" panose="020F0502020204030204" pitchFamily="34" charset="0"/>
                      </a:endParaRPr>
                    </a:p>
                  </a:txBody>
                  <a:tcPr marL="5009" marR="5009" marT="5009"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a:effectLst/>
                        </a:rPr>
                        <a:t>Early French Immersion</a:t>
                      </a:r>
                      <a:endParaRPr lang="en-US" sz="1050" b="0" i="0" u="none" strike="noStrike" dirty="0">
                        <a:solidFill>
                          <a:srgbClr val="000000"/>
                        </a:solidFill>
                        <a:effectLst/>
                        <a:latin typeface="Calibri" panose="020F0502020204030204" pitchFamily="34" charset="0"/>
                      </a:endParaRPr>
                    </a:p>
                  </a:txBody>
                  <a:tcPr marL="5009" marR="5009" marT="500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a:effectLst/>
                        </a:rPr>
                        <a:t>Late French Immersion</a:t>
                      </a:r>
                      <a:endParaRPr lang="en-US" sz="1050" b="0" i="0" u="none" strike="noStrike" dirty="0">
                        <a:solidFill>
                          <a:srgbClr val="000000"/>
                        </a:solidFill>
                        <a:effectLst/>
                        <a:latin typeface="Calibri" panose="020F0502020204030204" pitchFamily="34" charset="0"/>
                      </a:endParaRPr>
                    </a:p>
                  </a:txBody>
                  <a:tcPr marL="5009" marR="5009" marT="500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smtClean="0">
                          <a:effectLst/>
                        </a:rPr>
                        <a:t>Gymnasium</a:t>
                      </a:r>
                      <a:endParaRPr lang="en-US" sz="1050" b="0" i="0" u="none" strike="noStrike" dirty="0">
                        <a:solidFill>
                          <a:srgbClr val="000000"/>
                        </a:solidFill>
                        <a:effectLst/>
                        <a:latin typeface="Calibri" panose="020F0502020204030204" pitchFamily="34" charset="0"/>
                      </a:endParaRPr>
                    </a:p>
                  </a:txBody>
                  <a:tcPr marL="5009" marR="5009" marT="500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a:effectLst/>
                        </a:rPr>
                        <a:t>Music/Fine Arts Specialists</a:t>
                      </a:r>
                      <a:endParaRPr lang="en-US" sz="1050" b="0" i="0" u="none" strike="noStrike" dirty="0">
                        <a:solidFill>
                          <a:srgbClr val="000000"/>
                        </a:solidFill>
                        <a:effectLst/>
                        <a:latin typeface="Calibri" panose="020F0502020204030204" pitchFamily="34" charset="0"/>
                      </a:endParaRPr>
                    </a:p>
                  </a:txBody>
                  <a:tcPr marL="5009" marR="5009" marT="500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a:effectLst/>
                        </a:rPr>
                        <a:t>Educational Support Services</a:t>
                      </a:r>
                      <a:endParaRPr lang="en-US" sz="1050" b="0" i="0" u="none" strike="noStrike" dirty="0">
                        <a:solidFill>
                          <a:srgbClr val="000000"/>
                        </a:solidFill>
                        <a:effectLst/>
                        <a:latin typeface="Calibri" panose="020F0502020204030204" pitchFamily="34" charset="0"/>
                      </a:endParaRPr>
                    </a:p>
                  </a:txBody>
                  <a:tcPr marL="5009" marR="5009" marT="500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b="0" i="0" u="none" strike="noStrike" dirty="0" smtClean="0">
                          <a:solidFill>
                            <a:srgbClr val="000000"/>
                          </a:solidFill>
                          <a:effectLst/>
                          <a:latin typeface="Calibri" panose="020F0502020204030204" pitchFamily="34" charset="0"/>
                        </a:rPr>
                        <a:t>EST-Literacy</a:t>
                      </a:r>
                      <a:endParaRPr lang="en-US" sz="1050" b="0" i="0" u="none" strike="noStrike" dirty="0">
                        <a:solidFill>
                          <a:srgbClr val="000000"/>
                        </a:solidFill>
                        <a:effectLst/>
                        <a:latin typeface="Calibri" panose="020F0502020204030204" pitchFamily="34" charset="0"/>
                      </a:endParaRPr>
                    </a:p>
                  </a:txBody>
                  <a:tcPr marL="5009" marR="5009" marT="500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b="0" i="0" u="none" strike="noStrike" dirty="0" smtClean="0">
                          <a:solidFill>
                            <a:srgbClr val="000000"/>
                          </a:solidFill>
                          <a:effectLst/>
                          <a:latin typeface="Calibri" panose="020F0502020204030204" pitchFamily="34" charset="0"/>
                        </a:rPr>
                        <a:t>EST-Math</a:t>
                      </a:r>
                      <a:endParaRPr lang="en-US" sz="1050" b="0" i="0" u="none" strike="noStrike" dirty="0">
                        <a:solidFill>
                          <a:srgbClr val="000000"/>
                        </a:solidFill>
                        <a:effectLst/>
                        <a:latin typeface="Calibri" panose="020F0502020204030204" pitchFamily="34" charset="0"/>
                      </a:endParaRPr>
                    </a:p>
                  </a:txBody>
                  <a:tcPr marL="5009" marR="5009" marT="5009"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a:effectLst/>
                        </a:rPr>
                        <a:t>EST-Technology</a:t>
                      </a:r>
                      <a:endParaRPr lang="en-US" sz="1050" b="0" i="0" u="none" strike="noStrike" dirty="0">
                        <a:solidFill>
                          <a:srgbClr val="000000"/>
                        </a:solidFill>
                        <a:effectLst/>
                        <a:latin typeface="Calibri" panose="020F0502020204030204" pitchFamily="34" charset="0"/>
                      </a:endParaRPr>
                    </a:p>
                  </a:txBody>
                  <a:tcPr marL="5009" marR="5009" marT="5009" marB="0" vert="vert27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066800">
                <a:tc>
                  <a:txBody>
                    <a:bodyPr/>
                    <a:lstStyle/>
                    <a:p>
                      <a:pPr algn="ctr" fontAlgn="b"/>
                      <a:r>
                        <a:rPr lang="en-US" sz="1100" u="none" strike="noStrike" dirty="0">
                          <a:effectLst/>
                        </a:rPr>
                        <a:t>Nackawic Elementary </a:t>
                      </a:r>
                      <a:r>
                        <a:rPr lang="en-US" sz="1100" u="none" strike="noStrike" dirty="0" smtClean="0">
                          <a:effectLst/>
                        </a:rPr>
                        <a:t>School</a:t>
                      </a:r>
                      <a:endParaRPr lang="en-US" sz="1100" b="0" i="0" u="none" strike="noStrike" dirty="0">
                        <a:solidFill>
                          <a:srgbClr val="000000"/>
                        </a:solidFill>
                        <a:effectLst/>
                        <a:latin typeface="Calibri" panose="020F0502020204030204" pitchFamily="34" charset="0"/>
                      </a:endParaRPr>
                    </a:p>
                  </a:txBody>
                  <a:tcPr marL="5009" marR="5009" marT="5009" marB="0" vert="vert27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Yes  </a:t>
                      </a:r>
                      <a:endParaRPr lang="en-US" sz="11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Request Support</a:t>
                      </a:r>
                      <a:endParaRPr lang="en-US" sz="10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9229">
                <a:tc>
                  <a:txBody>
                    <a:bodyPr/>
                    <a:lstStyle/>
                    <a:p>
                      <a:pPr algn="ctr" fontAlgn="b"/>
                      <a:r>
                        <a:rPr lang="en-US" sz="1100" u="none" strike="noStrike" dirty="0">
                          <a:effectLst/>
                        </a:rPr>
                        <a:t>Nackawic Middle School</a:t>
                      </a:r>
                      <a:endParaRPr lang="en-US" sz="1100" b="0" i="0" u="none" strike="noStrike" dirty="0">
                        <a:solidFill>
                          <a:srgbClr val="000000"/>
                        </a:solidFill>
                        <a:effectLst/>
                        <a:latin typeface="Calibri" panose="020F0502020204030204" pitchFamily="34" charset="0"/>
                      </a:endParaRPr>
                    </a:p>
                  </a:txBody>
                  <a:tcPr marL="5009" marR="5009" marT="5009" marB="0" vert="vert27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Yes  </a:t>
                      </a:r>
                      <a:endParaRPr lang="en-US" sz="11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000" u="none" strike="noStrike" dirty="0">
                          <a:effectLst/>
                        </a:rPr>
                        <a:t>Request Support</a:t>
                      </a:r>
                      <a:endParaRPr lang="en-US" sz="10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9229">
                <a:tc>
                  <a:txBody>
                    <a:bodyPr/>
                    <a:lstStyle/>
                    <a:p>
                      <a:pPr algn="ctr" fontAlgn="b"/>
                      <a:r>
                        <a:rPr lang="en-US" sz="1100" u="none" strike="noStrike" dirty="0">
                          <a:effectLst/>
                        </a:rPr>
                        <a:t>Nackawic High School</a:t>
                      </a:r>
                      <a:endParaRPr lang="en-US" sz="1100" b="0" i="0" u="none" strike="noStrike" dirty="0">
                        <a:solidFill>
                          <a:srgbClr val="000000"/>
                        </a:solidFill>
                        <a:effectLst/>
                        <a:latin typeface="Calibri" panose="020F0502020204030204" pitchFamily="34" charset="0"/>
                      </a:endParaRPr>
                    </a:p>
                  </a:txBody>
                  <a:tcPr marL="5009" marR="5009" marT="5009" marB="0" vert="vert27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No</a:t>
                      </a:r>
                      <a:endParaRPr lang="en-US" sz="1100" b="0" i="0" u="none" strike="noStrike">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000" u="none" strike="noStrike" dirty="0">
                          <a:effectLst/>
                        </a:rPr>
                        <a:t>Request Support</a:t>
                      </a:r>
                      <a:endParaRPr lang="en-US" sz="1000" b="0" i="0" u="none" strike="noStrike" dirty="0">
                        <a:solidFill>
                          <a:srgbClr val="000000"/>
                        </a:solidFill>
                        <a:effectLst/>
                        <a:latin typeface="Calibri" panose="020F0502020204030204" pitchFamily="34" charset="0"/>
                      </a:endParaRPr>
                    </a:p>
                  </a:txBody>
                  <a:tcPr marL="5009" marR="5009" marT="5009"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1122467142"/>
              </p:ext>
            </p:extLst>
          </p:nvPr>
        </p:nvGraphicFramePr>
        <p:xfrm>
          <a:off x="4648200" y="1786935"/>
          <a:ext cx="4495800" cy="3701273"/>
        </p:xfrm>
        <a:graphic>
          <a:graphicData uri="http://schemas.openxmlformats.org/drawingml/2006/table">
            <a:tbl>
              <a:tblPr>
                <a:tableStyleId>{5C22544A-7EE6-4342-B048-85BDC9FD1C3A}</a:tableStyleId>
              </a:tblPr>
              <a:tblGrid>
                <a:gridCol w="504826"/>
                <a:gridCol w="438150"/>
                <a:gridCol w="409575"/>
                <a:gridCol w="314325"/>
                <a:gridCol w="466725"/>
                <a:gridCol w="504825"/>
                <a:gridCol w="457200"/>
                <a:gridCol w="485775"/>
                <a:gridCol w="438150"/>
                <a:gridCol w="476249"/>
              </a:tblGrid>
              <a:tr h="1108140">
                <a:tc>
                  <a:txBody>
                    <a:bodyPr/>
                    <a:lstStyle/>
                    <a:p>
                      <a:pPr algn="l" fontAlgn="b"/>
                      <a:endParaRPr lang="en-US" sz="1050" b="0" i="0" u="none" strike="noStrike" dirty="0">
                        <a:solidFill>
                          <a:srgbClr val="000000"/>
                        </a:solidFill>
                        <a:effectLst/>
                        <a:latin typeface="Calibri" panose="020F0502020204030204" pitchFamily="34" charset="0"/>
                      </a:endParaRPr>
                    </a:p>
                  </a:txBody>
                  <a:tcPr marL="4502" marR="4502" marT="4502"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smtClean="0">
                          <a:effectLst/>
                        </a:rPr>
                        <a:t>EST-French </a:t>
                      </a:r>
                      <a:r>
                        <a:rPr lang="en-US" sz="1050" u="none" strike="noStrike" dirty="0" err="1" smtClean="0">
                          <a:effectLst/>
                        </a:rPr>
                        <a:t>ImmersionI</a:t>
                      </a:r>
                      <a:endParaRPr lang="en-US" sz="1050" b="0" i="0" u="none" strike="noStrike" dirty="0">
                        <a:solidFill>
                          <a:srgbClr val="000000"/>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a:effectLst/>
                        </a:rPr>
                        <a:t>EST Science</a:t>
                      </a:r>
                      <a:endParaRPr lang="en-US" sz="1050" b="0" i="0" u="none" strike="noStrike" dirty="0">
                        <a:solidFill>
                          <a:srgbClr val="000000"/>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a:effectLst/>
                        </a:rPr>
                        <a:t>Science Labs</a:t>
                      </a:r>
                      <a:endParaRPr lang="en-US" sz="1050" b="0" i="0" u="none" strike="noStrike" dirty="0">
                        <a:solidFill>
                          <a:srgbClr val="000000"/>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a:effectLst/>
                        </a:rPr>
                        <a:t>Computer Lab</a:t>
                      </a:r>
                      <a:endParaRPr lang="en-US" sz="1050" b="0" i="0" u="none" strike="noStrike" dirty="0">
                        <a:solidFill>
                          <a:srgbClr val="000000"/>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a:effectLst/>
                        </a:rPr>
                        <a:t>Computer Aided Drafted Lab (CAD)</a:t>
                      </a:r>
                      <a:endParaRPr lang="en-US" sz="1050" b="0" i="0" u="none" strike="noStrike" dirty="0">
                        <a:solidFill>
                          <a:srgbClr val="000000"/>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a:effectLst/>
                        </a:rPr>
                        <a:t>Middle Level Technology</a:t>
                      </a:r>
                      <a:endParaRPr lang="en-US" sz="1050" b="0" i="0" u="none" strike="noStrike" dirty="0">
                        <a:solidFill>
                          <a:srgbClr val="000000"/>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a:effectLst/>
                        </a:rPr>
                        <a:t>Broad Based Technology</a:t>
                      </a:r>
                      <a:endParaRPr lang="en-US" sz="1050" b="0" i="0" u="none" strike="noStrike" dirty="0">
                        <a:solidFill>
                          <a:srgbClr val="000000"/>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a:effectLst/>
                        </a:rPr>
                        <a:t>Skills Trade Area</a:t>
                      </a:r>
                      <a:endParaRPr lang="en-US" sz="1050" b="0" i="0" u="none" strike="noStrike" dirty="0">
                        <a:solidFill>
                          <a:srgbClr val="000000"/>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n-US" sz="1050" u="none" strike="noStrike" dirty="0">
                          <a:effectLst/>
                        </a:rPr>
                        <a:t>Distance Learning</a:t>
                      </a:r>
                      <a:endParaRPr lang="en-US" sz="1050" b="0" i="0" u="none" strike="noStrike" dirty="0">
                        <a:solidFill>
                          <a:srgbClr val="000000"/>
                        </a:solidFill>
                        <a:effectLst/>
                        <a:latin typeface="Calibri" panose="020F0502020204030204" pitchFamily="34" charset="0"/>
                      </a:endParaRPr>
                    </a:p>
                  </a:txBody>
                  <a:tcPr marL="4502" marR="4502" marT="4502" marB="0" vert="vert27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019175">
                <a:tc>
                  <a:txBody>
                    <a:bodyPr/>
                    <a:lstStyle/>
                    <a:p>
                      <a:pPr algn="ctr" fontAlgn="b"/>
                      <a:r>
                        <a:rPr lang="en-US" sz="1100" u="none" strike="noStrike" dirty="0">
                          <a:effectLst/>
                        </a:rPr>
                        <a:t>Nackawic Elementary School</a:t>
                      </a:r>
                      <a:endParaRPr lang="en-US" sz="1100" b="0" i="0" u="none" strike="noStrike" dirty="0">
                        <a:solidFill>
                          <a:srgbClr val="000000"/>
                        </a:solidFill>
                        <a:effectLst/>
                        <a:latin typeface="Calibri" panose="020F0502020204030204" pitchFamily="34" charset="0"/>
                      </a:endParaRPr>
                    </a:p>
                  </a:txBody>
                  <a:tcPr marL="4502" marR="4502" marT="4502" marB="0" vert="vert27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No</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NA</a:t>
                      </a:r>
                      <a:endParaRPr lang="en-US" sz="1100" b="0" i="0" u="none" strike="noStrike">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3900">
                <a:tc>
                  <a:txBody>
                    <a:bodyPr/>
                    <a:lstStyle/>
                    <a:p>
                      <a:pPr algn="ctr" fontAlgn="b"/>
                      <a:r>
                        <a:rPr lang="en-US" sz="1100" u="none" strike="noStrike" dirty="0">
                          <a:effectLst/>
                        </a:rPr>
                        <a:t>Nackawic Middle School</a:t>
                      </a:r>
                      <a:endParaRPr lang="en-US" sz="1100" b="0" i="0" u="none" strike="noStrike" dirty="0">
                        <a:solidFill>
                          <a:srgbClr val="000000"/>
                        </a:solidFill>
                        <a:effectLst/>
                        <a:latin typeface="Calibri" panose="020F0502020204030204" pitchFamily="34" charset="0"/>
                      </a:endParaRPr>
                    </a:p>
                  </a:txBody>
                  <a:tcPr marL="4502" marR="4502" marT="4502" marB="0" vert="vert27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b="0" i="0" u="none" strike="noStrike" dirty="0" smtClean="0">
                          <a:solidFill>
                            <a:schemeClr val="dk1"/>
                          </a:solidFill>
                          <a:effectLst/>
                          <a:latin typeface="+mn-lt"/>
                        </a:rPr>
                        <a:t>Yes</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50058">
                <a:tc>
                  <a:txBody>
                    <a:bodyPr/>
                    <a:lstStyle/>
                    <a:p>
                      <a:pPr algn="ctr" fontAlgn="b"/>
                      <a:r>
                        <a:rPr lang="en-US" sz="1100" u="none" strike="noStrike" dirty="0">
                          <a:effectLst/>
                        </a:rPr>
                        <a:t>Nackawic High School</a:t>
                      </a:r>
                      <a:endParaRPr lang="en-US" sz="1100" b="0" i="0" u="none" strike="noStrike" dirty="0">
                        <a:solidFill>
                          <a:srgbClr val="000000"/>
                        </a:solidFill>
                        <a:effectLst/>
                        <a:latin typeface="Calibri" panose="020F0502020204030204" pitchFamily="34" charset="0"/>
                      </a:endParaRPr>
                    </a:p>
                  </a:txBody>
                  <a:tcPr marL="4502" marR="4502" marT="4502" marB="0" vert="vert27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No</a:t>
                      </a:r>
                      <a:endParaRPr lang="en-US" sz="1100" b="0" i="0" u="none" strike="noStrike">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a:effectLst/>
                        </a:rPr>
                        <a:t>Yes</a:t>
                      </a:r>
                      <a:endParaRPr lang="en-US" sz="1100" b="0" i="0" u="none" strike="noStrike">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NA</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b"/>
                      <a:r>
                        <a:rPr lang="en-US" sz="1100" u="none" strike="noStrike" dirty="0">
                          <a:effectLst/>
                        </a:rPr>
                        <a:t>Yes</a:t>
                      </a:r>
                      <a:endParaRPr lang="en-US" sz="1100" b="0" i="0" u="none" strike="noStrike" dirty="0">
                        <a:solidFill>
                          <a:srgbClr val="000000"/>
                        </a:solidFill>
                        <a:effectLst/>
                        <a:latin typeface="Calibri" panose="020F0502020204030204" pitchFamily="34" charset="0"/>
                      </a:endParaRPr>
                    </a:p>
                  </a:txBody>
                  <a:tcPr marL="4502" marR="4502" marT="4502"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23</a:t>
            </a:fld>
            <a:endParaRPr lang="en-US" sz="1200" dirty="0"/>
          </a:p>
        </p:txBody>
      </p:sp>
    </p:spTree>
    <p:extLst>
      <p:ext uri="{BB962C8B-B14F-4D97-AF65-F5344CB8AC3E}">
        <p14:creationId xmlns:p14="http://schemas.microsoft.com/office/powerpoint/2010/main" val="24501485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Impact on Other Schools</a:t>
            </a:r>
            <a:endParaRPr lang="en-CA"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fontScale="25000" lnSpcReduction="20000"/>
          </a:bodyPr>
          <a:lstStyle/>
          <a:p>
            <a:endParaRPr lang="en-US" dirty="0" smtClean="0">
              <a:solidFill>
                <a:schemeClr val="tx2">
                  <a:lumMod val="75000"/>
                  <a:lumOff val="25000"/>
                </a:schemeClr>
              </a:solidFill>
            </a:endParaRPr>
          </a:p>
          <a:p>
            <a:pPr marL="0" indent="0">
              <a:buNone/>
            </a:pPr>
            <a:r>
              <a:rPr lang="en-US" sz="4300" dirty="0" smtClean="0">
                <a:solidFill>
                  <a:schemeClr val="tx2">
                    <a:lumMod val="75000"/>
                    <a:lumOff val="25000"/>
                  </a:schemeClr>
                </a:solidFill>
              </a:rPr>
              <a:t> </a:t>
            </a:r>
            <a:r>
              <a:rPr lang="en-US" sz="7200" dirty="0" smtClean="0">
                <a:solidFill>
                  <a:schemeClr val="tx2">
                    <a:lumMod val="75000"/>
                    <a:lumOff val="25000"/>
                  </a:schemeClr>
                </a:solidFill>
              </a:rPr>
              <a:t>Beyond a decision of status quo or a recommendation to fix/upgrade the schools as they stand now, the following scenarios rise to the surface as possible considerations:</a:t>
            </a:r>
          </a:p>
          <a:p>
            <a:r>
              <a:rPr lang="en-US" sz="7200" dirty="0" smtClean="0">
                <a:solidFill>
                  <a:schemeClr val="tx2">
                    <a:lumMod val="75000"/>
                    <a:lumOff val="25000"/>
                  </a:schemeClr>
                </a:solidFill>
              </a:rPr>
              <a:t>Creation of K-8 school within Nackawic Middle School as the site (with or without Millville Elementary School students pending outcome of sustainability study).</a:t>
            </a:r>
          </a:p>
          <a:p>
            <a:r>
              <a:rPr lang="en-US" sz="7200" dirty="0" smtClean="0">
                <a:solidFill>
                  <a:schemeClr val="tx2">
                    <a:lumMod val="75000"/>
                    <a:lumOff val="25000"/>
                  </a:schemeClr>
                </a:solidFill>
              </a:rPr>
              <a:t>Creation of a 6-12 school within Nackawic High School as the site.</a:t>
            </a:r>
          </a:p>
          <a:p>
            <a:pPr marL="0" indent="0">
              <a:buNone/>
            </a:pPr>
            <a:r>
              <a:rPr lang="en-US" sz="7200" dirty="0" smtClean="0">
                <a:solidFill>
                  <a:schemeClr val="tx2">
                    <a:lumMod val="75000"/>
                    <a:lumOff val="25000"/>
                  </a:schemeClr>
                </a:solidFill>
              </a:rPr>
              <a:t>There does not appear to be capacity for a K-12 school in Nackawic with the current buildings. The construction of a new K-12 school serving 600-650 students would require government approval of a major capital construction project should it be recommended by the District Education Council.  </a:t>
            </a:r>
          </a:p>
          <a:p>
            <a:pPr marL="0" indent="0">
              <a:buNone/>
            </a:pPr>
            <a:r>
              <a:rPr lang="en-US" sz="7200" dirty="0">
                <a:solidFill>
                  <a:schemeClr val="tx2">
                    <a:lumMod val="75000"/>
                    <a:lumOff val="25000"/>
                  </a:schemeClr>
                </a:solidFill>
              </a:rPr>
              <a:t>I</a:t>
            </a:r>
            <a:r>
              <a:rPr lang="en-US" sz="7200" dirty="0" smtClean="0">
                <a:solidFill>
                  <a:schemeClr val="tx2">
                    <a:lumMod val="75000"/>
                    <a:lumOff val="25000"/>
                  </a:schemeClr>
                </a:solidFill>
              </a:rPr>
              <a:t>t does not seem reasonable to consider moves to Fredericton, Harvey or Woodstock.</a:t>
            </a:r>
          </a:p>
          <a:p>
            <a:endParaRPr lang="en-US" sz="7200" dirty="0" smtClean="0">
              <a:solidFill>
                <a:schemeClr val="tx2">
                  <a:lumMod val="75000"/>
                  <a:lumOff val="25000"/>
                </a:schemeClr>
              </a:solidFill>
            </a:endParaRPr>
          </a:p>
          <a:p>
            <a:endParaRPr lang="en-US" sz="3700" dirty="0">
              <a:solidFill>
                <a:schemeClr val="tx2">
                  <a:lumMod val="75000"/>
                  <a:lumOff val="25000"/>
                </a:schemeClr>
              </a:solidFill>
            </a:endParaRPr>
          </a:p>
          <a:p>
            <a:pPr marL="0" indent="0">
              <a:buNone/>
            </a:pPr>
            <a:r>
              <a:rPr lang="en-US" dirty="0" smtClean="0">
                <a:solidFill>
                  <a:schemeClr val="tx2">
                    <a:lumMod val="75000"/>
                    <a:lumOff val="25000"/>
                  </a:schemeClr>
                </a:solidFill>
              </a:rPr>
              <a:t> </a:t>
            </a:r>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24</a:t>
            </a:fld>
            <a:endParaRPr lang="en-US" sz="1200" dirty="0"/>
          </a:p>
        </p:txBody>
      </p:sp>
    </p:spTree>
    <p:extLst>
      <p:ext uri="{BB962C8B-B14F-4D97-AF65-F5344CB8AC3E}">
        <p14:creationId xmlns:p14="http://schemas.microsoft.com/office/powerpoint/2010/main" val="8737546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959224"/>
          </a:xfrm>
        </p:spPr>
        <p:txBody>
          <a:bodyPr/>
          <a:lstStyle/>
          <a:p>
            <a:r>
              <a:rPr lang="en-US" dirty="0" smtClean="0"/>
              <a:t>Scenario A:  K-8 School</a:t>
            </a:r>
            <a:endParaRPr lang="en-US" dirty="0"/>
          </a:p>
        </p:txBody>
      </p:sp>
      <p:sp>
        <p:nvSpPr>
          <p:cNvPr id="3" name="Content Placeholder 2"/>
          <p:cNvSpPr>
            <a:spLocks noGrp="1"/>
          </p:cNvSpPr>
          <p:nvPr>
            <p:ph idx="1"/>
          </p:nvPr>
        </p:nvSpPr>
        <p:spPr>
          <a:xfrm>
            <a:off x="214126" y="1315388"/>
            <a:ext cx="8042276" cy="4343400"/>
          </a:xfrm>
        </p:spPr>
        <p:txBody>
          <a:bodyPr/>
          <a:lstStyle/>
          <a:p>
            <a:pPr marL="0" indent="0">
              <a:buNone/>
            </a:pPr>
            <a:r>
              <a:rPr lang="en-US" dirty="0" smtClean="0"/>
              <a:t> </a:t>
            </a:r>
          </a:p>
          <a:p>
            <a:pPr marL="0" indent="0">
              <a:buNone/>
            </a:pPr>
            <a:endParaRPr lang="en-US" dirty="0"/>
          </a:p>
          <a:p>
            <a:pPr marL="0" indent="0">
              <a:buNone/>
            </a:pPr>
            <a:endParaRPr lang="en-US" dirty="0" smtClean="0"/>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25</a:t>
            </a:fld>
            <a:endParaRPr lang="en-US" sz="1200" dirty="0"/>
          </a:p>
        </p:txBody>
      </p:sp>
      <p:graphicFrame>
        <p:nvGraphicFramePr>
          <p:cNvPr id="8" name="Table 7"/>
          <p:cNvGraphicFramePr>
            <a:graphicFrameLocks noGrp="1"/>
          </p:cNvGraphicFramePr>
          <p:nvPr>
            <p:extLst>
              <p:ext uri="{D42A27DB-BD31-4B8C-83A1-F6EECF244321}">
                <p14:modId xmlns:p14="http://schemas.microsoft.com/office/powerpoint/2010/main" val="985484528"/>
              </p:ext>
            </p:extLst>
          </p:nvPr>
        </p:nvGraphicFramePr>
        <p:xfrm>
          <a:off x="1462129" y="1203960"/>
          <a:ext cx="6794273" cy="4690073"/>
        </p:xfrm>
        <a:graphic>
          <a:graphicData uri="http://schemas.openxmlformats.org/drawingml/2006/table">
            <a:tbl>
              <a:tblPr firstRow="1" bandRow="1">
                <a:tableStyleId>{5C22544A-7EE6-4342-B048-85BDC9FD1C3A}</a:tableStyleId>
              </a:tblPr>
              <a:tblGrid>
                <a:gridCol w="2264758"/>
                <a:gridCol w="2407842"/>
                <a:gridCol w="2121673"/>
              </a:tblGrid>
              <a:tr h="1215353">
                <a:tc>
                  <a:txBody>
                    <a:bodyPr/>
                    <a:lstStyle/>
                    <a:p>
                      <a:endParaRPr lang="en-US" dirty="0"/>
                    </a:p>
                  </a:txBody>
                  <a:tcPr/>
                </a:tc>
                <a:tc>
                  <a:txBody>
                    <a:bodyPr/>
                    <a:lstStyle/>
                    <a:p>
                      <a:pPr algn="ctr"/>
                      <a:r>
                        <a:rPr lang="en-US" dirty="0" smtClean="0"/>
                        <a:t>K-8 without Millville</a:t>
                      </a:r>
                      <a:endParaRPr lang="en-US" dirty="0"/>
                    </a:p>
                  </a:txBody>
                  <a:tcPr/>
                </a:tc>
                <a:tc>
                  <a:txBody>
                    <a:bodyPr/>
                    <a:lstStyle/>
                    <a:p>
                      <a:r>
                        <a:rPr lang="en-US" dirty="0" smtClean="0"/>
                        <a:t>K-8 with Millville</a:t>
                      </a:r>
                      <a:endParaRPr lang="en-US" dirty="0"/>
                    </a:p>
                  </a:txBody>
                  <a:tcPr/>
                </a:tc>
              </a:tr>
              <a:tr h="138978">
                <a:tc>
                  <a:txBody>
                    <a:bodyPr/>
                    <a:lstStyle/>
                    <a:p>
                      <a:r>
                        <a:rPr lang="en-US" dirty="0" smtClean="0"/>
                        <a:t>Projected 2016-17 enrolment</a:t>
                      </a:r>
                      <a:endParaRPr lang="en-US" dirty="0"/>
                    </a:p>
                  </a:txBody>
                  <a:tcPr/>
                </a:tc>
                <a:tc>
                  <a:txBody>
                    <a:bodyPr/>
                    <a:lstStyle/>
                    <a:p>
                      <a:pPr algn="ctr"/>
                      <a:r>
                        <a:rPr lang="en-US" dirty="0" smtClean="0"/>
                        <a:t> 329 (332)</a:t>
                      </a:r>
                      <a:endParaRPr lang="en-US" dirty="0"/>
                    </a:p>
                  </a:txBody>
                  <a:tcPr/>
                </a:tc>
                <a:tc>
                  <a:txBody>
                    <a:bodyPr/>
                    <a:lstStyle/>
                    <a:p>
                      <a:pPr algn="ctr"/>
                      <a:r>
                        <a:rPr lang="en-US" dirty="0" smtClean="0"/>
                        <a:t> 361 (360)</a:t>
                      </a:r>
                      <a:endParaRPr lang="en-US" dirty="0"/>
                    </a:p>
                  </a:txBody>
                  <a:tcPr/>
                </a:tc>
              </a:tr>
              <a:tr h="979941">
                <a:tc>
                  <a:txBody>
                    <a:bodyPr/>
                    <a:lstStyle/>
                    <a:p>
                      <a:r>
                        <a:rPr lang="en-US" dirty="0" smtClean="0"/>
                        <a:t>Projected 2016-17 number of homerooms</a:t>
                      </a:r>
                    </a:p>
                    <a:p>
                      <a:endParaRPr lang="en-US" dirty="0"/>
                    </a:p>
                  </a:txBody>
                  <a:tcPr/>
                </a:tc>
                <a:tc>
                  <a:txBody>
                    <a:bodyPr/>
                    <a:lstStyle/>
                    <a:p>
                      <a:pPr algn="ctr"/>
                      <a:r>
                        <a:rPr lang="en-US" dirty="0" smtClean="0"/>
                        <a:t> 18</a:t>
                      </a:r>
                      <a:endParaRPr lang="en-US" dirty="0"/>
                    </a:p>
                  </a:txBody>
                  <a:tcPr/>
                </a:tc>
                <a:tc>
                  <a:txBody>
                    <a:bodyPr/>
                    <a:lstStyle/>
                    <a:p>
                      <a:pPr algn="ctr"/>
                      <a:r>
                        <a:rPr lang="en-US" dirty="0" smtClean="0"/>
                        <a:t>18</a:t>
                      </a:r>
                      <a:endParaRPr lang="en-US" dirty="0"/>
                    </a:p>
                  </a:txBody>
                  <a:tcPr/>
                </a:tc>
              </a:tr>
              <a:tr h="138978">
                <a:tc>
                  <a:txBody>
                    <a:bodyPr/>
                    <a:lstStyle/>
                    <a:p>
                      <a:r>
                        <a:rPr lang="en-US" dirty="0" smtClean="0"/>
                        <a:t>Projected 2016-17 Functional Capacity</a:t>
                      </a:r>
                      <a:endParaRPr lang="en-US" dirty="0"/>
                    </a:p>
                  </a:txBody>
                  <a:tcPr/>
                </a:tc>
                <a:tc>
                  <a:txBody>
                    <a:bodyPr/>
                    <a:lstStyle/>
                    <a:p>
                      <a:pPr algn="ctr"/>
                      <a:r>
                        <a:rPr lang="en-US" dirty="0" smtClean="0"/>
                        <a:t>74.4%</a:t>
                      </a:r>
                      <a:endParaRPr lang="en-US" dirty="0"/>
                    </a:p>
                  </a:txBody>
                  <a:tcPr/>
                </a:tc>
                <a:tc>
                  <a:txBody>
                    <a:bodyPr/>
                    <a:lstStyle/>
                    <a:p>
                      <a:pPr algn="ctr"/>
                      <a:r>
                        <a:rPr lang="en-US" smtClean="0"/>
                        <a:t>81.7%</a:t>
                      </a:r>
                      <a:endParaRPr lang="en-US" dirty="0"/>
                    </a:p>
                  </a:txBody>
                  <a:tcPr/>
                </a:tc>
              </a:tr>
              <a:tr h="138978">
                <a:tc>
                  <a:txBody>
                    <a:bodyPr/>
                    <a:lstStyle/>
                    <a:p>
                      <a:r>
                        <a:rPr lang="en-US" dirty="0" smtClean="0"/>
                        <a:t>Projected 2016-17 Teacher FTE</a:t>
                      </a:r>
                      <a:endParaRPr lang="en-US" dirty="0"/>
                    </a:p>
                  </a:txBody>
                  <a:tcPr/>
                </a:tc>
                <a:tc>
                  <a:txBody>
                    <a:bodyPr/>
                    <a:lstStyle/>
                    <a:p>
                      <a:pPr algn="ctr"/>
                      <a:r>
                        <a:rPr lang="en-US" dirty="0" smtClean="0"/>
                        <a:t>24.2</a:t>
                      </a:r>
                      <a:endParaRPr lang="en-US" dirty="0"/>
                    </a:p>
                  </a:txBody>
                  <a:tcPr/>
                </a:tc>
                <a:tc>
                  <a:txBody>
                    <a:bodyPr/>
                    <a:lstStyle/>
                    <a:p>
                      <a:pPr algn="ctr"/>
                      <a:r>
                        <a:rPr lang="en-US" dirty="0" smtClean="0"/>
                        <a:t>24.5</a:t>
                      </a:r>
                      <a:endParaRPr lang="en-US" dirty="0"/>
                    </a:p>
                  </a:txBody>
                  <a:tcPr/>
                </a:tc>
              </a:tr>
              <a:tr h="138978">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8169642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B:  6-12 School</a:t>
            </a:r>
            <a:endParaRPr lang="en-US" dirty="0"/>
          </a:p>
        </p:txBody>
      </p:sp>
      <p:sp>
        <p:nvSpPr>
          <p:cNvPr id="3" name="Content Placeholder 2"/>
          <p:cNvSpPr>
            <a:spLocks noGrp="1"/>
          </p:cNvSpPr>
          <p:nvPr>
            <p:ph idx="1"/>
          </p:nvPr>
        </p:nvSpPr>
        <p:spPr>
          <a:xfrm>
            <a:off x="214126" y="1315388"/>
            <a:ext cx="8042276" cy="4343400"/>
          </a:xfrm>
        </p:spPr>
        <p:txBody>
          <a:bodyPr/>
          <a:lstStyle/>
          <a:p>
            <a:pPr marL="0" indent="0">
              <a:buNone/>
            </a:pPr>
            <a:r>
              <a:rPr lang="en-US" dirty="0" smtClean="0"/>
              <a:t> </a:t>
            </a:r>
          </a:p>
          <a:p>
            <a:pPr marL="0" indent="0">
              <a:buNone/>
            </a:pPr>
            <a:endParaRPr lang="en-US" dirty="0"/>
          </a:p>
          <a:p>
            <a:pPr marL="0" indent="0">
              <a:buNone/>
            </a:pPr>
            <a:endParaRPr lang="en-US" dirty="0" smtClean="0"/>
          </a:p>
          <a:p>
            <a:pPr marL="0" indent="0">
              <a:buNone/>
            </a:pPr>
            <a:r>
              <a:rPr lang="en-US" dirty="0" smtClean="0"/>
              <a:t> </a:t>
            </a:r>
            <a:endParaRPr lang="en-US" dirty="0"/>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26</a:t>
            </a:fld>
            <a:endParaRPr lang="en-US" sz="1200" dirty="0"/>
          </a:p>
        </p:txBody>
      </p:sp>
      <p:graphicFrame>
        <p:nvGraphicFramePr>
          <p:cNvPr id="8" name="Table 7"/>
          <p:cNvGraphicFramePr>
            <a:graphicFrameLocks noGrp="1"/>
          </p:cNvGraphicFramePr>
          <p:nvPr>
            <p:extLst>
              <p:ext uri="{D42A27DB-BD31-4B8C-83A1-F6EECF244321}">
                <p14:modId xmlns:p14="http://schemas.microsoft.com/office/powerpoint/2010/main" val="2154797568"/>
              </p:ext>
            </p:extLst>
          </p:nvPr>
        </p:nvGraphicFramePr>
        <p:xfrm>
          <a:off x="1486742" y="1444532"/>
          <a:ext cx="6068300" cy="4596504"/>
        </p:xfrm>
        <a:graphic>
          <a:graphicData uri="http://schemas.openxmlformats.org/drawingml/2006/table">
            <a:tbl>
              <a:tblPr firstRow="1" bandRow="1">
                <a:tableStyleId>{5C22544A-7EE6-4342-B048-85BDC9FD1C3A}</a:tableStyleId>
              </a:tblPr>
              <a:tblGrid>
                <a:gridCol w="3034150"/>
                <a:gridCol w="3034150"/>
              </a:tblGrid>
              <a:tr h="1233674">
                <a:tc>
                  <a:txBody>
                    <a:bodyPr/>
                    <a:lstStyle/>
                    <a:p>
                      <a:endParaRPr lang="en-US" dirty="0"/>
                    </a:p>
                  </a:txBody>
                  <a:tcPr/>
                </a:tc>
                <a:tc>
                  <a:txBody>
                    <a:bodyPr/>
                    <a:lstStyle/>
                    <a:p>
                      <a:r>
                        <a:rPr lang="en-US" dirty="0" smtClean="0"/>
                        <a:t>   </a:t>
                      </a:r>
                      <a:endParaRPr lang="en-US" dirty="0"/>
                    </a:p>
                  </a:txBody>
                  <a:tcPr/>
                </a:tc>
              </a:tr>
              <a:tr h="659069">
                <a:tc>
                  <a:txBody>
                    <a:bodyPr/>
                    <a:lstStyle/>
                    <a:p>
                      <a:r>
                        <a:rPr lang="en-US" sz="1400" dirty="0" smtClean="0"/>
                        <a:t>Projected 2016-17 enrolment</a:t>
                      </a:r>
                      <a:endParaRPr lang="en-US" sz="1400" dirty="0"/>
                    </a:p>
                  </a:txBody>
                  <a:tcPr/>
                </a:tc>
                <a:tc>
                  <a:txBody>
                    <a:bodyPr/>
                    <a:lstStyle/>
                    <a:p>
                      <a:pPr algn="ctr"/>
                      <a:r>
                        <a:rPr lang="en-US" sz="1400" dirty="0" smtClean="0"/>
                        <a:t>399 </a:t>
                      </a:r>
                      <a:endParaRPr lang="en-US" sz="1400" dirty="0"/>
                    </a:p>
                  </a:txBody>
                  <a:tcPr/>
                </a:tc>
              </a:tr>
              <a:tr h="1009012">
                <a:tc>
                  <a:txBody>
                    <a:bodyPr/>
                    <a:lstStyle/>
                    <a:p>
                      <a:r>
                        <a:rPr lang="en-US" sz="1400" dirty="0" smtClean="0"/>
                        <a:t>Projected 2016-17 number of homerooms</a:t>
                      </a:r>
                    </a:p>
                    <a:p>
                      <a:endParaRPr lang="en-US" sz="1400" dirty="0"/>
                    </a:p>
                  </a:txBody>
                  <a:tcPr/>
                </a:tc>
                <a:tc>
                  <a:txBody>
                    <a:bodyPr/>
                    <a:lstStyle/>
                    <a:p>
                      <a:pPr algn="ctr"/>
                      <a:r>
                        <a:rPr lang="en-US" sz="1400" dirty="0" smtClean="0"/>
                        <a:t>7 Middle School Homerooms </a:t>
                      </a:r>
                    </a:p>
                    <a:p>
                      <a:pPr algn="ctr"/>
                      <a:r>
                        <a:rPr lang="en-US" sz="1400" dirty="0" smtClean="0"/>
                        <a:t>265 High School Students</a:t>
                      </a:r>
                      <a:endParaRPr lang="en-US" sz="1400" dirty="0"/>
                    </a:p>
                  </a:txBody>
                  <a:tcPr/>
                </a:tc>
              </a:tr>
              <a:tr h="659069">
                <a:tc>
                  <a:txBody>
                    <a:bodyPr/>
                    <a:lstStyle/>
                    <a:p>
                      <a:r>
                        <a:rPr lang="en-US" sz="1400" dirty="0" smtClean="0"/>
                        <a:t>Projected 2016-17 Functional Capacity</a:t>
                      </a:r>
                      <a:endParaRPr lang="en-US" sz="1400" dirty="0"/>
                    </a:p>
                  </a:txBody>
                  <a:tcPr/>
                </a:tc>
                <a:tc>
                  <a:txBody>
                    <a:bodyPr/>
                    <a:lstStyle/>
                    <a:p>
                      <a:pPr algn="ctr"/>
                      <a:r>
                        <a:rPr lang="en-US" sz="1400" dirty="0" smtClean="0"/>
                        <a:t>68.8%</a:t>
                      </a:r>
                      <a:endParaRPr lang="en-US" sz="1400" dirty="0"/>
                    </a:p>
                  </a:txBody>
                  <a:tcPr/>
                </a:tc>
              </a:tr>
              <a:tr h="659069">
                <a:tc>
                  <a:txBody>
                    <a:bodyPr/>
                    <a:lstStyle/>
                    <a:p>
                      <a:r>
                        <a:rPr lang="en-US" sz="1400" dirty="0" smtClean="0"/>
                        <a:t>Projected 2016-17 Teacher FTE</a:t>
                      </a:r>
                      <a:endParaRPr lang="en-US" sz="1400" dirty="0"/>
                    </a:p>
                  </a:txBody>
                  <a:tcPr/>
                </a:tc>
                <a:tc>
                  <a:txBody>
                    <a:bodyPr/>
                    <a:lstStyle/>
                    <a:p>
                      <a:pPr algn="ctr"/>
                      <a:r>
                        <a:rPr lang="en-US" sz="1400" dirty="0" smtClean="0"/>
                        <a:t>29.4FTE</a:t>
                      </a:r>
                      <a:endParaRPr lang="en-US" sz="1400" dirty="0"/>
                    </a:p>
                  </a:txBody>
                  <a:tcPr/>
                </a:tc>
              </a:tr>
              <a:tr h="376611">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297522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2">
                    <a:lumMod val="75000"/>
                    <a:lumOff val="25000"/>
                  </a:schemeClr>
                </a:solidFill>
                <a:latin typeface="Arial Rounded MT Bold" pitchFamily="34" charset="0"/>
              </a:rPr>
              <a:t>Special Events That Encourage Community School </a:t>
            </a:r>
            <a:r>
              <a:rPr lang="en-US" sz="3600" b="1" dirty="0" smtClean="0">
                <a:solidFill>
                  <a:schemeClr val="tx2">
                    <a:lumMod val="75000"/>
                    <a:lumOff val="25000"/>
                  </a:schemeClr>
                </a:solidFill>
                <a:latin typeface="Arial Rounded MT Bold" pitchFamily="34" charset="0"/>
              </a:rPr>
              <a:t>Partnerships at  </a:t>
            </a:r>
            <a:endParaRPr lang="en-CA" sz="3600" dirty="0">
              <a:solidFill>
                <a:schemeClr val="tx2">
                  <a:lumMod val="75000"/>
                  <a:lumOff val="25000"/>
                </a:schemeClr>
              </a:solidFill>
              <a:latin typeface="Arial Rounded MT Bold"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9485073"/>
              </p:ext>
            </p:extLst>
          </p:nvPr>
        </p:nvGraphicFramePr>
        <p:xfrm>
          <a:off x="549275" y="1600199"/>
          <a:ext cx="8042274" cy="3463780"/>
        </p:xfrm>
        <a:graphic>
          <a:graphicData uri="http://schemas.openxmlformats.org/drawingml/2006/table">
            <a:tbl>
              <a:tblPr firstRow="1" bandRow="1">
                <a:tableStyleId>{5C22544A-7EE6-4342-B048-85BDC9FD1C3A}</a:tableStyleId>
              </a:tblPr>
              <a:tblGrid>
                <a:gridCol w="2680758"/>
                <a:gridCol w="2680758"/>
                <a:gridCol w="2680758"/>
              </a:tblGrid>
              <a:tr h="638767">
                <a:tc>
                  <a:txBody>
                    <a:bodyPr/>
                    <a:lstStyle/>
                    <a:p>
                      <a:pPr algn="ctr"/>
                      <a:r>
                        <a:rPr lang="en-US" dirty="0" smtClean="0"/>
                        <a:t>Nackawic Elementary</a:t>
                      </a:r>
                      <a:endParaRPr lang="en-US" dirty="0"/>
                    </a:p>
                  </a:txBody>
                  <a:tcPr/>
                </a:tc>
                <a:tc>
                  <a:txBody>
                    <a:bodyPr/>
                    <a:lstStyle/>
                    <a:p>
                      <a:pPr algn="ctr"/>
                      <a:r>
                        <a:rPr lang="en-US" dirty="0" smtClean="0"/>
                        <a:t>Nackawic Middle</a:t>
                      </a:r>
                      <a:endParaRPr lang="en-US" dirty="0"/>
                    </a:p>
                  </a:txBody>
                  <a:tcPr/>
                </a:tc>
                <a:tc>
                  <a:txBody>
                    <a:bodyPr/>
                    <a:lstStyle/>
                    <a:p>
                      <a:pPr algn="ctr"/>
                      <a:r>
                        <a:rPr lang="en-US" dirty="0" smtClean="0"/>
                        <a:t>Nackawic High</a:t>
                      </a:r>
                      <a:endParaRPr lang="en-US" dirty="0"/>
                    </a:p>
                  </a:txBody>
                  <a:tcPr/>
                </a:tc>
              </a:tr>
              <a:tr h="735019">
                <a:tc>
                  <a:txBody>
                    <a:bodyPr/>
                    <a:lstStyle/>
                    <a:p>
                      <a:r>
                        <a:rPr lang="en-US" sz="1600" kern="1200" dirty="0" smtClean="0">
                          <a:solidFill>
                            <a:schemeClr val="tx2">
                              <a:lumMod val="75000"/>
                              <a:lumOff val="25000"/>
                            </a:schemeClr>
                          </a:solidFill>
                          <a:effectLst/>
                          <a:latin typeface="+mn-lt"/>
                          <a:ea typeface="+mn-ea"/>
                          <a:cs typeface="+mn-cs"/>
                        </a:rPr>
                        <a:t>Tae Kwon Do Presentations to  physical education classes</a:t>
                      </a:r>
                      <a:endParaRPr lang="en-US" sz="1600" dirty="0">
                        <a:solidFill>
                          <a:schemeClr val="tx2">
                            <a:lumMod val="75000"/>
                            <a:lumOff val="25000"/>
                          </a:schemeClr>
                        </a:solidFill>
                      </a:endParaRPr>
                    </a:p>
                  </a:txBody>
                  <a:tcPr/>
                </a:tc>
                <a:tc>
                  <a:txBody>
                    <a:bodyPr/>
                    <a:lstStyle/>
                    <a:p>
                      <a:r>
                        <a:rPr lang="en-US" sz="1600" dirty="0" smtClean="0">
                          <a:solidFill>
                            <a:schemeClr val="tx2">
                              <a:lumMod val="75000"/>
                              <a:lumOff val="25000"/>
                            </a:schemeClr>
                          </a:solidFill>
                        </a:rPr>
                        <a:t>Meals on Wheels</a:t>
                      </a:r>
                      <a:endParaRPr lang="en-US" sz="1600" dirty="0">
                        <a:solidFill>
                          <a:schemeClr val="tx2">
                            <a:lumMod val="75000"/>
                            <a:lumOff val="25000"/>
                          </a:schemeClr>
                        </a:solidFill>
                      </a:endParaRPr>
                    </a:p>
                  </a:txBody>
                  <a:tcPr/>
                </a:tc>
                <a:tc>
                  <a:txBody>
                    <a:bodyPr/>
                    <a:lstStyle/>
                    <a:p>
                      <a:r>
                        <a:rPr lang="en-US" sz="1600" dirty="0" smtClean="0">
                          <a:solidFill>
                            <a:schemeClr val="tx2">
                              <a:lumMod val="75000"/>
                              <a:lumOff val="25000"/>
                            </a:schemeClr>
                          </a:solidFill>
                        </a:rPr>
                        <a:t>NHS Gives Back</a:t>
                      </a:r>
                      <a:endParaRPr lang="en-US" sz="1600" dirty="0">
                        <a:solidFill>
                          <a:schemeClr val="tx2">
                            <a:lumMod val="75000"/>
                            <a:lumOff val="25000"/>
                          </a:schemeClr>
                        </a:solidFill>
                      </a:endParaRPr>
                    </a:p>
                  </a:txBody>
                  <a:tcPr/>
                </a:tc>
              </a:tr>
              <a:tr h="638767">
                <a:tc>
                  <a:txBody>
                    <a:bodyPr/>
                    <a:lstStyle/>
                    <a:p>
                      <a:r>
                        <a:rPr lang="en-US" sz="1600" kern="1200" dirty="0" smtClean="0">
                          <a:solidFill>
                            <a:schemeClr val="tx2">
                              <a:lumMod val="75000"/>
                              <a:lumOff val="25000"/>
                            </a:schemeClr>
                          </a:solidFill>
                          <a:effectLst/>
                          <a:latin typeface="+mn-lt"/>
                          <a:ea typeface="+mn-ea"/>
                          <a:cs typeface="+mn-cs"/>
                        </a:rPr>
                        <a:t>School Breakfast for Community</a:t>
                      </a:r>
                      <a:endParaRPr lang="en-US" sz="1600" dirty="0">
                        <a:solidFill>
                          <a:schemeClr val="tx2">
                            <a:lumMod val="75000"/>
                            <a:lumOff val="25000"/>
                          </a:schemeClr>
                        </a:solidFill>
                      </a:endParaRPr>
                    </a:p>
                  </a:txBody>
                  <a:tcPr/>
                </a:tc>
                <a:tc>
                  <a:txBody>
                    <a:bodyPr/>
                    <a:lstStyle/>
                    <a:p>
                      <a:r>
                        <a:rPr lang="en-US" sz="1600" dirty="0" smtClean="0">
                          <a:solidFill>
                            <a:schemeClr val="tx2">
                              <a:lumMod val="75000"/>
                              <a:lumOff val="25000"/>
                            </a:schemeClr>
                          </a:solidFill>
                        </a:rPr>
                        <a:t>Cross Country Ski Club </a:t>
                      </a:r>
                      <a:endParaRPr lang="en-US" sz="1600" dirty="0">
                        <a:solidFill>
                          <a:schemeClr val="tx2">
                            <a:lumMod val="75000"/>
                            <a:lumOff val="25000"/>
                          </a:schemeClr>
                        </a:solidFill>
                      </a:endParaRPr>
                    </a:p>
                  </a:txBody>
                  <a:tcPr/>
                </a:tc>
                <a:tc>
                  <a:txBody>
                    <a:bodyPr/>
                    <a:lstStyle/>
                    <a:p>
                      <a:r>
                        <a:rPr lang="en-US" sz="1600" dirty="0" smtClean="0">
                          <a:solidFill>
                            <a:schemeClr val="tx2">
                              <a:lumMod val="75000"/>
                              <a:lumOff val="25000"/>
                            </a:schemeClr>
                          </a:solidFill>
                        </a:rPr>
                        <a:t>Garbage Pick up (Highway)</a:t>
                      </a:r>
                      <a:endParaRPr lang="en-US" sz="1600" dirty="0">
                        <a:solidFill>
                          <a:schemeClr val="tx2">
                            <a:lumMod val="75000"/>
                            <a:lumOff val="25000"/>
                          </a:schemeClr>
                        </a:solidFill>
                      </a:endParaRPr>
                    </a:p>
                  </a:txBody>
                  <a:tcPr/>
                </a:tc>
              </a:tr>
              <a:tr h="724519">
                <a:tc>
                  <a:txBody>
                    <a:bodyPr/>
                    <a:lstStyle/>
                    <a:p>
                      <a:pPr marL="0" marR="0">
                        <a:lnSpc>
                          <a:spcPct val="115000"/>
                        </a:lnSpc>
                        <a:spcBef>
                          <a:spcPts val="0"/>
                        </a:spcBef>
                        <a:spcAft>
                          <a:spcPts val="1000"/>
                        </a:spcAft>
                      </a:pPr>
                      <a:r>
                        <a:rPr lang="en-US" sz="1600" dirty="0">
                          <a:solidFill>
                            <a:schemeClr val="tx2">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100</a:t>
                      </a:r>
                      <a:r>
                        <a:rPr lang="en-US" sz="1600" baseline="30000" dirty="0">
                          <a:solidFill>
                            <a:schemeClr val="tx2">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th</a:t>
                      </a:r>
                      <a:r>
                        <a:rPr lang="en-US" sz="1600" dirty="0">
                          <a:solidFill>
                            <a:schemeClr val="tx2">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 Day of School Food Drive for Food Bank</a:t>
                      </a:r>
                      <a:endParaRPr lang="en-US" sz="1600" dirty="0">
                        <a:solidFill>
                          <a:schemeClr val="tx2">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smtClean="0">
                          <a:solidFill>
                            <a:schemeClr val="tx2">
                              <a:lumMod val="75000"/>
                              <a:lumOff val="25000"/>
                            </a:schemeClr>
                          </a:solidFill>
                        </a:rPr>
                        <a:t>Breakfast For Learning </a:t>
                      </a:r>
                      <a:endParaRPr lang="en-US" sz="1600" dirty="0">
                        <a:solidFill>
                          <a:schemeClr val="tx2">
                            <a:lumMod val="75000"/>
                            <a:lumOff val="25000"/>
                          </a:schemeClr>
                        </a:solidFill>
                      </a:endParaRPr>
                    </a:p>
                  </a:txBody>
                  <a:tcPr/>
                </a:tc>
                <a:tc>
                  <a:txBody>
                    <a:bodyPr/>
                    <a:lstStyle/>
                    <a:p>
                      <a:r>
                        <a:rPr lang="en-US" sz="1600" dirty="0" smtClean="0">
                          <a:solidFill>
                            <a:schemeClr val="tx2">
                              <a:lumMod val="75000"/>
                              <a:lumOff val="25000"/>
                            </a:schemeClr>
                          </a:solidFill>
                        </a:rPr>
                        <a:t>Entrepreneurship Farmer’s Market</a:t>
                      </a:r>
                      <a:endParaRPr lang="en-US" sz="1600" dirty="0">
                        <a:solidFill>
                          <a:schemeClr val="tx2">
                            <a:lumMod val="75000"/>
                            <a:lumOff val="25000"/>
                          </a:schemeClr>
                        </a:solidFill>
                      </a:endParaRPr>
                    </a:p>
                  </a:txBody>
                  <a:tcPr/>
                </a:tc>
              </a:tr>
              <a:tr h="638767">
                <a:tc>
                  <a:txBody>
                    <a:bodyPr/>
                    <a:lstStyle/>
                    <a:p>
                      <a:pPr marL="0" marR="0">
                        <a:lnSpc>
                          <a:spcPct val="115000"/>
                        </a:lnSpc>
                        <a:spcBef>
                          <a:spcPts val="0"/>
                        </a:spcBef>
                        <a:spcAft>
                          <a:spcPts val="1000"/>
                        </a:spcAft>
                      </a:pPr>
                      <a:r>
                        <a:rPr lang="en-US" sz="1600" dirty="0">
                          <a:solidFill>
                            <a:schemeClr val="tx2">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ELF program </a:t>
                      </a:r>
                      <a:r>
                        <a:rPr lang="en-US" sz="1600" dirty="0" smtClean="0">
                          <a:solidFill>
                            <a:schemeClr val="tx2">
                              <a:lumMod val="75000"/>
                              <a:lumOff val="25000"/>
                            </a:schemeClr>
                          </a:solidFill>
                          <a:effectLst/>
                          <a:latin typeface="Times New Roman" panose="02020603050405020304" pitchFamily="18" charset="0"/>
                          <a:ea typeface="Calibri" panose="020F0502020204030204" pitchFamily="34" charset="0"/>
                          <a:cs typeface="Times New Roman" panose="02020603050405020304" pitchFamily="18" charset="0"/>
                        </a:rPr>
                        <a:t>with community members</a:t>
                      </a:r>
                      <a:endParaRPr lang="en-US" sz="1600" dirty="0">
                        <a:solidFill>
                          <a:schemeClr val="tx2">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smtClean="0">
                          <a:solidFill>
                            <a:schemeClr val="tx2">
                              <a:lumMod val="75000"/>
                              <a:lumOff val="25000"/>
                            </a:schemeClr>
                          </a:solidFill>
                        </a:rPr>
                        <a:t>Eco Classroom</a:t>
                      </a:r>
                      <a:endParaRPr lang="en-US" sz="1600" dirty="0">
                        <a:solidFill>
                          <a:schemeClr val="tx2">
                            <a:lumMod val="75000"/>
                            <a:lumOff val="25000"/>
                          </a:schemeClr>
                        </a:solidFill>
                      </a:endParaRPr>
                    </a:p>
                  </a:txBody>
                  <a:tcPr/>
                </a:tc>
                <a:tc>
                  <a:txBody>
                    <a:bodyPr/>
                    <a:lstStyle/>
                    <a:p>
                      <a:r>
                        <a:rPr lang="en-US" sz="1600" dirty="0" smtClean="0">
                          <a:solidFill>
                            <a:schemeClr val="tx2">
                              <a:lumMod val="75000"/>
                              <a:lumOff val="25000"/>
                            </a:schemeClr>
                          </a:solidFill>
                        </a:rPr>
                        <a:t> Co-op Placements</a:t>
                      </a:r>
                      <a:endParaRPr lang="en-US" sz="1600" dirty="0">
                        <a:solidFill>
                          <a:schemeClr val="tx2">
                            <a:lumMod val="75000"/>
                            <a:lumOff val="25000"/>
                          </a:schemeClr>
                        </a:solidFill>
                      </a:endParaRPr>
                    </a:p>
                  </a:txBody>
                  <a:tcPr/>
                </a:tc>
              </a:tr>
            </a:tbl>
          </a:graphicData>
        </a:graphic>
      </p:graphicFrame>
      <p:sp>
        <p:nvSpPr>
          <p:cNvPr id="8" name="Footer Placeholder 7"/>
          <p:cNvSpPr>
            <a:spLocks noGrp="1"/>
          </p:cNvSpPr>
          <p:nvPr>
            <p:ph type="ftr" sz="quarter" idx="11"/>
          </p:nvPr>
        </p:nvSpPr>
        <p:spPr/>
        <p:txBody>
          <a:bodyPr/>
          <a:lstStyle/>
          <a:p>
            <a:r>
              <a:rPr lang="en-US" smtClean="0"/>
              <a:t>September 2015</a:t>
            </a:r>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z="1200" smtClean="0"/>
              <a:pPr/>
              <a:t>27</a:t>
            </a:fld>
            <a:endParaRPr lang="en-US" sz="1200" dirty="0"/>
          </a:p>
        </p:txBody>
      </p:sp>
      <p:sp>
        <p:nvSpPr>
          <p:cNvPr id="5" name="TextBox 4"/>
          <p:cNvSpPr txBox="1"/>
          <p:nvPr/>
        </p:nvSpPr>
        <p:spPr>
          <a:xfrm>
            <a:off x="549275" y="5192555"/>
            <a:ext cx="8042274" cy="954107"/>
          </a:xfrm>
          <a:prstGeom prst="rect">
            <a:avLst/>
          </a:prstGeom>
          <a:noFill/>
        </p:spPr>
        <p:txBody>
          <a:bodyPr wrap="square" rtlCol="0">
            <a:spAutoFit/>
          </a:bodyPr>
          <a:lstStyle/>
          <a:p>
            <a:r>
              <a:rPr lang="en-US" sz="1400" dirty="0" smtClean="0"/>
              <a:t>For a complete listing of community school partnerships please view the schools annual reports posted on the ASD-W sustainability site at </a:t>
            </a:r>
            <a:r>
              <a:rPr lang="en-US" sz="1400" dirty="0" smtClean="0">
                <a:solidFill>
                  <a:schemeClr val="accent6"/>
                </a:solidFill>
              </a:rPr>
              <a:t> </a:t>
            </a:r>
            <a:r>
              <a:rPr lang="en-US" sz="1400" dirty="0" smtClean="0">
                <a:solidFill>
                  <a:schemeClr val="accent6"/>
                </a:solidFill>
                <a:hlinkClick r:id="rId2"/>
              </a:rPr>
              <a:t>www.asd-w.nbed.nb.ca</a:t>
            </a:r>
            <a:r>
              <a:rPr lang="en-US" sz="1400" dirty="0" smtClean="0">
                <a:solidFill>
                  <a:schemeClr val="accent6"/>
                </a:solidFill>
              </a:rPr>
              <a:t> </a:t>
            </a:r>
            <a:r>
              <a:rPr lang="en-US" sz="1400" dirty="0" smtClean="0"/>
              <a:t>and follow the sustainability links.</a:t>
            </a:r>
          </a:p>
          <a:p>
            <a:endParaRPr lang="en-US" sz="1400" dirty="0"/>
          </a:p>
        </p:txBody>
      </p:sp>
    </p:spTree>
    <p:extLst>
      <p:ext uri="{BB962C8B-B14F-4D97-AF65-F5344CB8AC3E}">
        <p14:creationId xmlns:p14="http://schemas.microsoft.com/office/powerpoint/2010/main" val="387965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2">
                    <a:lumMod val="75000"/>
                    <a:lumOff val="25000"/>
                  </a:schemeClr>
                </a:solidFill>
                <a:latin typeface="Arial Rounded MT Bold" pitchFamily="34" charset="0"/>
              </a:rPr>
              <a:t> Student Voice</a:t>
            </a:r>
            <a:endParaRPr lang="en-CA" sz="3600" dirty="0">
              <a:solidFill>
                <a:schemeClr val="tx2">
                  <a:lumMod val="75000"/>
                  <a:lumOff val="25000"/>
                </a:schemeClr>
              </a:solidFill>
              <a:latin typeface="Arial Rounded MT Bold"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613720"/>
              </p:ext>
            </p:extLst>
          </p:nvPr>
        </p:nvGraphicFramePr>
        <p:xfrm>
          <a:off x="549275" y="1600199"/>
          <a:ext cx="8042274" cy="3852937"/>
        </p:xfrm>
        <a:graphic>
          <a:graphicData uri="http://schemas.openxmlformats.org/drawingml/2006/table">
            <a:tbl>
              <a:tblPr firstRow="1" bandRow="1">
                <a:tableStyleId>{5C22544A-7EE6-4342-B048-85BDC9FD1C3A}</a:tableStyleId>
              </a:tblPr>
              <a:tblGrid>
                <a:gridCol w="2680758"/>
                <a:gridCol w="2680758"/>
                <a:gridCol w="2680758"/>
              </a:tblGrid>
              <a:tr h="638767">
                <a:tc>
                  <a:txBody>
                    <a:bodyPr/>
                    <a:lstStyle/>
                    <a:p>
                      <a:pPr algn="ctr"/>
                      <a:r>
                        <a:rPr lang="en-US" dirty="0" smtClean="0"/>
                        <a:t>Nackawic Elementary</a:t>
                      </a:r>
                      <a:endParaRPr lang="en-US" dirty="0"/>
                    </a:p>
                  </a:txBody>
                  <a:tcPr/>
                </a:tc>
                <a:tc>
                  <a:txBody>
                    <a:bodyPr/>
                    <a:lstStyle/>
                    <a:p>
                      <a:pPr algn="ctr"/>
                      <a:r>
                        <a:rPr lang="en-US" dirty="0" smtClean="0"/>
                        <a:t>Nackawic Middle</a:t>
                      </a:r>
                      <a:endParaRPr lang="en-US" dirty="0"/>
                    </a:p>
                  </a:txBody>
                  <a:tcPr/>
                </a:tc>
                <a:tc>
                  <a:txBody>
                    <a:bodyPr/>
                    <a:lstStyle/>
                    <a:p>
                      <a:pPr algn="ctr"/>
                      <a:r>
                        <a:rPr lang="en-US" dirty="0" smtClean="0"/>
                        <a:t>Nackawic High</a:t>
                      </a:r>
                      <a:endParaRPr lang="en-US" dirty="0"/>
                    </a:p>
                  </a:txBody>
                  <a:tcPr/>
                </a:tc>
              </a:tr>
              <a:tr h="735019">
                <a:tc>
                  <a:txBody>
                    <a:bodyPr/>
                    <a:lstStyle/>
                    <a:p>
                      <a:r>
                        <a:rPr lang="en-US" sz="1600" kern="1200" dirty="0" smtClean="0">
                          <a:solidFill>
                            <a:schemeClr val="tx2">
                              <a:lumMod val="75000"/>
                              <a:lumOff val="25000"/>
                            </a:schemeClr>
                          </a:solidFill>
                          <a:effectLst/>
                          <a:latin typeface="+mn-lt"/>
                          <a:ea typeface="+mn-ea"/>
                          <a:cs typeface="+mn-cs"/>
                        </a:rPr>
                        <a:t> Tell Them From</a:t>
                      </a:r>
                      <a:r>
                        <a:rPr lang="en-US" sz="1600" kern="1200" baseline="0" dirty="0" smtClean="0">
                          <a:solidFill>
                            <a:schemeClr val="tx2">
                              <a:lumMod val="75000"/>
                              <a:lumOff val="25000"/>
                            </a:schemeClr>
                          </a:solidFill>
                          <a:effectLst/>
                          <a:latin typeface="+mn-lt"/>
                          <a:ea typeface="+mn-ea"/>
                          <a:cs typeface="+mn-cs"/>
                        </a:rPr>
                        <a:t> Me Survey</a:t>
                      </a:r>
                      <a:endParaRPr lang="en-US" sz="1600" dirty="0">
                        <a:solidFill>
                          <a:schemeClr val="tx2">
                            <a:lumMod val="75000"/>
                            <a:lumOff val="25000"/>
                          </a:schemeClr>
                        </a:solidFill>
                      </a:endParaRPr>
                    </a:p>
                  </a:txBody>
                  <a:tcPr/>
                </a:tc>
                <a:tc>
                  <a:txBody>
                    <a:bodyPr/>
                    <a:lstStyle/>
                    <a:p>
                      <a:r>
                        <a:rPr lang="en-US" sz="1600" kern="1200" dirty="0" smtClean="0">
                          <a:solidFill>
                            <a:schemeClr val="tx2">
                              <a:lumMod val="75000"/>
                              <a:lumOff val="25000"/>
                            </a:schemeClr>
                          </a:solidFill>
                          <a:effectLst/>
                          <a:latin typeface="+mn-lt"/>
                          <a:ea typeface="+mn-ea"/>
                          <a:cs typeface="+mn-cs"/>
                        </a:rPr>
                        <a:t>Tell Them From</a:t>
                      </a:r>
                      <a:r>
                        <a:rPr lang="en-US" sz="1600" kern="1200" baseline="0" dirty="0" smtClean="0">
                          <a:solidFill>
                            <a:schemeClr val="tx2">
                              <a:lumMod val="75000"/>
                              <a:lumOff val="25000"/>
                            </a:schemeClr>
                          </a:solidFill>
                          <a:effectLst/>
                          <a:latin typeface="+mn-lt"/>
                          <a:ea typeface="+mn-ea"/>
                          <a:cs typeface="+mn-cs"/>
                        </a:rPr>
                        <a:t> Me Survey</a:t>
                      </a:r>
                      <a:endParaRPr lang="en-US" sz="1600" dirty="0">
                        <a:solidFill>
                          <a:schemeClr val="tx2">
                            <a:lumMod val="75000"/>
                            <a:lumOff val="25000"/>
                          </a:schemeClr>
                        </a:solidFill>
                      </a:endParaRPr>
                    </a:p>
                  </a:txBody>
                  <a:tcPr/>
                </a:tc>
                <a:tc>
                  <a:txBody>
                    <a:bodyPr/>
                    <a:lstStyle/>
                    <a:p>
                      <a:r>
                        <a:rPr lang="en-US" sz="1600" kern="1200" dirty="0" smtClean="0">
                          <a:solidFill>
                            <a:schemeClr val="tx2">
                              <a:lumMod val="75000"/>
                              <a:lumOff val="25000"/>
                            </a:schemeClr>
                          </a:solidFill>
                          <a:effectLst/>
                          <a:latin typeface="+mn-lt"/>
                          <a:ea typeface="+mn-ea"/>
                          <a:cs typeface="+mn-cs"/>
                        </a:rPr>
                        <a:t>Tell Them From</a:t>
                      </a:r>
                      <a:r>
                        <a:rPr lang="en-US" sz="1600" kern="1200" baseline="0" dirty="0" smtClean="0">
                          <a:solidFill>
                            <a:schemeClr val="tx2">
                              <a:lumMod val="75000"/>
                              <a:lumOff val="25000"/>
                            </a:schemeClr>
                          </a:solidFill>
                          <a:effectLst/>
                          <a:latin typeface="+mn-lt"/>
                          <a:ea typeface="+mn-ea"/>
                          <a:cs typeface="+mn-cs"/>
                        </a:rPr>
                        <a:t> Me Survey</a:t>
                      </a:r>
                      <a:endParaRPr lang="en-US" sz="1600" dirty="0">
                        <a:solidFill>
                          <a:schemeClr val="tx2">
                            <a:lumMod val="75000"/>
                            <a:lumOff val="25000"/>
                          </a:schemeClr>
                        </a:solidFill>
                      </a:endParaRPr>
                    </a:p>
                  </a:txBody>
                  <a:tcPr/>
                </a:tc>
              </a:tr>
              <a:tr h="638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kern="1200" dirty="0" smtClean="0">
                          <a:solidFill>
                            <a:schemeClr val="tx2">
                              <a:lumMod val="75000"/>
                              <a:lumOff val="25000"/>
                            </a:schemeClr>
                          </a:solidFill>
                          <a:effectLst/>
                          <a:latin typeface="+mn-lt"/>
                          <a:ea typeface="+mn-ea"/>
                          <a:cs typeface="+mn-cs"/>
                        </a:rPr>
                        <a:t>Student Council/Children’s Parliament</a:t>
                      </a:r>
                    </a:p>
                    <a:p>
                      <a:endParaRPr lang="en-US" sz="1600" dirty="0">
                        <a:solidFill>
                          <a:schemeClr val="tx2">
                            <a:lumMod val="75000"/>
                            <a:lumOff val="25000"/>
                          </a:schemeClr>
                        </a:solidFill>
                      </a:endParaRPr>
                    </a:p>
                  </a:txBody>
                  <a:tcPr/>
                </a:tc>
                <a:tc>
                  <a:txBody>
                    <a:bodyPr/>
                    <a:lstStyle/>
                    <a:p>
                      <a:r>
                        <a:rPr lang="en-US" sz="1600" dirty="0" smtClean="0">
                          <a:solidFill>
                            <a:schemeClr val="tx2">
                              <a:lumMod val="75000"/>
                              <a:lumOff val="25000"/>
                            </a:schemeClr>
                          </a:solidFill>
                        </a:rPr>
                        <a:t>Student Led Assemblies</a:t>
                      </a:r>
                      <a:endParaRPr lang="en-US" sz="1600" dirty="0">
                        <a:solidFill>
                          <a:schemeClr val="tx2">
                            <a:lumMod val="75000"/>
                            <a:lumOff val="25000"/>
                          </a:schemeClr>
                        </a:solidFill>
                      </a:endParaRPr>
                    </a:p>
                  </a:txBody>
                  <a:tcPr/>
                </a:tc>
                <a:tc>
                  <a:txBody>
                    <a:bodyPr/>
                    <a:lstStyle/>
                    <a:p>
                      <a:r>
                        <a:rPr lang="en-US" sz="1600" dirty="0" smtClean="0">
                          <a:solidFill>
                            <a:schemeClr val="tx2">
                              <a:lumMod val="75000"/>
                              <a:lumOff val="25000"/>
                            </a:schemeClr>
                          </a:solidFill>
                        </a:rPr>
                        <a:t>Student Leadership</a:t>
                      </a:r>
                      <a:endParaRPr lang="en-US" sz="1600" dirty="0">
                        <a:solidFill>
                          <a:schemeClr val="tx2">
                            <a:lumMod val="75000"/>
                            <a:lumOff val="25000"/>
                          </a:schemeClr>
                        </a:solidFill>
                      </a:endParaRPr>
                    </a:p>
                  </a:txBody>
                  <a:tcPr/>
                </a:tc>
              </a:tr>
              <a:tr h="724519">
                <a:tc>
                  <a:txBody>
                    <a:bodyPr/>
                    <a:lstStyle/>
                    <a:p>
                      <a:r>
                        <a:rPr lang="en-US" sz="1600" kern="1200" dirty="0" smtClean="0">
                          <a:solidFill>
                            <a:schemeClr val="tx2">
                              <a:lumMod val="75000"/>
                              <a:lumOff val="25000"/>
                            </a:schemeClr>
                          </a:solidFill>
                          <a:effectLst/>
                          <a:latin typeface="+mn-lt"/>
                          <a:ea typeface="+mn-ea"/>
                          <a:cs typeface="+mn-cs"/>
                        </a:rPr>
                        <a:t> Peer Mediation</a:t>
                      </a:r>
                    </a:p>
                  </a:txBody>
                  <a:tcPr marL="68580" marR="68580" marT="0" marB="0"/>
                </a:tc>
                <a:tc>
                  <a:txBody>
                    <a:bodyPr/>
                    <a:lstStyle/>
                    <a:p>
                      <a:r>
                        <a:rPr lang="en-US" sz="1600" dirty="0" smtClean="0">
                          <a:solidFill>
                            <a:schemeClr val="tx2">
                              <a:lumMod val="75000"/>
                              <a:lumOff val="25000"/>
                            </a:schemeClr>
                          </a:solidFill>
                        </a:rPr>
                        <a:t>Think Tank</a:t>
                      </a:r>
                      <a:endParaRPr lang="en-US" sz="1600" dirty="0">
                        <a:solidFill>
                          <a:schemeClr val="tx2">
                            <a:lumMod val="75000"/>
                            <a:lumOff val="25000"/>
                          </a:schemeClr>
                        </a:solidFill>
                      </a:endParaRPr>
                    </a:p>
                  </a:txBody>
                  <a:tcPr/>
                </a:tc>
                <a:tc>
                  <a:txBody>
                    <a:bodyPr/>
                    <a:lstStyle/>
                    <a:p>
                      <a:r>
                        <a:rPr lang="en-US" sz="1600" dirty="0" smtClean="0">
                          <a:solidFill>
                            <a:schemeClr val="tx2">
                              <a:lumMod val="75000"/>
                              <a:lumOff val="25000"/>
                            </a:schemeClr>
                          </a:solidFill>
                        </a:rPr>
                        <a:t>Cell Phone Policy Revision</a:t>
                      </a:r>
                      <a:endParaRPr lang="en-US" sz="1600" dirty="0">
                        <a:solidFill>
                          <a:schemeClr val="tx2">
                            <a:lumMod val="75000"/>
                            <a:lumOff val="25000"/>
                          </a:schemeClr>
                        </a:solidFill>
                      </a:endParaRPr>
                    </a:p>
                  </a:txBody>
                  <a:tcPr/>
                </a:tc>
              </a:tr>
              <a:tr h="638767">
                <a:tc>
                  <a:txBody>
                    <a:bodyPr/>
                    <a:lstStyle/>
                    <a:p>
                      <a:r>
                        <a:rPr lang="en-US" sz="1600" kern="1200" dirty="0" smtClean="0">
                          <a:solidFill>
                            <a:schemeClr val="tx2">
                              <a:lumMod val="75000"/>
                              <a:lumOff val="25000"/>
                            </a:schemeClr>
                          </a:solidFill>
                          <a:effectLst/>
                          <a:latin typeface="+mn-lt"/>
                          <a:ea typeface="+mn-ea"/>
                          <a:cs typeface="+mn-cs"/>
                        </a:rPr>
                        <a:t>Student Led Clubs</a:t>
                      </a:r>
                    </a:p>
                    <a:p>
                      <a:pPr marL="0" marR="0">
                        <a:lnSpc>
                          <a:spcPct val="115000"/>
                        </a:lnSpc>
                        <a:spcBef>
                          <a:spcPts val="0"/>
                        </a:spcBef>
                        <a:spcAft>
                          <a:spcPts val="1000"/>
                        </a:spcAft>
                      </a:pPr>
                      <a:endParaRPr lang="en-US" sz="1600" dirty="0" smtClean="0">
                        <a:solidFill>
                          <a:schemeClr val="tx2">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600" dirty="0">
                        <a:solidFill>
                          <a:schemeClr val="tx2">
                            <a:lumMod val="75000"/>
                            <a:lumOff val="2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600" dirty="0" smtClean="0">
                          <a:solidFill>
                            <a:schemeClr val="tx2">
                              <a:lumMod val="75000"/>
                              <a:lumOff val="25000"/>
                            </a:schemeClr>
                          </a:solidFill>
                        </a:rPr>
                        <a:t>Student Council</a:t>
                      </a:r>
                      <a:endParaRPr lang="en-US" sz="1600" dirty="0">
                        <a:solidFill>
                          <a:schemeClr val="tx2">
                            <a:lumMod val="75000"/>
                            <a:lumOff val="25000"/>
                          </a:schemeClr>
                        </a:solidFill>
                      </a:endParaRPr>
                    </a:p>
                  </a:txBody>
                  <a:tcPr/>
                </a:tc>
                <a:tc>
                  <a:txBody>
                    <a:bodyPr/>
                    <a:lstStyle/>
                    <a:p>
                      <a:r>
                        <a:rPr lang="en-US" sz="1600" dirty="0" smtClean="0">
                          <a:solidFill>
                            <a:schemeClr val="tx2">
                              <a:lumMod val="75000"/>
                              <a:lumOff val="25000"/>
                            </a:schemeClr>
                          </a:solidFill>
                        </a:rPr>
                        <a:t>Video Announcements</a:t>
                      </a:r>
                      <a:endParaRPr lang="en-US" sz="1600" dirty="0">
                        <a:solidFill>
                          <a:schemeClr val="tx2">
                            <a:lumMod val="75000"/>
                            <a:lumOff val="25000"/>
                          </a:schemeClr>
                        </a:solidFill>
                      </a:endParaRPr>
                    </a:p>
                  </a:txBody>
                  <a:tcPr/>
                </a:tc>
              </a:tr>
            </a:tbl>
          </a:graphicData>
        </a:graphic>
      </p:graphicFrame>
      <p:sp>
        <p:nvSpPr>
          <p:cNvPr id="8" name="Footer Placeholder 7"/>
          <p:cNvSpPr>
            <a:spLocks noGrp="1"/>
          </p:cNvSpPr>
          <p:nvPr>
            <p:ph type="ftr" sz="quarter" idx="11"/>
          </p:nvPr>
        </p:nvSpPr>
        <p:spPr/>
        <p:txBody>
          <a:bodyPr/>
          <a:lstStyle/>
          <a:p>
            <a:r>
              <a:rPr lang="en-US" smtClean="0"/>
              <a:t>September 2015</a:t>
            </a:r>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z="1200" smtClean="0"/>
              <a:pPr/>
              <a:t>28</a:t>
            </a:fld>
            <a:endParaRPr lang="en-US" sz="1200" dirty="0"/>
          </a:p>
        </p:txBody>
      </p:sp>
      <p:sp>
        <p:nvSpPr>
          <p:cNvPr id="5" name="TextBox 4"/>
          <p:cNvSpPr txBox="1"/>
          <p:nvPr/>
        </p:nvSpPr>
        <p:spPr>
          <a:xfrm>
            <a:off x="549277" y="5358809"/>
            <a:ext cx="8042274" cy="1169551"/>
          </a:xfrm>
          <a:prstGeom prst="rect">
            <a:avLst/>
          </a:prstGeom>
          <a:noFill/>
        </p:spPr>
        <p:txBody>
          <a:bodyPr wrap="square" rtlCol="0">
            <a:spAutoFit/>
          </a:bodyPr>
          <a:lstStyle/>
          <a:p>
            <a:r>
              <a:rPr lang="en-US" sz="1400" dirty="0" smtClean="0"/>
              <a:t>For </a:t>
            </a:r>
            <a:r>
              <a:rPr lang="en-US" sz="1400" dirty="0"/>
              <a:t>a complete listing of </a:t>
            </a:r>
            <a:r>
              <a:rPr lang="en-US" sz="1400" dirty="0" smtClean="0"/>
              <a:t>opportunities for student voice please </a:t>
            </a:r>
            <a:r>
              <a:rPr lang="en-US" sz="1400" dirty="0"/>
              <a:t>view the schools annual reports posted on the ASD-W sustainability site at </a:t>
            </a:r>
            <a:r>
              <a:rPr lang="en-US" sz="1400" dirty="0">
                <a:solidFill>
                  <a:schemeClr val="accent6"/>
                </a:solidFill>
              </a:rPr>
              <a:t> </a:t>
            </a:r>
            <a:r>
              <a:rPr lang="en-US" sz="1400" dirty="0">
                <a:solidFill>
                  <a:schemeClr val="accent6"/>
                </a:solidFill>
                <a:hlinkClick r:id="rId2"/>
              </a:rPr>
              <a:t>www.asd-w.nbed.nb.ca</a:t>
            </a:r>
            <a:r>
              <a:rPr lang="en-US" sz="1400" dirty="0">
                <a:solidFill>
                  <a:schemeClr val="accent6"/>
                </a:solidFill>
              </a:rPr>
              <a:t> </a:t>
            </a:r>
            <a:r>
              <a:rPr lang="en-US" sz="1400" dirty="0"/>
              <a:t>and follow the sustainability links.</a:t>
            </a:r>
          </a:p>
          <a:p>
            <a:endParaRPr lang="en-US" sz="1400" dirty="0" smtClean="0">
              <a:solidFill>
                <a:schemeClr val="accent6"/>
              </a:solidFill>
            </a:endParaRPr>
          </a:p>
          <a:p>
            <a:endParaRPr lang="en-US" sz="1400" dirty="0"/>
          </a:p>
        </p:txBody>
      </p:sp>
    </p:spTree>
    <p:extLst>
      <p:ext uri="{BB962C8B-B14F-4D97-AF65-F5344CB8AC3E}">
        <p14:creationId xmlns:p14="http://schemas.microsoft.com/office/powerpoint/2010/main" val="2272469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Rounded MT Bold" pitchFamily="34" charset="0"/>
              </a:rPr>
              <a:t>Provincial Assessment Results</a:t>
            </a:r>
            <a:endParaRPr lang="en-US" dirty="0"/>
          </a:p>
        </p:txBody>
      </p:sp>
      <p:sp>
        <p:nvSpPr>
          <p:cNvPr id="8" name="Text Placeholder 7"/>
          <p:cNvSpPr>
            <a:spLocks noGrp="1"/>
          </p:cNvSpPr>
          <p:nvPr>
            <p:ph type="body" idx="1"/>
          </p:nvPr>
        </p:nvSpPr>
        <p:spPr>
          <a:xfrm>
            <a:off x="539944" y="1296956"/>
            <a:ext cx="3840480" cy="974462"/>
          </a:xfrm>
        </p:spPr>
        <p:txBody>
          <a:bodyPr/>
          <a:lstStyle/>
          <a:p>
            <a:pPr marL="0" lvl="2" algn="ctr">
              <a:spcBef>
                <a:spcPts val="0"/>
              </a:spcBef>
            </a:pPr>
            <a:endParaRPr lang="en-US" dirty="0" smtClean="0">
              <a:solidFill>
                <a:schemeClr val="tx2">
                  <a:lumMod val="75000"/>
                  <a:lumOff val="25000"/>
                </a:schemeClr>
              </a:solidFill>
              <a:latin typeface="Arial Rounded MT Bold" pitchFamily="34" charset="0"/>
            </a:endParaRPr>
          </a:p>
          <a:p>
            <a:pPr marL="0" lvl="2" algn="ctr">
              <a:spcBef>
                <a:spcPts val="0"/>
              </a:spcBef>
            </a:pPr>
            <a:endParaRPr lang="en-US" dirty="0">
              <a:solidFill>
                <a:schemeClr val="tx2">
                  <a:lumMod val="75000"/>
                  <a:lumOff val="25000"/>
                </a:schemeClr>
              </a:solidFill>
              <a:latin typeface="Arial Rounded MT Bold" pitchFamily="34" charset="0"/>
            </a:endParaRPr>
          </a:p>
          <a:p>
            <a:pPr marL="0" lvl="2" algn="ctr">
              <a:spcBef>
                <a:spcPts val="0"/>
              </a:spcBef>
            </a:pPr>
            <a:endParaRPr lang="en-US" dirty="0" smtClean="0">
              <a:solidFill>
                <a:schemeClr val="tx2">
                  <a:lumMod val="75000"/>
                  <a:lumOff val="25000"/>
                </a:schemeClr>
              </a:solidFill>
              <a:latin typeface="Arial Rounded MT Bold" pitchFamily="34" charset="0"/>
            </a:endParaRPr>
          </a:p>
          <a:p>
            <a:pPr marL="0" lvl="2" algn="ctr">
              <a:spcBef>
                <a:spcPts val="0"/>
              </a:spcBef>
            </a:pPr>
            <a:endParaRPr lang="en-US" dirty="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endParaRPr lang="en-US" sz="1600" dirty="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r>
              <a:rPr lang="en-US" sz="1600" dirty="0">
                <a:solidFill>
                  <a:schemeClr val="tx2">
                    <a:lumMod val="75000"/>
                    <a:lumOff val="25000"/>
                  </a:schemeClr>
                </a:solidFill>
                <a:latin typeface="Arial Rounded MT Bold" pitchFamily="34" charset="0"/>
              </a:rPr>
              <a:t>Grade 2 Reading </a:t>
            </a:r>
          </a:p>
          <a:p>
            <a:pPr marL="0" lvl="2" algn="ctr">
              <a:spcBef>
                <a:spcPts val="0"/>
              </a:spcBef>
            </a:pPr>
            <a:r>
              <a:rPr lang="en-US" sz="1600" dirty="0">
                <a:solidFill>
                  <a:schemeClr val="tx2">
                    <a:lumMod val="75000"/>
                    <a:lumOff val="25000"/>
                  </a:schemeClr>
                </a:solidFill>
                <a:latin typeface="Arial Rounded MT Bold" pitchFamily="34" charset="0"/>
              </a:rPr>
              <a:t>Nackawic Elementary School</a:t>
            </a:r>
          </a:p>
          <a:p>
            <a:pPr marL="0" lvl="2" algn="ctr">
              <a:spcBef>
                <a:spcPts val="0"/>
              </a:spcBef>
            </a:pPr>
            <a:endParaRPr lang="en-US" sz="1600" dirty="0">
              <a:solidFill>
                <a:schemeClr val="tx2">
                  <a:lumMod val="75000"/>
                  <a:lumOff val="25000"/>
                </a:schemeClr>
              </a:solidFill>
              <a:latin typeface="Arial Rounded MT Bold" pitchFamily="34" charset="0"/>
            </a:endParaRPr>
          </a:p>
          <a:p>
            <a:endParaRPr lang="en-US" sz="12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665305697"/>
              </p:ext>
            </p:extLst>
          </p:nvPr>
        </p:nvGraphicFramePr>
        <p:xfrm>
          <a:off x="539944" y="2286001"/>
          <a:ext cx="3840480" cy="3162783"/>
        </p:xfrm>
        <a:graphic>
          <a:graphicData uri="http://schemas.openxmlformats.org/drawingml/2006/table">
            <a:tbl>
              <a:tblPr firstRow="1" bandRow="1">
                <a:tableStyleId>{5C22544A-7EE6-4342-B048-85BDC9FD1C3A}</a:tableStyleId>
              </a:tblPr>
              <a:tblGrid>
                <a:gridCol w="960120"/>
                <a:gridCol w="960120"/>
                <a:gridCol w="960120"/>
                <a:gridCol w="960120"/>
              </a:tblGrid>
              <a:tr h="630763">
                <a:tc>
                  <a:txBody>
                    <a:bodyPr/>
                    <a:lstStyle/>
                    <a:p>
                      <a:pPr algn="ctr"/>
                      <a:r>
                        <a:rPr lang="en-US" sz="1100" b="1" dirty="0" smtClean="0">
                          <a:solidFill>
                            <a:schemeClr val="bg1"/>
                          </a:solidFill>
                          <a:latin typeface="Arial Rounded MT Bold" pitchFamily="34" charset="0"/>
                        </a:rPr>
                        <a:t>Year</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Nackawic Elementary</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District</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Province</a:t>
                      </a:r>
                      <a:endParaRPr lang="en-US" sz="1100" b="1" dirty="0">
                        <a:solidFill>
                          <a:schemeClr val="bg1"/>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2009-10</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68.4%</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72.5%</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83.6%</a:t>
                      </a:r>
                      <a:endParaRPr lang="en-US" sz="1400" b="1" dirty="0">
                        <a:solidFill>
                          <a:schemeClr val="tx2">
                            <a:lumMod val="75000"/>
                            <a:lumOff val="25000"/>
                          </a:schemeClr>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2010-11</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53.2%</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75.8%</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80.3%</a:t>
                      </a:r>
                      <a:endParaRPr lang="en-US" sz="1400" b="1" dirty="0">
                        <a:solidFill>
                          <a:schemeClr val="tx2">
                            <a:lumMod val="75000"/>
                            <a:lumOff val="25000"/>
                          </a:schemeClr>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2011-12</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50%</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78%</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79.1%</a:t>
                      </a:r>
                      <a:endParaRPr lang="en-US" sz="1400" b="1" dirty="0">
                        <a:solidFill>
                          <a:schemeClr val="tx2">
                            <a:lumMod val="75000"/>
                            <a:lumOff val="25000"/>
                          </a:schemeClr>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2012-13</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72.4%</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80.3%</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79.5%</a:t>
                      </a:r>
                      <a:endParaRPr lang="en-US" sz="1400" b="1" dirty="0">
                        <a:solidFill>
                          <a:schemeClr val="tx2">
                            <a:lumMod val="75000"/>
                            <a:lumOff val="25000"/>
                          </a:schemeClr>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2013-14</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51.6%</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76.8%</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77.5%</a:t>
                      </a:r>
                      <a:endParaRPr lang="en-US" sz="1400" b="1" dirty="0">
                        <a:solidFill>
                          <a:schemeClr val="tx2">
                            <a:lumMod val="75000"/>
                            <a:lumOff val="25000"/>
                          </a:schemeClr>
                        </a:solidFill>
                        <a:latin typeface="Arial Rounded MT Bold" pitchFamily="34" charset="0"/>
                      </a:endParaRPr>
                    </a:p>
                  </a:txBody>
                  <a:tcPr marL="57602" marR="57602"/>
                </a:tc>
              </a:tr>
            </a:tbl>
          </a:graphicData>
        </a:graphic>
      </p:graphicFrame>
      <p:sp>
        <p:nvSpPr>
          <p:cNvPr id="9" name="Text Placeholder 8"/>
          <p:cNvSpPr>
            <a:spLocks noGrp="1"/>
          </p:cNvSpPr>
          <p:nvPr>
            <p:ph type="body" sz="quarter" idx="3"/>
          </p:nvPr>
        </p:nvSpPr>
        <p:spPr/>
        <p:txBody>
          <a:bodyPr/>
          <a:lstStyle/>
          <a:p>
            <a:pPr marL="0" lvl="2" algn="ctr">
              <a:spcBef>
                <a:spcPts val="0"/>
              </a:spcBef>
            </a:pPr>
            <a:r>
              <a:rPr lang="en-US" sz="1600" dirty="0">
                <a:solidFill>
                  <a:schemeClr val="tx2">
                    <a:lumMod val="75000"/>
                    <a:lumOff val="25000"/>
                  </a:schemeClr>
                </a:solidFill>
                <a:latin typeface="Arial Rounded MT Bold" pitchFamily="34" charset="0"/>
              </a:rPr>
              <a:t>Grade </a:t>
            </a:r>
            <a:r>
              <a:rPr lang="en-US" sz="1600" dirty="0" smtClean="0">
                <a:solidFill>
                  <a:schemeClr val="tx2">
                    <a:lumMod val="75000"/>
                    <a:lumOff val="25000"/>
                  </a:schemeClr>
                </a:solidFill>
                <a:latin typeface="Arial Rounded MT Bold" pitchFamily="34" charset="0"/>
              </a:rPr>
              <a:t>4 Reading </a:t>
            </a:r>
            <a:endParaRPr lang="en-US" sz="1600" dirty="0">
              <a:solidFill>
                <a:schemeClr val="tx2">
                  <a:lumMod val="75000"/>
                  <a:lumOff val="25000"/>
                </a:schemeClr>
              </a:solidFill>
              <a:latin typeface="Arial Rounded MT Bold" pitchFamily="34" charset="0"/>
            </a:endParaRPr>
          </a:p>
          <a:p>
            <a:pPr marL="0" lvl="2" algn="ctr">
              <a:spcBef>
                <a:spcPts val="0"/>
              </a:spcBef>
            </a:pPr>
            <a:r>
              <a:rPr lang="en-US" sz="1600" dirty="0">
                <a:solidFill>
                  <a:schemeClr val="tx2">
                    <a:lumMod val="75000"/>
                    <a:lumOff val="25000"/>
                  </a:schemeClr>
                </a:solidFill>
                <a:latin typeface="Arial Rounded MT Bold" pitchFamily="34" charset="0"/>
              </a:rPr>
              <a:t>Nackawic Elementary School</a:t>
            </a:r>
          </a:p>
          <a:p>
            <a:endParaRPr lang="en-US" dirty="0"/>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2409073823"/>
              </p:ext>
            </p:extLst>
          </p:nvPr>
        </p:nvGraphicFramePr>
        <p:xfrm>
          <a:off x="4751070" y="2299409"/>
          <a:ext cx="3840480" cy="3149375"/>
        </p:xfrm>
        <a:graphic>
          <a:graphicData uri="http://schemas.openxmlformats.org/drawingml/2006/table">
            <a:tbl>
              <a:tblPr firstRow="1" bandRow="1">
                <a:tableStyleId>{5C22544A-7EE6-4342-B048-85BDC9FD1C3A}</a:tableStyleId>
              </a:tblPr>
              <a:tblGrid>
                <a:gridCol w="960120"/>
                <a:gridCol w="904367"/>
                <a:gridCol w="1015873"/>
                <a:gridCol w="960120"/>
              </a:tblGrid>
              <a:tr h="530870">
                <a:tc>
                  <a:txBody>
                    <a:bodyPr/>
                    <a:lstStyle/>
                    <a:p>
                      <a:pPr algn="ctr"/>
                      <a:r>
                        <a:rPr lang="en-US" sz="1100" b="1" dirty="0" smtClean="0">
                          <a:solidFill>
                            <a:schemeClr val="bg1"/>
                          </a:solidFill>
                          <a:latin typeface="Arial Rounded MT Bold" pitchFamily="34" charset="0"/>
                        </a:rPr>
                        <a:t>Year</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Nackawic Elementary</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District</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Province</a:t>
                      </a:r>
                      <a:endParaRPr lang="en-US" sz="1100" b="1" dirty="0">
                        <a:solidFill>
                          <a:schemeClr val="bg1"/>
                        </a:solidFill>
                        <a:latin typeface="Arial Rounded MT Bold" pitchFamily="34" charset="0"/>
                      </a:endParaRPr>
                    </a:p>
                  </a:txBody>
                  <a:tcPr marL="57602" marR="57602"/>
                </a:tc>
              </a:tr>
              <a:tr h="523701">
                <a:tc>
                  <a:txBody>
                    <a:bodyPr/>
                    <a:lstStyle/>
                    <a:p>
                      <a:pPr algn="ctr"/>
                      <a:r>
                        <a:rPr lang="en-US" sz="1400" b="1" dirty="0" smtClean="0">
                          <a:solidFill>
                            <a:schemeClr val="tx2">
                              <a:lumMod val="75000"/>
                              <a:lumOff val="25000"/>
                            </a:schemeClr>
                          </a:solidFill>
                          <a:latin typeface="Arial Rounded MT Bold" pitchFamily="34" charset="0"/>
                        </a:rPr>
                        <a:t>2009-10</a:t>
                      </a:r>
                      <a:endParaRPr lang="en-US" sz="1400" b="1" dirty="0">
                        <a:solidFill>
                          <a:schemeClr val="tx2">
                            <a:lumMod val="75000"/>
                            <a:lumOff val="25000"/>
                          </a:schemeClr>
                        </a:solidFill>
                        <a:latin typeface="Arial Rounded MT Bold" pitchFamily="34" charset="0"/>
                      </a:endParaRPr>
                    </a:p>
                  </a:txBody>
                  <a:tcPr marL="57602" marR="57602"/>
                </a:tc>
                <a:tc>
                  <a:txBody>
                    <a:bodyPr/>
                    <a:lstStyle/>
                    <a:p>
                      <a:r>
                        <a:rPr lang="en-US" sz="1400" b="1" dirty="0" smtClean="0">
                          <a:solidFill>
                            <a:schemeClr val="tx2">
                              <a:lumMod val="75000"/>
                              <a:lumOff val="25000"/>
                            </a:schemeClr>
                          </a:solidFill>
                          <a:latin typeface="Arial Rounded MT Bold" panose="020F0704030504030204" pitchFamily="34" charset="0"/>
                        </a:rPr>
                        <a:t>86.1%</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78.4%</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83.4%</a:t>
                      </a:r>
                      <a:endParaRPr lang="en-US" sz="1400" b="1" dirty="0">
                        <a:solidFill>
                          <a:schemeClr val="tx2">
                            <a:lumMod val="75000"/>
                            <a:lumOff val="25000"/>
                          </a:schemeClr>
                        </a:solidFill>
                        <a:latin typeface="Arial Rounded MT Bold" panose="020F0704030504030204" pitchFamily="34" charset="0"/>
                      </a:endParaRPr>
                    </a:p>
                  </a:txBody>
                  <a:tcPr/>
                </a:tc>
              </a:tr>
              <a:tr h="523701">
                <a:tc>
                  <a:txBody>
                    <a:bodyPr/>
                    <a:lstStyle/>
                    <a:p>
                      <a:pPr algn="ctr"/>
                      <a:r>
                        <a:rPr lang="en-US" sz="1400" b="1" dirty="0" smtClean="0">
                          <a:solidFill>
                            <a:schemeClr val="tx2">
                              <a:lumMod val="75000"/>
                              <a:lumOff val="25000"/>
                            </a:schemeClr>
                          </a:solidFill>
                          <a:latin typeface="Arial Rounded MT Bold" pitchFamily="34" charset="0"/>
                        </a:rPr>
                        <a:t>2010-11</a:t>
                      </a:r>
                      <a:endParaRPr lang="en-US" sz="1400" b="1" dirty="0">
                        <a:solidFill>
                          <a:schemeClr val="tx2">
                            <a:lumMod val="75000"/>
                            <a:lumOff val="25000"/>
                          </a:schemeClr>
                        </a:solidFill>
                        <a:latin typeface="Arial Rounded MT Bold" pitchFamily="34" charset="0"/>
                      </a:endParaRPr>
                    </a:p>
                  </a:txBody>
                  <a:tcPr marL="57602" marR="57602"/>
                </a:tc>
                <a:tc>
                  <a:txBody>
                    <a:bodyPr/>
                    <a:lstStyle/>
                    <a:p>
                      <a:r>
                        <a:rPr lang="en-US" sz="1400" b="1" dirty="0" smtClean="0">
                          <a:solidFill>
                            <a:schemeClr val="tx2">
                              <a:lumMod val="75000"/>
                              <a:lumOff val="25000"/>
                            </a:schemeClr>
                          </a:solidFill>
                          <a:latin typeface="Arial Rounded MT Bold" panose="020F0704030504030204" pitchFamily="34" charset="0"/>
                        </a:rPr>
                        <a:t>72.4%</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74.3%</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80.5%</a:t>
                      </a:r>
                      <a:endParaRPr lang="en-US" sz="1400" b="1" dirty="0">
                        <a:solidFill>
                          <a:schemeClr val="tx2">
                            <a:lumMod val="75000"/>
                            <a:lumOff val="25000"/>
                          </a:schemeClr>
                        </a:solidFill>
                        <a:latin typeface="Arial Rounded MT Bold" panose="020F0704030504030204" pitchFamily="34" charset="0"/>
                      </a:endParaRPr>
                    </a:p>
                  </a:txBody>
                  <a:tcPr/>
                </a:tc>
              </a:tr>
              <a:tr h="523701">
                <a:tc>
                  <a:txBody>
                    <a:bodyPr/>
                    <a:lstStyle/>
                    <a:p>
                      <a:pPr algn="ctr"/>
                      <a:r>
                        <a:rPr lang="en-US" sz="1400" b="1" dirty="0" smtClean="0">
                          <a:solidFill>
                            <a:schemeClr val="tx2">
                              <a:lumMod val="75000"/>
                              <a:lumOff val="25000"/>
                            </a:schemeClr>
                          </a:solidFill>
                          <a:latin typeface="Arial Rounded MT Bold" pitchFamily="34" charset="0"/>
                        </a:rPr>
                        <a:t>2011-12</a:t>
                      </a:r>
                      <a:endParaRPr lang="en-US" sz="1400" b="1" dirty="0">
                        <a:solidFill>
                          <a:schemeClr val="tx2">
                            <a:lumMod val="75000"/>
                            <a:lumOff val="25000"/>
                          </a:schemeClr>
                        </a:solidFill>
                        <a:latin typeface="Arial Rounded MT Bold" pitchFamily="34" charset="0"/>
                      </a:endParaRPr>
                    </a:p>
                  </a:txBody>
                  <a:tcPr marL="57602" marR="57602"/>
                </a:tc>
                <a:tc>
                  <a:txBody>
                    <a:bodyPr/>
                    <a:lstStyle/>
                    <a:p>
                      <a:r>
                        <a:rPr lang="en-US" sz="1400" b="1" dirty="0" smtClean="0">
                          <a:solidFill>
                            <a:schemeClr val="tx2">
                              <a:lumMod val="75000"/>
                              <a:lumOff val="25000"/>
                            </a:schemeClr>
                          </a:solidFill>
                          <a:latin typeface="Arial Rounded MT Bold" panose="020F0704030504030204" pitchFamily="34" charset="0"/>
                        </a:rPr>
                        <a:t>68.1%</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77.5%</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77.1%</a:t>
                      </a:r>
                      <a:endParaRPr lang="en-US" sz="1400" b="1" dirty="0">
                        <a:solidFill>
                          <a:schemeClr val="tx2">
                            <a:lumMod val="75000"/>
                            <a:lumOff val="25000"/>
                          </a:schemeClr>
                        </a:solidFill>
                        <a:latin typeface="Arial Rounded MT Bold" panose="020F0704030504030204" pitchFamily="34" charset="0"/>
                      </a:endParaRPr>
                    </a:p>
                  </a:txBody>
                  <a:tcPr/>
                </a:tc>
              </a:tr>
              <a:tr h="1047402">
                <a:tc gridSpan="4">
                  <a:txBody>
                    <a:bodyPr/>
                    <a:lstStyle/>
                    <a:p>
                      <a:pPr algn="ctr"/>
                      <a:r>
                        <a:rPr lang="en-US" sz="1400" dirty="0" smtClean="0">
                          <a:solidFill>
                            <a:schemeClr val="tx2">
                              <a:lumMod val="75000"/>
                              <a:lumOff val="25000"/>
                            </a:schemeClr>
                          </a:solidFill>
                        </a:rPr>
                        <a:t>Results not available after 2011-12  due to changes in the Provincial Assessment system. </a:t>
                      </a:r>
                      <a:endParaRPr lang="en-US" sz="1400" b="1" dirty="0">
                        <a:solidFill>
                          <a:schemeClr val="tx2">
                            <a:lumMod val="75000"/>
                            <a:lumOff val="25000"/>
                          </a:schemeClr>
                        </a:solidFill>
                        <a:latin typeface="Arial Rounded MT Bold" pitchFamily="34" charset="0"/>
                      </a:endParaRPr>
                    </a:p>
                  </a:txBody>
                  <a:tcPr marL="57602" marR="57602"/>
                </a:tc>
                <a:tc hMerge="1">
                  <a:txBody>
                    <a:bodyPr/>
                    <a:lstStyle/>
                    <a:p>
                      <a:endParaRPr lang="en-US" dirty="0"/>
                    </a:p>
                  </a:txBody>
                  <a:tcPr/>
                </a:tc>
                <a:tc hMerge="1">
                  <a:txBody>
                    <a:bodyPr/>
                    <a:lstStyle/>
                    <a:p>
                      <a:endParaRPr lang="en-US" dirty="0"/>
                    </a:p>
                  </a:txBody>
                  <a:tcPr/>
                </a:tc>
                <a:tc hMerge="1">
                  <a:txBody>
                    <a:bodyPr/>
                    <a:lstStyle/>
                    <a:p>
                      <a:endParaRPr lang="en-US"/>
                    </a:p>
                  </a:txBody>
                  <a:tcPr/>
                </a:tc>
              </a:tr>
            </a:tbl>
          </a:graphicData>
        </a:graphic>
      </p:graphicFrame>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29</a:t>
            </a:fld>
            <a:endParaRPr lang="en-US" sz="1200" dirty="0"/>
          </a:p>
        </p:txBody>
      </p:sp>
    </p:spTree>
    <p:extLst>
      <p:ext uri="{BB962C8B-B14F-4D97-AF65-F5344CB8AC3E}">
        <p14:creationId xmlns:p14="http://schemas.microsoft.com/office/powerpoint/2010/main" val="270811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87927"/>
            <a:ext cx="8042276" cy="862641"/>
          </a:xfrm>
        </p:spPr>
        <p:txBody>
          <a:bodyPr/>
          <a:lstStyle/>
          <a:p>
            <a:r>
              <a:rPr lang="en-US" sz="3600" b="1" dirty="0" smtClean="0">
                <a:solidFill>
                  <a:schemeClr val="tx2">
                    <a:lumMod val="75000"/>
                    <a:lumOff val="25000"/>
                  </a:schemeClr>
                </a:solidFill>
                <a:latin typeface="Arial Rounded MT Bold" pitchFamily="34" charset="0"/>
              </a:rPr>
              <a:t>Public Meeting #1 Agenda</a:t>
            </a:r>
            <a:endParaRPr lang="en-US" sz="36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a:bodyPr>
          <a:lstStyle/>
          <a:p>
            <a:r>
              <a:rPr lang="en-US" dirty="0" smtClean="0">
                <a:solidFill>
                  <a:schemeClr val="tx2">
                    <a:lumMod val="75000"/>
                    <a:lumOff val="25000"/>
                  </a:schemeClr>
                </a:solidFill>
                <a:latin typeface="Arial Rounded MT Bold" pitchFamily="34" charset="0"/>
              </a:rPr>
              <a:t>Introductions</a:t>
            </a:r>
          </a:p>
          <a:p>
            <a:r>
              <a:rPr lang="en-US" dirty="0" smtClean="0">
                <a:solidFill>
                  <a:schemeClr val="tx2">
                    <a:lumMod val="75000"/>
                    <a:lumOff val="25000"/>
                  </a:schemeClr>
                </a:solidFill>
                <a:latin typeface="Arial Rounded MT Bold" pitchFamily="34" charset="0"/>
              </a:rPr>
              <a:t>Review of Provincial Policy 409  Multi–Year School Infrastructure Planning</a:t>
            </a:r>
          </a:p>
          <a:p>
            <a:r>
              <a:rPr lang="en-US" dirty="0" smtClean="0">
                <a:solidFill>
                  <a:schemeClr val="tx2">
                    <a:lumMod val="75000"/>
                    <a:lumOff val="25000"/>
                  </a:schemeClr>
                </a:solidFill>
                <a:latin typeface="Arial Rounded MT Bold" pitchFamily="34" charset="0"/>
              </a:rPr>
              <a:t>Presentation of Facts – Nackawic Schools</a:t>
            </a:r>
          </a:p>
          <a:p>
            <a:r>
              <a:rPr lang="en-US" dirty="0" smtClean="0">
                <a:solidFill>
                  <a:schemeClr val="tx2">
                    <a:lumMod val="75000"/>
                    <a:lumOff val="25000"/>
                  </a:schemeClr>
                </a:solidFill>
                <a:latin typeface="Arial Rounded MT Bold" pitchFamily="34" charset="0"/>
              </a:rPr>
              <a:t>Question and Answer</a:t>
            </a:r>
          </a:p>
          <a:p>
            <a:r>
              <a:rPr lang="en-US" dirty="0" smtClean="0">
                <a:solidFill>
                  <a:schemeClr val="tx2">
                    <a:lumMod val="75000"/>
                    <a:lumOff val="25000"/>
                  </a:schemeClr>
                </a:solidFill>
                <a:latin typeface="Arial Rounded MT Bold" pitchFamily="34" charset="0"/>
              </a:rPr>
              <a:t>What’s Next?</a:t>
            </a:r>
          </a:p>
          <a:p>
            <a:pPr lvl="1"/>
            <a:r>
              <a:rPr lang="en-US" dirty="0" smtClean="0">
                <a:solidFill>
                  <a:schemeClr val="tx2">
                    <a:lumMod val="75000"/>
                    <a:lumOff val="25000"/>
                  </a:schemeClr>
                </a:solidFill>
                <a:latin typeface="Arial Rounded MT Bold" pitchFamily="34" charset="0"/>
              </a:rPr>
              <a:t>Online Resources and Feedback</a:t>
            </a:r>
          </a:p>
          <a:p>
            <a:pPr lvl="1"/>
            <a:r>
              <a:rPr lang="en-US" dirty="0" smtClean="0">
                <a:solidFill>
                  <a:schemeClr val="tx2">
                    <a:lumMod val="75000"/>
                    <a:lumOff val="25000"/>
                  </a:schemeClr>
                </a:solidFill>
                <a:latin typeface="Arial Rounded MT Bold" pitchFamily="34" charset="0"/>
              </a:rPr>
              <a:t>Next Meetings</a:t>
            </a:r>
            <a:endParaRPr lang="en-US" dirty="0">
              <a:solidFill>
                <a:schemeClr val="tx2">
                  <a:lumMod val="75000"/>
                  <a:lumOff val="25000"/>
                </a:schemeClr>
              </a:solidFill>
              <a:latin typeface="Arial Rounded MT Bold" pitchFamily="34" charset="0"/>
            </a:endParaRPr>
          </a:p>
          <a:p>
            <a:endParaRPr lang="en-US" dirty="0" smtClean="0"/>
          </a:p>
          <a:p>
            <a:endParaRPr lang="en-US" dirty="0"/>
          </a:p>
        </p:txBody>
      </p:sp>
      <p:sp>
        <p:nvSpPr>
          <p:cNvPr id="11" name="Footer Placeholder 10"/>
          <p:cNvSpPr>
            <a:spLocks noGrp="1"/>
          </p:cNvSpPr>
          <p:nvPr>
            <p:ph type="ftr" sz="quarter" idx="11"/>
          </p:nvPr>
        </p:nvSpPr>
        <p:spPr/>
        <p:txBody>
          <a:bodyPr/>
          <a:lstStyle/>
          <a:p>
            <a:r>
              <a:rPr lang="en-US" smtClean="0"/>
              <a:t>September 2015</a:t>
            </a:r>
            <a:endParaRPr lang="en-US" dirty="0"/>
          </a:p>
        </p:txBody>
      </p:sp>
      <p:sp>
        <p:nvSpPr>
          <p:cNvPr id="12" name="Slide Number Placeholder 11"/>
          <p:cNvSpPr>
            <a:spLocks noGrp="1"/>
          </p:cNvSpPr>
          <p:nvPr>
            <p:ph type="sldNum" sz="quarter" idx="12"/>
          </p:nvPr>
        </p:nvSpPr>
        <p:spPr/>
        <p:txBody>
          <a:bodyPr/>
          <a:lstStyle/>
          <a:p>
            <a:fld id="{7F5CE407-6216-4202-80E4-A30DC2F709B2}" type="slidenum">
              <a:rPr lang="en-US" sz="1400" smtClean="0"/>
              <a:pPr/>
              <a:t>3</a:t>
            </a:fld>
            <a:endParaRPr lang="en-US" sz="1400" dirty="0"/>
          </a:p>
        </p:txBody>
      </p:sp>
    </p:spTree>
    <p:extLst>
      <p:ext uri="{BB962C8B-B14F-4D97-AF65-F5344CB8AC3E}">
        <p14:creationId xmlns:p14="http://schemas.microsoft.com/office/powerpoint/2010/main" val="378256272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Rounded MT Bold" panose="020F0704030504030204" pitchFamily="34" charset="0"/>
              </a:rPr>
              <a:t>Provincial Assessment Results</a:t>
            </a:r>
            <a:endParaRPr lang="en-US" dirty="0">
              <a:latin typeface="Arial Rounded MT Bold" panose="020F0704030504030204" pitchFamily="34" charset="0"/>
            </a:endParaRPr>
          </a:p>
        </p:txBody>
      </p:sp>
      <p:sp>
        <p:nvSpPr>
          <p:cNvPr id="3" name="Content Placeholder 2"/>
          <p:cNvSpPr>
            <a:spLocks noGrp="1"/>
          </p:cNvSpPr>
          <p:nvPr>
            <p:ph idx="1"/>
          </p:nvPr>
        </p:nvSpPr>
        <p:spPr/>
        <p:txBody>
          <a:bodyPr>
            <a:normAutofit/>
          </a:bodyPr>
          <a:lstStyle/>
          <a:p>
            <a:pPr marL="0" indent="0">
              <a:buNone/>
            </a:pPr>
            <a:r>
              <a:rPr lang="en-US" sz="1600" b="1" dirty="0" smtClean="0">
                <a:solidFill>
                  <a:schemeClr val="tx2">
                    <a:lumMod val="75000"/>
                    <a:lumOff val="25000"/>
                  </a:schemeClr>
                </a:solidFill>
                <a:latin typeface="Arial Rounded MT Bold" panose="020F0704030504030204" pitchFamily="34" charset="0"/>
              </a:rPr>
              <a:t>Grade 5 Numeracy Nackawic Elementary</a:t>
            </a:r>
          </a:p>
          <a:p>
            <a:pPr marL="0" indent="0">
              <a:buNone/>
            </a:pPr>
            <a:endParaRPr lang="en-US" sz="1600" b="1" dirty="0"/>
          </a:p>
        </p:txBody>
      </p:sp>
      <p:graphicFrame>
        <p:nvGraphicFramePr>
          <p:cNvPr id="4" name="Table 3"/>
          <p:cNvGraphicFramePr>
            <a:graphicFrameLocks noGrp="1"/>
          </p:cNvGraphicFramePr>
          <p:nvPr>
            <p:extLst>
              <p:ext uri="{D42A27DB-BD31-4B8C-83A1-F6EECF244321}">
                <p14:modId xmlns:p14="http://schemas.microsoft.com/office/powerpoint/2010/main" val="3992473377"/>
              </p:ext>
            </p:extLst>
          </p:nvPr>
        </p:nvGraphicFramePr>
        <p:xfrm>
          <a:off x="1581538" y="2156929"/>
          <a:ext cx="6096000" cy="3141304"/>
        </p:xfrm>
        <a:graphic>
          <a:graphicData uri="http://schemas.openxmlformats.org/drawingml/2006/table">
            <a:tbl>
              <a:tblPr firstRow="1" bandRow="1">
                <a:tableStyleId>{5C22544A-7EE6-4342-B048-85BDC9FD1C3A}</a:tableStyleId>
              </a:tblPr>
              <a:tblGrid>
                <a:gridCol w="1524000"/>
                <a:gridCol w="1524000"/>
                <a:gridCol w="1524000"/>
                <a:gridCol w="1524000"/>
              </a:tblGrid>
              <a:tr h="806119">
                <a:tc>
                  <a:txBody>
                    <a:bodyPr/>
                    <a:lstStyle/>
                    <a:p>
                      <a:pPr algn="ctr"/>
                      <a:r>
                        <a:rPr lang="en-US" dirty="0" smtClean="0"/>
                        <a:t>Year</a:t>
                      </a:r>
                      <a:endParaRPr lang="en-US" dirty="0"/>
                    </a:p>
                  </a:txBody>
                  <a:tcPr/>
                </a:tc>
                <a:tc>
                  <a:txBody>
                    <a:bodyPr/>
                    <a:lstStyle/>
                    <a:p>
                      <a:pPr algn="ctr"/>
                      <a:r>
                        <a:rPr lang="en-US" dirty="0" smtClean="0"/>
                        <a:t>Nackawic Elementary</a:t>
                      </a:r>
                      <a:endParaRPr lang="en-US" dirty="0"/>
                    </a:p>
                  </a:txBody>
                  <a:tcPr/>
                </a:tc>
                <a:tc>
                  <a:txBody>
                    <a:bodyPr/>
                    <a:lstStyle/>
                    <a:p>
                      <a:pPr algn="ctr"/>
                      <a:r>
                        <a:rPr lang="en-US" dirty="0" smtClean="0"/>
                        <a:t>District</a:t>
                      </a:r>
                      <a:endParaRPr lang="en-US" dirty="0"/>
                    </a:p>
                  </a:txBody>
                  <a:tcPr/>
                </a:tc>
                <a:tc>
                  <a:txBody>
                    <a:bodyPr/>
                    <a:lstStyle/>
                    <a:p>
                      <a:pPr algn="ctr"/>
                      <a:r>
                        <a:rPr lang="en-US" dirty="0" smtClean="0"/>
                        <a:t>Province</a:t>
                      </a:r>
                      <a:endParaRPr lang="en-US" dirty="0"/>
                    </a:p>
                  </a:txBody>
                  <a:tcPr/>
                </a:tc>
              </a:tr>
              <a:tr h="467037">
                <a:tc>
                  <a:txBody>
                    <a:bodyPr/>
                    <a:lstStyle/>
                    <a:p>
                      <a:pPr algn="ctr"/>
                      <a:r>
                        <a:rPr lang="en-US" dirty="0" smtClean="0">
                          <a:solidFill>
                            <a:schemeClr val="tx2">
                              <a:lumMod val="75000"/>
                              <a:lumOff val="25000"/>
                            </a:schemeClr>
                          </a:solidFill>
                          <a:latin typeface="Arial Rounded MT Bold" panose="020F0704030504030204" pitchFamily="34" charset="0"/>
                        </a:rPr>
                        <a:t>  2009-10</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70.0%</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54.3% </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59.4%</a:t>
                      </a:r>
                      <a:endParaRPr lang="en-US" dirty="0">
                        <a:solidFill>
                          <a:schemeClr val="tx2">
                            <a:lumMod val="75000"/>
                            <a:lumOff val="25000"/>
                          </a:schemeClr>
                        </a:solidFill>
                        <a:latin typeface="Arial Rounded MT Bold" panose="020F0704030504030204" pitchFamily="34" charset="0"/>
                      </a:endParaRPr>
                    </a:p>
                  </a:txBody>
                  <a:tcPr/>
                </a:tc>
              </a:tr>
              <a:tr h="467037">
                <a:tc>
                  <a:txBody>
                    <a:bodyPr/>
                    <a:lstStyle/>
                    <a:p>
                      <a:pPr algn="ctr"/>
                      <a:r>
                        <a:rPr lang="en-US" dirty="0" smtClean="0">
                          <a:solidFill>
                            <a:schemeClr val="tx2">
                              <a:lumMod val="75000"/>
                              <a:lumOff val="25000"/>
                            </a:schemeClr>
                          </a:solidFill>
                          <a:latin typeface="Arial Rounded MT Bold" panose="020F0704030504030204" pitchFamily="34" charset="0"/>
                        </a:rPr>
                        <a:t>2010-11</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63.2%</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60.4% </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60.8%</a:t>
                      </a:r>
                      <a:endParaRPr lang="en-US" dirty="0">
                        <a:solidFill>
                          <a:schemeClr val="tx2">
                            <a:lumMod val="75000"/>
                            <a:lumOff val="25000"/>
                          </a:schemeClr>
                        </a:solidFill>
                        <a:latin typeface="Arial Rounded MT Bold" panose="020F0704030504030204" pitchFamily="34" charset="0"/>
                      </a:endParaRPr>
                    </a:p>
                  </a:txBody>
                  <a:tcPr/>
                </a:tc>
              </a:tr>
              <a:tr h="467037">
                <a:tc>
                  <a:txBody>
                    <a:bodyPr/>
                    <a:lstStyle/>
                    <a:p>
                      <a:pPr algn="ctr"/>
                      <a:r>
                        <a:rPr lang="en-US" dirty="0" smtClean="0">
                          <a:solidFill>
                            <a:schemeClr val="tx2">
                              <a:lumMod val="75000"/>
                              <a:lumOff val="25000"/>
                            </a:schemeClr>
                          </a:solidFill>
                          <a:latin typeface="Arial Rounded MT Bold" panose="020F0704030504030204" pitchFamily="34" charset="0"/>
                        </a:rPr>
                        <a:t>2011-12</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80.5%</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63.7% </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63.7%</a:t>
                      </a:r>
                      <a:endParaRPr lang="en-US" dirty="0">
                        <a:solidFill>
                          <a:schemeClr val="tx2">
                            <a:lumMod val="75000"/>
                            <a:lumOff val="25000"/>
                          </a:schemeClr>
                        </a:solidFill>
                        <a:latin typeface="Arial Rounded MT Bold" panose="020F0704030504030204" pitchFamily="34" charset="0"/>
                      </a:endParaRPr>
                    </a:p>
                  </a:txBody>
                  <a:tcPr/>
                </a:tc>
              </a:tr>
              <a:tr h="467037">
                <a:tc>
                  <a:txBody>
                    <a:bodyPr/>
                    <a:lstStyle/>
                    <a:p>
                      <a:pPr algn="ctr"/>
                      <a:r>
                        <a:rPr lang="en-US" dirty="0" smtClean="0">
                          <a:solidFill>
                            <a:schemeClr val="tx2">
                              <a:lumMod val="75000"/>
                              <a:lumOff val="25000"/>
                            </a:schemeClr>
                          </a:solidFill>
                          <a:latin typeface="Arial Rounded MT Bold" panose="020F0704030504030204" pitchFamily="34" charset="0"/>
                        </a:rPr>
                        <a:t>2012-13</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59.5%</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 64.0%</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62.9%</a:t>
                      </a:r>
                      <a:endParaRPr lang="en-US" dirty="0">
                        <a:solidFill>
                          <a:schemeClr val="tx2">
                            <a:lumMod val="75000"/>
                            <a:lumOff val="25000"/>
                          </a:schemeClr>
                        </a:solidFill>
                        <a:latin typeface="Arial Rounded MT Bold" panose="020F0704030504030204" pitchFamily="34" charset="0"/>
                      </a:endParaRPr>
                    </a:p>
                  </a:txBody>
                  <a:tcPr/>
                </a:tc>
              </a:tr>
              <a:tr h="467037">
                <a:tc>
                  <a:txBody>
                    <a:bodyPr/>
                    <a:lstStyle/>
                    <a:p>
                      <a:pPr algn="ctr"/>
                      <a:r>
                        <a:rPr lang="en-US" dirty="0" smtClean="0">
                          <a:solidFill>
                            <a:schemeClr val="tx2">
                              <a:lumMod val="75000"/>
                              <a:lumOff val="25000"/>
                            </a:schemeClr>
                          </a:solidFill>
                          <a:latin typeface="Arial Rounded MT Bold" panose="020F0704030504030204" pitchFamily="34" charset="0"/>
                        </a:rPr>
                        <a:t>*2013-14</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NA</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60.0% *</a:t>
                      </a:r>
                      <a:endParaRPr lang="en-US" dirty="0">
                        <a:solidFill>
                          <a:schemeClr val="tx2">
                            <a:lumMod val="75000"/>
                            <a:lumOff val="25000"/>
                          </a:schemeClr>
                        </a:solidFill>
                        <a:latin typeface="Arial Rounded MT Bold" panose="020F0704030504030204" pitchFamily="34" charset="0"/>
                      </a:endParaRPr>
                    </a:p>
                  </a:txBody>
                  <a:tcPr/>
                </a:tc>
                <a:tc>
                  <a:txBody>
                    <a:bodyPr/>
                    <a:lstStyle/>
                    <a:p>
                      <a:pPr algn="ctr"/>
                      <a:r>
                        <a:rPr lang="en-US" dirty="0" smtClean="0">
                          <a:solidFill>
                            <a:schemeClr val="tx2">
                              <a:lumMod val="75000"/>
                              <a:lumOff val="25000"/>
                            </a:schemeClr>
                          </a:solidFill>
                          <a:latin typeface="Arial Rounded MT Bold" panose="020F0704030504030204" pitchFamily="34" charset="0"/>
                        </a:rPr>
                        <a:t>59.4% *</a:t>
                      </a:r>
                      <a:endParaRPr lang="en-US" dirty="0">
                        <a:solidFill>
                          <a:schemeClr val="tx2">
                            <a:lumMod val="75000"/>
                            <a:lumOff val="25000"/>
                          </a:schemeClr>
                        </a:solidFill>
                        <a:latin typeface="Arial Rounded MT Bold" panose="020F0704030504030204" pitchFamily="34" charset="0"/>
                      </a:endParaRPr>
                    </a:p>
                  </a:txBody>
                  <a:tcPr/>
                </a:tc>
              </a:tr>
            </a:tbl>
          </a:graphicData>
        </a:graphic>
      </p:graphicFrame>
      <p:sp>
        <p:nvSpPr>
          <p:cNvPr id="5" name="TextBox 4"/>
          <p:cNvSpPr txBox="1"/>
          <p:nvPr/>
        </p:nvSpPr>
        <p:spPr>
          <a:xfrm>
            <a:off x="685800" y="5410200"/>
            <a:ext cx="4267200" cy="381000"/>
          </a:xfrm>
          <a:prstGeom prst="rect">
            <a:avLst/>
          </a:prstGeom>
          <a:noFill/>
        </p:spPr>
        <p:txBody>
          <a:bodyPr wrap="square" rtlCol="0">
            <a:spAutoFit/>
          </a:bodyPr>
          <a:lstStyle/>
          <a:p>
            <a:r>
              <a:rPr lang="en-US" dirty="0" smtClean="0"/>
              <a:t>* Based on a 20% sample of students.</a:t>
            </a:r>
            <a:endParaRPr lang="en-US" dirty="0"/>
          </a:p>
        </p:txBody>
      </p:sp>
      <p:sp>
        <p:nvSpPr>
          <p:cNvPr id="6" name="Footer Placeholder 3"/>
          <p:cNvSpPr>
            <a:spLocks noGrp="1"/>
          </p:cNvSpPr>
          <p:nvPr>
            <p:ph type="ftr" sz="quarter" idx="11"/>
          </p:nvPr>
        </p:nvSpPr>
        <p:spPr>
          <a:xfrm>
            <a:off x="264458" y="6275668"/>
            <a:ext cx="4840941" cy="365125"/>
          </a:xfrm>
        </p:spPr>
        <p:txBody>
          <a:bodyPr/>
          <a:lstStyle/>
          <a:p>
            <a:r>
              <a:rPr lang="en-US" dirty="0" smtClean="0"/>
              <a:t>September 2015</a:t>
            </a:r>
            <a:endParaRPr lang="en-US" dirty="0"/>
          </a:p>
        </p:txBody>
      </p:sp>
      <p:sp>
        <p:nvSpPr>
          <p:cNvPr id="7" name="TextBox 6"/>
          <p:cNvSpPr txBox="1"/>
          <p:nvPr/>
        </p:nvSpPr>
        <p:spPr>
          <a:xfrm>
            <a:off x="8321041" y="6400800"/>
            <a:ext cx="655320" cy="276999"/>
          </a:xfrm>
          <a:prstGeom prst="rect">
            <a:avLst/>
          </a:prstGeom>
          <a:noFill/>
        </p:spPr>
        <p:txBody>
          <a:bodyPr wrap="square" rtlCol="0">
            <a:spAutoFit/>
          </a:bodyPr>
          <a:lstStyle/>
          <a:p>
            <a:r>
              <a:rPr lang="en-US" sz="1200" dirty="0" smtClean="0">
                <a:solidFill>
                  <a:schemeClr val="bg1"/>
                </a:solidFill>
              </a:rPr>
              <a:t> </a:t>
            </a:r>
            <a:fld id="{7F5CE407-6216-4202-80E4-A30DC2F709B2}" type="slidenum">
              <a:rPr lang="en-US" sz="1200">
                <a:solidFill>
                  <a:schemeClr val="bg1"/>
                </a:solidFill>
              </a:rPr>
              <a:pPr/>
              <a:t>30</a:t>
            </a:fld>
            <a:endParaRPr lang="en-US" sz="1200" dirty="0">
              <a:solidFill>
                <a:schemeClr val="bg1"/>
              </a:solidFill>
            </a:endParaRPr>
          </a:p>
        </p:txBody>
      </p:sp>
      <p:sp>
        <p:nvSpPr>
          <p:cNvPr id="8" name="Slide Number Placeholder 7"/>
          <p:cNvSpPr>
            <a:spLocks noGrp="1"/>
          </p:cNvSpPr>
          <p:nvPr>
            <p:ph type="sldNum" sz="quarter" idx="12"/>
          </p:nvPr>
        </p:nvSpPr>
        <p:spPr/>
        <p:txBody>
          <a:bodyPr/>
          <a:lstStyle/>
          <a:p>
            <a:r>
              <a:rPr lang="en-US" sz="1200" dirty="0" smtClean="0"/>
              <a:t> </a:t>
            </a:r>
            <a:endParaRPr lang="en-US" sz="1200" dirty="0"/>
          </a:p>
        </p:txBody>
      </p:sp>
    </p:spTree>
    <p:extLst>
      <p:ext uri="{BB962C8B-B14F-4D97-AF65-F5344CB8AC3E}">
        <p14:creationId xmlns:p14="http://schemas.microsoft.com/office/powerpoint/2010/main" val="425223595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Rounded MT Bold" pitchFamily="34" charset="0"/>
              </a:rPr>
              <a:t>Provincial Assessment Results</a:t>
            </a:r>
            <a:endParaRPr lang="en-US" dirty="0"/>
          </a:p>
        </p:txBody>
      </p:sp>
      <p:sp>
        <p:nvSpPr>
          <p:cNvPr id="8" name="Text Placeholder 7"/>
          <p:cNvSpPr>
            <a:spLocks noGrp="1"/>
          </p:cNvSpPr>
          <p:nvPr>
            <p:ph type="body" idx="1"/>
          </p:nvPr>
        </p:nvSpPr>
        <p:spPr>
          <a:xfrm>
            <a:off x="539944" y="1296956"/>
            <a:ext cx="3840480" cy="974462"/>
          </a:xfrm>
        </p:spPr>
        <p:txBody>
          <a:bodyPr/>
          <a:lstStyle/>
          <a:p>
            <a:pPr marL="0" lvl="2" algn="ctr">
              <a:spcBef>
                <a:spcPts val="0"/>
              </a:spcBef>
            </a:pPr>
            <a:endParaRPr lang="en-US" dirty="0" smtClean="0">
              <a:solidFill>
                <a:schemeClr val="tx2">
                  <a:lumMod val="75000"/>
                  <a:lumOff val="25000"/>
                </a:schemeClr>
              </a:solidFill>
              <a:latin typeface="Arial Rounded MT Bold" pitchFamily="34" charset="0"/>
            </a:endParaRPr>
          </a:p>
          <a:p>
            <a:pPr marL="0" lvl="2" algn="ctr">
              <a:spcBef>
                <a:spcPts val="0"/>
              </a:spcBef>
            </a:pPr>
            <a:endParaRPr lang="en-US" dirty="0">
              <a:solidFill>
                <a:schemeClr val="tx2">
                  <a:lumMod val="75000"/>
                  <a:lumOff val="25000"/>
                </a:schemeClr>
              </a:solidFill>
              <a:latin typeface="Arial Rounded MT Bold" pitchFamily="34" charset="0"/>
            </a:endParaRPr>
          </a:p>
          <a:p>
            <a:pPr marL="0" lvl="2" algn="ctr">
              <a:spcBef>
                <a:spcPts val="0"/>
              </a:spcBef>
            </a:pPr>
            <a:endParaRPr lang="en-US" dirty="0" smtClean="0">
              <a:solidFill>
                <a:schemeClr val="tx2">
                  <a:lumMod val="75000"/>
                  <a:lumOff val="25000"/>
                </a:schemeClr>
              </a:solidFill>
              <a:latin typeface="Arial Rounded MT Bold" pitchFamily="34" charset="0"/>
            </a:endParaRPr>
          </a:p>
          <a:p>
            <a:pPr marL="0" lvl="2" algn="ctr">
              <a:spcBef>
                <a:spcPts val="0"/>
              </a:spcBef>
            </a:pPr>
            <a:endParaRPr lang="en-US" dirty="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endParaRPr lang="en-US" sz="1600" dirty="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r>
              <a:rPr lang="en-US" sz="1600" dirty="0">
                <a:solidFill>
                  <a:schemeClr val="tx2">
                    <a:lumMod val="75000"/>
                    <a:lumOff val="25000"/>
                  </a:schemeClr>
                </a:solidFill>
                <a:latin typeface="Arial Rounded MT Bold" pitchFamily="34" charset="0"/>
              </a:rPr>
              <a:t>Grade </a:t>
            </a:r>
            <a:r>
              <a:rPr lang="en-US" sz="1600" dirty="0" smtClean="0">
                <a:solidFill>
                  <a:schemeClr val="tx2">
                    <a:lumMod val="75000"/>
                    <a:lumOff val="25000"/>
                  </a:schemeClr>
                </a:solidFill>
                <a:latin typeface="Arial Rounded MT Bold" pitchFamily="34" charset="0"/>
              </a:rPr>
              <a:t>4 Reading French Immersion </a:t>
            </a:r>
            <a:endParaRPr lang="en-US" sz="1600" dirty="0">
              <a:solidFill>
                <a:schemeClr val="tx2">
                  <a:lumMod val="75000"/>
                  <a:lumOff val="25000"/>
                </a:schemeClr>
              </a:solidFill>
              <a:latin typeface="Arial Rounded MT Bold" pitchFamily="34" charset="0"/>
            </a:endParaRPr>
          </a:p>
          <a:p>
            <a:pPr marL="0" lvl="2" algn="ctr">
              <a:spcBef>
                <a:spcPts val="0"/>
              </a:spcBef>
            </a:pPr>
            <a:r>
              <a:rPr lang="en-US" sz="1600" dirty="0">
                <a:solidFill>
                  <a:schemeClr val="tx2">
                    <a:lumMod val="75000"/>
                    <a:lumOff val="25000"/>
                  </a:schemeClr>
                </a:solidFill>
                <a:latin typeface="Arial Rounded MT Bold" pitchFamily="34" charset="0"/>
              </a:rPr>
              <a:t>Nackawic Elementary School</a:t>
            </a:r>
          </a:p>
          <a:p>
            <a:pPr marL="0" lvl="2" algn="ctr">
              <a:spcBef>
                <a:spcPts val="0"/>
              </a:spcBef>
            </a:pPr>
            <a:endParaRPr lang="en-US" sz="1600" dirty="0">
              <a:solidFill>
                <a:schemeClr val="tx2">
                  <a:lumMod val="75000"/>
                  <a:lumOff val="25000"/>
                </a:schemeClr>
              </a:solidFill>
              <a:latin typeface="Arial Rounded MT Bold" pitchFamily="34" charset="0"/>
            </a:endParaRPr>
          </a:p>
          <a:p>
            <a:endParaRPr lang="en-US" sz="12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900360693"/>
              </p:ext>
            </p:extLst>
          </p:nvPr>
        </p:nvGraphicFramePr>
        <p:xfrm>
          <a:off x="539944" y="2286001"/>
          <a:ext cx="3840480" cy="2668135"/>
        </p:xfrm>
        <a:graphic>
          <a:graphicData uri="http://schemas.openxmlformats.org/drawingml/2006/table">
            <a:tbl>
              <a:tblPr firstRow="1" bandRow="1">
                <a:tableStyleId>{5C22544A-7EE6-4342-B048-85BDC9FD1C3A}</a:tableStyleId>
              </a:tblPr>
              <a:tblGrid>
                <a:gridCol w="960120"/>
                <a:gridCol w="960120"/>
                <a:gridCol w="960120"/>
                <a:gridCol w="960120"/>
              </a:tblGrid>
              <a:tr h="630763">
                <a:tc>
                  <a:txBody>
                    <a:bodyPr/>
                    <a:lstStyle/>
                    <a:p>
                      <a:pPr algn="ctr"/>
                      <a:r>
                        <a:rPr lang="en-US" sz="1100" b="1" dirty="0" smtClean="0">
                          <a:solidFill>
                            <a:schemeClr val="bg1"/>
                          </a:solidFill>
                          <a:latin typeface="Arial Rounded MT Bold" pitchFamily="34" charset="0"/>
                        </a:rPr>
                        <a:t>Year</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Nackawic Elementary</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District</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Province</a:t>
                      </a:r>
                      <a:endParaRPr lang="en-US" sz="1100" b="1" dirty="0">
                        <a:solidFill>
                          <a:schemeClr val="bg1"/>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2010-11</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35.3%</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41.0%</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64.0%</a:t>
                      </a:r>
                      <a:endParaRPr lang="en-US" sz="1400" b="1" dirty="0">
                        <a:solidFill>
                          <a:schemeClr val="tx2">
                            <a:lumMod val="75000"/>
                            <a:lumOff val="25000"/>
                          </a:schemeClr>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2011-12</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Pilot Year</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2">
                              <a:lumMod val="75000"/>
                              <a:lumOff val="25000"/>
                            </a:schemeClr>
                          </a:solidFill>
                          <a:latin typeface="Arial Rounded MT Bold" pitchFamily="34" charset="0"/>
                        </a:rPr>
                        <a:t>Pilot Year</a:t>
                      </a:r>
                    </a:p>
                    <a:p>
                      <a:pPr algn="ctr"/>
                      <a:endParaRPr lang="en-US" sz="1400" b="1" dirty="0">
                        <a:solidFill>
                          <a:schemeClr val="tx2">
                            <a:lumMod val="75000"/>
                            <a:lumOff val="25000"/>
                          </a:schemeClr>
                        </a:solidFill>
                        <a:latin typeface="Arial Rounded MT Bold" pitchFamily="34" charset="0"/>
                      </a:endParaRPr>
                    </a:p>
                  </a:txBody>
                  <a:tcPr marL="57602" marR="576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2">
                              <a:lumMod val="75000"/>
                              <a:lumOff val="25000"/>
                            </a:schemeClr>
                          </a:solidFill>
                          <a:latin typeface="Arial Rounded MT Bold" pitchFamily="34" charset="0"/>
                        </a:rPr>
                        <a:t>Pilot Year</a:t>
                      </a:r>
                    </a:p>
                    <a:p>
                      <a:pPr algn="ctr"/>
                      <a:endParaRPr lang="en-US" sz="1400" b="1" dirty="0">
                        <a:solidFill>
                          <a:schemeClr val="tx2">
                            <a:lumMod val="75000"/>
                            <a:lumOff val="25000"/>
                          </a:schemeClr>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2012-13</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84.6%</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68.6%</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65.9%</a:t>
                      </a:r>
                      <a:endParaRPr lang="en-US" sz="1400" b="1" dirty="0">
                        <a:solidFill>
                          <a:schemeClr val="tx2">
                            <a:lumMod val="75000"/>
                            <a:lumOff val="25000"/>
                          </a:schemeClr>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2013-14</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25.0%</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65.9%</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68.4%</a:t>
                      </a:r>
                      <a:endParaRPr lang="en-US" sz="1400" b="1" dirty="0">
                        <a:solidFill>
                          <a:schemeClr val="tx2">
                            <a:lumMod val="75000"/>
                            <a:lumOff val="25000"/>
                          </a:schemeClr>
                        </a:solidFill>
                        <a:latin typeface="Arial Rounded MT Bold" pitchFamily="34" charset="0"/>
                      </a:endParaRPr>
                    </a:p>
                  </a:txBody>
                  <a:tcPr marL="57602" marR="57602"/>
                </a:tc>
              </a:tr>
            </a:tbl>
          </a:graphicData>
        </a:graphic>
      </p:graphicFrame>
      <p:sp>
        <p:nvSpPr>
          <p:cNvPr id="9" name="Text Placeholder 8"/>
          <p:cNvSpPr>
            <a:spLocks noGrp="1"/>
          </p:cNvSpPr>
          <p:nvPr>
            <p:ph type="body" sz="quarter" idx="3"/>
          </p:nvPr>
        </p:nvSpPr>
        <p:spPr/>
        <p:txBody>
          <a:bodyPr/>
          <a:lstStyle/>
          <a:p>
            <a:pPr marL="0" lvl="2" algn="ctr">
              <a:spcBef>
                <a:spcPts val="0"/>
              </a:spcBef>
            </a:pPr>
            <a:r>
              <a:rPr lang="en-US" sz="1600" dirty="0">
                <a:solidFill>
                  <a:schemeClr val="tx2">
                    <a:lumMod val="75000"/>
                    <a:lumOff val="25000"/>
                  </a:schemeClr>
                </a:solidFill>
                <a:latin typeface="Arial Rounded MT Bold" pitchFamily="34" charset="0"/>
              </a:rPr>
              <a:t>Grade </a:t>
            </a:r>
            <a:r>
              <a:rPr lang="en-US" sz="1600" dirty="0" smtClean="0">
                <a:solidFill>
                  <a:schemeClr val="tx2">
                    <a:lumMod val="75000"/>
                    <a:lumOff val="25000"/>
                  </a:schemeClr>
                </a:solidFill>
                <a:latin typeface="Arial Rounded MT Bold" pitchFamily="34" charset="0"/>
              </a:rPr>
              <a:t>4  Writing French Immersion </a:t>
            </a:r>
            <a:endParaRPr lang="en-US" sz="1600" dirty="0">
              <a:solidFill>
                <a:schemeClr val="tx2">
                  <a:lumMod val="75000"/>
                  <a:lumOff val="25000"/>
                </a:schemeClr>
              </a:solidFill>
              <a:latin typeface="Arial Rounded MT Bold" pitchFamily="34" charset="0"/>
            </a:endParaRPr>
          </a:p>
          <a:p>
            <a:pPr marL="0" lvl="2" algn="ctr">
              <a:spcBef>
                <a:spcPts val="0"/>
              </a:spcBef>
            </a:pPr>
            <a:r>
              <a:rPr lang="en-US" sz="1600" dirty="0">
                <a:solidFill>
                  <a:schemeClr val="tx2">
                    <a:lumMod val="75000"/>
                    <a:lumOff val="25000"/>
                  </a:schemeClr>
                </a:solidFill>
                <a:latin typeface="Arial Rounded MT Bold" pitchFamily="34" charset="0"/>
              </a:rPr>
              <a:t>Nackawic Elementary School</a:t>
            </a:r>
          </a:p>
          <a:p>
            <a:endParaRPr lang="en-US" dirty="0"/>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3036702716"/>
              </p:ext>
            </p:extLst>
          </p:nvPr>
        </p:nvGraphicFramePr>
        <p:xfrm>
          <a:off x="4751070" y="2299409"/>
          <a:ext cx="3901567" cy="2625674"/>
        </p:xfrm>
        <a:graphic>
          <a:graphicData uri="http://schemas.openxmlformats.org/drawingml/2006/table">
            <a:tbl>
              <a:tblPr firstRow="1" bandRow="1">
                <a:tableStyleId>{5C22544A-7EE6-4342-B048-85BDC9FD1C3A}</a:tableStyleId>
              </a:tblPr>
              <a:tblGrid>
                <a:gridCol w="960120"/>
                <a:gridCol w="997520"/>
                <a:gridCol w="983807"/>
                <a:gridCol w="960120"/>
              </a:tblGrid>
              <a:tr h="530870">
                <a:tc>
                  <a:txBody>
                    <a:bodyPr/>
                    <a:lstStyle/>
                    <a:p>
                      <a:pPr algn="ctr"/>
                      <a:r>
                        <a:rPr lang="en-US" sz="1100" b="1" dirty="0" smtClean="0">
                          <a:solidFill>
                            <a:schemeClr val="bg1"/>
                          </a:solidFill>
                          <a:latin typeface="Arial Rounded MT Bold" pitchFamily="34" charset="0"/>
                        </a:rPr>
                        <a:t>Year</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Nackawic Elementary</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District</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Province</a:t>
                      </a:r>
                      <a:endParaRPr lang="en-US" sz="1100" b="1" dirty="0">
                        <a:solidFill>
                          <a:schemeClr val="bg1"/>
                        </a:solidFill>
                        <a:latin typeface="Arial Rounded MT Bold" pitchFamily="34" charset="0"/>
                      </a:endParaRPr>
                    </a:p>
                  </a:txBody>
                  <a:tcPr marL="57602" marR="57602"/>
                </a:tc>
              </a:tr>
              <a:tr h="5237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2">
                              <a:lumMod val="75000"/>
                              <a:lumOff val="25000"/>
                            </a:schemeClr>
                          </a:solidFill>
                          <a:latin typeface="Arial Rounded MT Bold" pitchFamily="34" charset="0"/>
                        </a:rPr>
                        <a:t>2010-11</a:t>
                      </a:r>
                    </a:p>
                    <a:p>
                      <a:pPr algn="ctr"/>
                      <a:r>
                        <a:rPr lang="en-US" sz="1400" b="1" dirty="0" smtClean="0">
                          <a:solidFill>
                            <a:schemeClr val="tx2">
                              <a:lumMod val="75000"/>
                              <a:lumOff val="25000"/>
                            </a:schemeClr>
                          </a:solidFill>
                          <a:latin typeface="Arial Rounded MT Bold" pitchFamily="34" charset="0"/>
                        </a:rPr>
                        <a:t> </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anose="020F0704030504030204" pitchFamily="34" charset="0"/>
                        </a:rPr>
                        <a:t>29.4%</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38.0%</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56.9</a:t>
                      </a:r>
                      <a:endParaRPr lang="en-US" sz="1400" b="1" dirty="0">
                        <a:solidFill>
                          <a:schemeClr val="tx2">
                            <a:lumMod val="75000"/>
                            <a:lumOff val="25000"/>
                          </a:schemeClr>
                        </a:solidFill>
                        <a:latin typeface="Arial Rounded MT Bold" panose="020F0704030504030204" pitchFamily="34" charset="0"/>
                      </a:endParaRPr>
                    </a:p>
                  </a:txBody>
                  <a:tcPr/>
                </a:tc>
              </a:tr>
              <a:tr h="523701">
                <a:tc>
                  <a:txBody>
                    <a:bodyPr/>
                    <a:lstStyle/>
                    <a:p>
                      <a:pPr algn="ctr"/>
                      <a:r>
                        <a:rPr lang="en-US" sz="1400" b="1" dirty="0" smtClean="0">
                          <a:solidFill>
                            <a:schemeClr val="tx2">
                              <a:lumMod val="75000"/>
                              <a:lumOff val="25000"/>
                            </a:schemeClr>
                          </a:solidFill>
                          <a:latin typeface="Arial Rounded MT Bold" pitchFamily="34" charset="0"/>
                        </a:rPr>
                        <a:t>2011-12</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Pilot Year</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2">
                              <a:lumMod val="75000"/>
                              <a:lumOff val="25000"/>
                            </a:schemeClr>
                          </a:solidFill>
                          <a:latin typeface="Arial Rounded MT Bold" pitchFamily="34" charset="0"/>
                        </a:rPr>
                        <a:t>Pilot Year</a:t>
                      </a:r>
                    </a:p>
                  </a:txBody>
                  <a:tcPr marL="57602" marR="57602"/>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2">
                              <a:lumMod val="75000"/>
                              <a:lumOff val="25000"/>
                            </a:schemeClr>
                          </a:solidFill>
                          <a:latin typeface="Arial Rounded MT Bold" pitchFamily="34" charset="0"/>
                        </a:rPr>
                        <a:t>Pilot Year</a:t>
                      </a:r>
                    </a:p>
                  </a:txBody>
                  <a:tcPr marL="57602" marR="57602"/>
                </a:tc>
              </a:tr>
              <a:tr h="523701">
                <a:tc>
                  <a:txBody>
                    <a:bodyPr/>
                    <a:lstStyle/>
                    <a:p>
                      <a:pPr algn="ctr"/>
                      <a:r>
                        <a:rPr lang="en-US" sz="1400" b="1" dirty="0" smtClean="0">
                          <a:solidFill>
                            <a:schemeClr val="tx2">
                              <a:lumMod val="75000"/>
                              <a:lumOff val="25000"/>
                            </a:schemeClr>
                          </a:solidFill>
                          <a:latin typeface="Arial Rounded MT Bold" pitchFamily="34" charset="0"/>
                        </a:rPr>
                        <a:t>2012-13</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anose="020F0704030504030204" pitchFamily="34" charset="0"/>
                        </a:rPr>
                        <a:t>53.8%</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71.3%</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75.6%</a:t>
                      </a:r>
                      <a:endParaRPr lang="en-US" sz="1400" b="1" dirty="0">
                        <a:solidFill>
                          <a:schemeClr val="tx2">
                            <a:lumMod val="75000"/>
                            <a:lumOff val="25000"/>
                          </a:schemeClr>
                        </a:solidFill>
                        <a:latin typeface="Arial Rounded MT Bold" panose="020F0704030504030204" pitchFamily="34" charset="0"/>
                      </a:endParaRPr>
                    </a:p>
                  </a:txBody>
                  <a:tcPr/>
                </a:tc>
              </a:tr>
              <a:tr h="523701">
                <a:tc>
                  <a:txBody>
                    <a:bodyPr/>
                    <a:lstStyle/>
                    <a:p>
                      <a:pPr algn="ctr"/>
                      <a:r>
                        <a:rPr lang="en-US" sz="1400" b="1" dirty="0" smtClean="0">
                          <a:solidFill>
                            <a:schemeClr val="tx2">
                              <a:lumMod val="75000"/>
                              <a:lumOff val="25000"/>
                            </a:schemeClr>
                          </a:solidFill>
                          <a:latin typeface="Arial Rounded MT Bold" pitchFamily="34" charset="0"/>
                        </a:rPr>
                        <a:t>2013-14</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50.0%</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anose="020F0704030504030204" pitchFamily="34" charset="0"/>
                        </a:rPr>
                        <a:t>56.2%</a:t>
                      </a:r>
                      <a:endParaRPr lang="en-US" sz="1400" b="1" dirty="0">
                        <a:solidFill>
                          <a:schemeClr val="tx2">
                            <a:lumMod val="75000"/>
                            <a:lumOff val="25000"/>
                          </a:schemeClr>
                        </a:solidFill>
                        <a:latin typeface="Arial Rounded MT Bold" panose="020F0704030504030204"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63.8%</a:t>
                      </a:r>
                      <a:endParaRPr lang="en-US" sz="1400" b="1" dirty="0">
                        <a:solidFill>
                          <a:schemeClr val="tx2">
                            <a:lumMod val="75000"/>
                            <a:lumOff val="25000"/>
                          </a:schemeClr>
                        </a:solidFill>
                        <a:latin typeface="Arial Rounded MT Bold" pitchFamily="34" charset="0"/>
                      </a:endParaRPr>
                    </a:p>
                  </a:txBody>
                  <a:tcPr marL="57602" marR="57602"/>
                </a:tc>
              </a:tr>
            </a:tbl>
          </a:graphicData>
        </a:graphic>
      </p:graphicFrame>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31</a:t>
            </a:fld>
            <a:endParaRPr lang="en-US" sz="1200" dirty="0"/>
          </a:p>
        </p:txBody>
      </p:sp>
    </p:spTree>
    <p:extLst>
      <p:ext uri="{BB962C8B-B14F-4D97-AF65-F5344CB8AC3E}">
        <p14:creationId xmlns:p14="http://schemas.microsoft.com/office/powerpoint/2010/main" val="25973457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Rounded MT Bold" pitchFamily="34" charset="0"/>
              </a:rPr>
              <a:t>Provincial Assessment Results</a:t>
            </a:r>
            <a:endParaRPr lang="en-US" dirty="0"/>
          </a:p>
        </p:txBody>
      </p:sp>
      <p:sp>
        <p:nvSpPr>
          <p:cNvPr id="8" name="Text Placeholder 7"/>
          <p:cNvSpPr>
            <a:spLocks noGrp="1"/>
          </p:cNvSpPr>
          <p:nvPr>
            <p:ph type="body" idx="1"/>
          </p:nvPr>
        </p:nvSpPr>
        <p:spPr>
          <a:xfrm>
            <a:off x="539944" y="1296956"/>
            <a:ext cx="3840480" cy="974462"/>
          </a:xfrm>
        </p:spPr>
        <p:txBody>
          <a:bodyPr/>
          <a:lstStyle/>
          <a:p>
            <a:pPr marL="0" lvl="2" algn="ctr">
              <a:spcBef>
                <a:spcPts val="0"/>
              </a:spcBef>
            </a:pPr>
            <a:endParaRPr lang="en-US" dirty="0" smtClean="0">
              <a:solidFill>
                <a:schemeClr val="tx2">
                  <a:lumMod val="75000"/>
                  <a:lumOff val="25000"/>
                </a:schemeClr>
              </a:solidFill>
              <a:latin typeface="Arial Rounded MT Bold" pitchFamily="34" charset="0"/>
            </a:endParaRPr>
          </a:p>
          <a:p>
            <a:pPr marL="0" lvl="2" algn="ctr">
              <a:spcBef>
                <a:spcPts val="0"/>
              </a:spcBef>
            </a:pPr>
            <a:endParaRPr lang="en-US" dirty="0">
              <a:solidFill>
                <a:schemeClr val="tx2">
                  <a:lumMod val="75000"/>
                  <a:lumOff val="25000"/>
                </a:schemeClr>
              </a:solidFill>
              <a:latin typeface="Arial Rounded MT Bold" pitchFamily="34" charset="0"/>
            </a:endParaRPr>
          </a:p>
          <a:p>
            <a:pPr marL="0" lvl="2" algn="ctr">
              <a:spcBef>
                <a:spcPts val="0"/>
              </a:spcBef>
            </a:pPr>
            <a:endParaRPr lang="en-US" dirty="0" smtClean="0">
              <a:solidFill>
                <a:schemeClr val="tx2">
                  <a:lumMod val="75000"/>
                  <a:lumOff val="25000"/>
                </a:schemeClr>
              </a:solidFill>
              <a:latin typeface="Arial Rounded MT Bold" pitchFamily="34" charset="0"/>
            </a:endParaRPr>
          </a:p>
          <a:p>
            <a:pPr marL="0" lvl="2" algn="ctr">
              <a:spcBef>
                <a:spcPts val="0"/>
              </a:spcBef>
            </a:pPr>
            <a:endParaRPr lang="en-US" dirty="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endParaRPr lang="en-US" sz="1600" dirty="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r>
              <a:rPr lang="en-US" sz="1600" dirty="0">
                <a:solidFill>
                  <a:schemeClr val="tx2">
                    <a:lumMod val="75000"/>
                    <a:lumOff val="25000"/>
                  </a:schemeClr>
                </a:solidFill>
                <a:latin typeface="Arial Rounded MT Bold" pitchFamily="34" charset="0"/>
              </a:rPr>
              <a:t>Grade </a:t>
            </a:r>
            <a:r>
              <a:rPr lang="en-US" sz="1600" dirty="0" smtClean="0">
                <a:solidFill>
                  <a:schemeClr val="tx2">
                    <a:lumMod val="75000"/>
                    <a:lumOff val="25000"/>
                  </a:schemeClr>
                </a:solidFill>
                <a:latin typeface="Arial Rounded MT Bold" pitchFamily="34" charset="0"/>
              </a:rPr>
              <a:t>7 </a:t>
            </a:r>
            <a:r>
              <a:rPr lang="en-US" sz="1600" dirty="0">
                <a:solidFill>
                  <a:schemeClr val="tx2">
                    <a:lumMod val="75000"/>
                    <a:lumOff val="25000"/>
                  </a:schemeClr>
                </a:solidFill>
                <a:latin typeface="Arial Rounded MT Bold" pitchFamily="34" charset="0"/>
              </a:rPr>
              <a:t>Reading </a:t>
            </a:r>
          </a:p>
          <a:p>
            <a:pPr marL="0" lvl="2" algn="ctr">
              <a:spcBef>
                <a:spcPts val="0"/>
              </a:spcBef>
            </a:pPr>
            <a:r>
              <a:rPr lang="en-US" sz="1600" dirty="0">
                <a:solidFill>
                  <a:schemeClr val="tx2">
                    <a:lumMod val="75000"/>
                    <a:lumOff val="25000"/>
                  </a:schemeClr>
                </a:solidFill>
                <a:latin typeface="Arial Rounded MT Bold" pitchFamily="34" charset="0"/>
              </a:rPr>
              <a:t>Nackawic </a:t>
            </a:r>
            <a:r>
              <a:rPr lang="en-US" sz="1600" dirty="0" smtClean="0">
                <a:solidFill>
                  <a:schemeClr val="tx2">
                    <a:lumMod val="75000"/>
                    <a:lumOff val="25000"/>
                  </a:schemeClr>
                </a:solidFill>
                <a:latin typeface="Arial Rounded MT Bold" pitchFamily="34" charset="0"/>
              </a:rPr>
              <a:t>Middle School</a:t>
            </a:r>
            <a:endParaRPr lang="en-US" sz="1600" dirty="0">
              <a:solidFill>
                <a:schemeClr val="tx2">
                  <a:lumMod val="75000"/>
                  <a:lumOff val="25000"/>
                </a:schemeClr>
              </a:solidFill>
              <a:latin typeface="Arial Rounded MT Bold" pitchFamily="34" charset="0"/>
            </a:endParaRPr>
          </a:p>
          <a:p>
            <a:pPr marL="0" lvl="2" algn="ctr">
              <a:spcBef>
                <a:spcPts val="0"/>
              </a:spcBef>
            </a:pPr>
            <a:endParaRPr lang="en-US" sz="1600" dirty="0">
              <a:solidFill>
                <a:schemeClr val="tx2">
                  <a:lumMod val="75000"/>
                  <a:lumOff val="25000"/>
                </a:schemeClr>
              </a:solidFill>
              <a:latin typeface="Arial Rounded MT Bold" pitchFamily="34" charset="0"/>
            </a:endParaRPr>
          </a:p>
          <a:p>
            <a:endParaRPr lang="en-US" sz="12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3359691254"/>
              </p:ext>
            </p:extLst>
          </p:nvPr>
        </p:nvGraphicFramePr>
        <p:xfrm>
          <a:off x="539944" y="2286001"/>
          <a:ext cx="3840480" cy="3162783"/>
        </p:xfrm>
        <a:graphic>
          <a:graphicData uri="http://schemas.openxmlformats.org/drawingml/2006/table">
            <a:tbl>
              <a:tblPr firstRow="1" bandRow="1">
                <a:tableStyleId>{5C22544A-7EE6-4342-B048-85BDC9FD1C3A}</a:tableStyleId>
              </a:tblPr>
              <a:tblGrid>
                <a:gridCol w="960120"/>
                <a:gridCol w="960120"/>
                <a:gridCol w="960120"/>
                <a:gridCol w="960120"/>
              </a:tblGrid>
              <a:tr h="630763">
                <a:tc>
                  <a:txBody>
                    <a:bodyPr/>
                    <a:lstStyle/>
                    <a:p>
                      <a:pPr algn="ctr"/>
                      <a:r>
                        <a:rPr lang="en-US" sz="1100" b="1" dirty="0" smtClean="0">
                          <a:solidFill>
                            <a:schemeClr val="bg1"/>
                          </a:solidFill>
                          <a:latin typeface="Arial Rounded MT Bold" pitchFamily="34" charset="0"/>
                        </a:rPr>
                        <a:t>Year</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Nackawic</a:t>
                      </a:r>
                    </a:p>
                    <a:p>
                      <a:pPr algn="ctr"/>
                      <a:r>
                        <a:rPr lang="en-US" sz="1100" b="1" dirty="0" smtClean="0">
                          <a:solidFill>
                            <a:schemeClr val="bg1"/>
                          </a:solidFill>
                          <a:latin typeface="Arial Rounded MT Bold" pitchFamily="34" charset="0"/>
                        </a:rPr>
                        <a:t>Middle</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District</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Province</a:t>
                      </a:r>
                      <a:endParaRPr lang="en-US" sz="1100" b="1" dirty="0">
                        <a:solidFill>
                          <a:schemeClr val="bg1"/>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2009-10</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60.9%</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61.6%</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66.9%</a:t>
                      </a:r>
                      <a:endParaRPr lang="en-US" sz="1400" b="1" dirty="0">
                        <a:solidFill>
                          <a:schemeClr val="tx2">
                            <a:lumMod val="75000"/>
                            <a:lumOff val="25000"/>
                          </a:schemeClr>
                        </a:solidFill>
                        <a:latin typeface="Arial Rounded MT Bold" pitchFamily="34" charset="0"/>
                      </a:endParaRPr>
                    </a:p>
                  </a:txBody>
                  <a:tcPr/>
                </a:tc>
              </a:tr>
              <a:tr h="506404">
                <a:tc>
                  <a:txBody>
                    <a:bodyPr/>
                    <a:lstStyle/>
                    <a:p>
                      <a:pPr algn="ctr"/>
                      <a:r>
                        <a:rPr lang="en-US" sz="1400" b="1" dirty="0" smtClean="0">
                          <a:solidFill>
                            <a:schemeClr val="tx2">
                              <a:lumMod val="75000"/>
                              <a:lumOff val="25000"/>
                            </a:schemeClr>
                          </a:solidFill>
                          <a:latin typeface="Arial Rounded MT Bold" pitchFamily="34" charset="0"/>
                        </a:rPr>
                        <a:t>2010-11</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57.7%</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65.1%</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69.8%</a:t>
                      </a:r>
                      <a:endParaRPr lang="en-US" sz="1400" b="1" dirty="0">
                        <a:solidFill>
                          <a:schemeClr val="tx2">
                            <a:lumMod val="75000"/>
                            <a:lumOff val="25000"/>
                          </a:schemeClr>
                        </a:solidFill>
                        <a:latin typeface="Arial Rounded MT Bold" pitchFamily="34" charset="0"/>
                      </a:endParaRPr>
                    </a:p>
                  </a:txBody>
                  <a:tcPr/>
                </a:tc>
              </a:tr>
              <a:tr h="506404">
                <a:tc>
                  <a:txBody>
                    <a:bodyPr/>
                    <a:lstStyle/>
                    <a:p>
                      <a:pPr algn="ctr"/>
                      <a:r>
                        <a:rPr lang="en-US" sz="1400" b="1" dirty="0" smtClean="0">
                          <a:solidFill>
                            <a:schemeClr val="tx2">
                              <a:lumMod val="75000"/>
                              <a:lumOff val="25000"/>
                            </a:schemeClr>
                          </a:solidFill>
                          <a:latin typeface="Arial Rounded MT Bold" pitchFamily="34" charset="0"/>
                        </a:rPr>
                        <a:t>2011-12</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77.3%</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67.7%</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69.4%</a:t>
                      </a:r>
                      <a:endParaRPr lang="en-US" sz="1400" b="1" dirty="0">
                        <a:solidFill>
                          <a:schemeClr val="tx2">
                            <a:lumMod val="75000"/>
                            <a:lumOff val="25000"/>
                          </a:schemeClr>
                        </a:solidFill>
                        <a:latin typeface="Arial Rounded MT Bold" pitchFamily="34" charset="0"/>
                      </a:endParaRPr>
                    </a:p>
                  </a:txBody>
                  <a:tcPr/>
                </a:tc>
              </a:tr>
              <a:tr h="506404">
                <a:tc>
                  <a:txBody>
                    <a:bodyPr/>
                    <a:lstStyle/>
                    <a:p>
                      <a:pPr algn="ctr"/>
                      <a:r>
                        <a:rPr lang="en-US" sz="1400" b="1" dirty="0" smtClean="0">
                          <a:solidFill>
                            <a:schemeClr val="tx2">
                              <a:lumMod val="75000"/>
                              <a:lumOff val="25000"/>
                            </a:schemeClr>
                          </a:solidFill>
                          <a:latin typeface="Arial Rounded MT Bold" pitchFamily="34" charset="0"/>
                        </a:rPr>
                        <a:t>2012-13</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82.5%</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74.5%</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76.2%</a:t>
                      </a:r>
                      <a:endParaRPr lang="en-US" sz="1400" b="1" dirty="0">
                        <a:solidFill>
                          <a:schemeClr val="tx2">
                            <a:lumMod val="75000"/>
                            <a:lumOff val="25000"/>
                          </a:schemeClr>
                        </a:solidFill>
                        <a:latin typeface="Arial Rounded MT Bold" pitchFamily="34" charset="0"/>
                      </a:endParaRPr>
                    </a:p>
                  </a:txBody>
                  <a:tcPr/>
                </a:tc>
              </a:tr>
              <a:tr h="506404">
                <a:tc>
                  <a:txBody>
                    <a:bodyPr/>
                    <a:lstStyle/>
                    <a:p>
                      <a:pPr algn="ctr"/>
                      <a:r>
                        <a:rPr lang="en-US" sz="1400" b="1" dirty="0" smtClean="0">
                          <a:solidFill>
                            <a:schemeClr val="tx2">
                              <a:lumMod val="75000"/>
                              <a:lumOff val="25000"/>
                            </a:schemeClr>
                          </a:solidFill>
                          <a:latin typeface="Arial Rounded MT Bold" pitchFamily="34" charset="0"/>
                        </a:rPr>
                        <a:t>2013-14</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91.1%</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77.8%</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77.1%</a:t>
                      </a:r>
                      <a:endParaRPr lang="en-US" sz="1400" b="1" dirty="0">
                        <a:solidFill>
                          <a:schemeClr val="tx2">
                            <a:lumMod val="75000"/>
                            <a:lumOff val="25000"/>
                          </a:schemeClr>
                        </a:solidFill>
                        <a:latin typeface="Arial Rounded MT Bold" pitchFamily="34" charset="0"/>
                      </a:endParaRPr>
                    </a:p>
                  </a:txBody>
                  <a:tcPr/>
                </a:tc>
              </a:tr>
            </a:tbl>
          </a:graphicData>
        </a:graphic>
      </p:graphicFrame>
      <p:sp>
        <p:nvSpPr>
          <p:cNvPr id="9" name="Text Placeholder 8"/>
          <p:cNvSpPr>
            <a:spLocks noGrp="1"/>
          </p:cNvSpPr>
          <p:nvPr>
            <p:ph type="body" sz="quarter" idx="3"/>
          </p:nvPr>
        </p:nvSpPr>
        <p:spPr/>
        <p:txBody>
          <a:bodyPr/>
          <a:lstStyle/>
          <a:p>
            <a:pPr marL="0" lvl="2" algn="ctr">
              <a:spcBef>
                <a:spcPts val="0"/>
              </a:spcBef>
            </a:pPr>
            <a:r>
              <a:rPr lang="en-US" sz="1600" dirty="0">
                <a:solidFill>
                  <a:schemeClr val="tx2">
                    <a:lumMod val="75000"/>
                    <a:lumOff val="25000"/>
                  </a:schemeClr>
                </a:solidFill>
                <a:latin typeface="Arial Rounded MT Bold" pitchFamily="34" charset="0"/>
              </a:rPr>
              <a:t>Grade </a:t>
            </a:r>
            <a:r>
              <a:rPr lang="en-US" sz="1600" dirty="0" smtClean="0">
                <a:solidFill>
                  <a:schemeClr val="tx2">
                    <a:lumMod val="75000"/>
                    <a:lumOff val="25000"/>
                  </a:schemeClr>
                </a:solidFill>
                <a:latin typeface="Arial Rounded MT Bold" pitchFamily="34" charset="0"/>
              </a:rPr>
              <a:t>7 Writing</a:t>
            </a:r>
            <a:endParaRPr lang="en-US" sz="1600" dirty="0">
              <a:solidFill>
                <a:schemeClr val="tx2">
                  <a:lumMod val="75000"/>
                  <a:lumOff val="25000"/>
                </a:schemeClr>
              </a:solidFill>
              <a:latin typeface="Arial Rounded MT Bold" pitchFamily="34" charset="0"/>
            </a:endParaRPr>
          </a:p>
          <a:p>
            <a:pPr marL="0" lvl="2" algn="ctr">
              <a:spcBef>
                <a:spcPts val="0"/>
              </a:spcBef>
            </a:pPr>
            <a:r>
              <a:rPr lang="en-US" sz="1600" dirty="0">
                <a:solidFill>
                  <a:schemeClr val="tx2">
                    <a:lumMod val="75000"/>
                    <a:lumOff val="25000"/>
                  </a:schemeClr>
                </a:solidFill>
                <a:latin typeface="Arial Rounded MT Bold" pitchFamily="34" charset="0"/>
              </a:rPr>
              <a:t>Nackawic </a:t>
            </a:r>
            <a:r>
              <a:rPr lang="en-US" sz="1600" dirty="0" smtClean="0">
                <a:solidFill>
                  <a:schemeClr val="tx2">
                    <a:lumMod val="75000"/>
                    <a:lumOff val="25000"/>
                  </a:schemeClr>
                </a:solidFill>
                <a:latin typeface="Arial Rounded MT Bold" pitchFamily="34" charset="0"/>
              </a:rPr>
              <a:t> Middle </a:t>
            </a:r>
            <a:r>
              <a:rPr lang="en-US" sz="1600" dirty="0">
                <a:solidFill>
                  <a:schemeClr val="tx2">
                    <a:lumMod val="75000"/>
                    <a:lumOff val="25000"/>
                  </a:schemeClr>
                </a:solidFill>
                <a:latin typeface="Arial Rounded MT Bold" pitchFamily="34" charset="0"/>
              </a:rPr>
              <a:t>School</a:t>
            </a:r>
          </a:p>
          <a:p>
            <a:endParaRPr lang="en-US" dirty="0"/>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4067423695"/>
              </p:ext>
            </p:extLst>
          </p:nvPr>
        </p:nvGraphicFramePr>
        <p:xfrm>
          <a:off x="4751070" y="2299409"/>
          <a:ext cx="3901567" cy="3161120"/>
        </p:xfrm>
        <a:graphic>
          <a:graphicData uri="http://schemas.openxmlformats.org/drawingml/2006/table">
            <a:tbl>
              <a:tblPr firstRow="1" bandRow="1">
                <a:tableStyleId>{5C22544A-7EE6-4342-B048-85BDC9FD1C3A}</a:tableStyleId>
              </a:tblPr>
              <a:tblGrid>
                <a:gridCol w="960120"/>
                <a:gridCol w="904367"/>
                <a:gridCol w="1076960"/>
                <a:gridCol w="960120"/>
              </a:tblGrid>
              <a:tr h="582615">
                <a:tc>
                  <a:txBody>
                    <a:bodyPr/>
                    <a:lstStyle/>
                    <a:p>
                      <a:pPr algn="ctr"/>
                      <a:r>
                        <a:rPr lang="en-US" sz="1100" b="1" dirty="0" smtClean="0">
                          <a:solidFill>
                            <a:schemeClr val="bg1"/>
                          </a:solidFill>
                          <a:latin typeface="Arial Rounded MT Bold" pitchFamily="34" charset="0"/>
                        </a:rPr>
                        <a:t>Year</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Nackawic</a:t>
                      </a:r>
                    </a:p>
                    <a:p>
                      <a:pPr algn="ctr"/>
                      <a:r>
                        <a:rPr lang="en-US" sz="1100" b="1" dirty="0" smtClean="0">
                          <a:solidFill>
                            <a:schemeClr val="bg1"/>
                          </a:solidFill>
                          <a:latin typeface="Arial Rounded MT Bold" pitchFamily="34" charset="0"/>
                        </a:rPr>
                        <a:t>Middle</a:t>
                      </a:r>
                    </a:p>
                    <a:p>
                      <a:pPr algn="ct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District</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Province</a:t>
                      </a:r>
                      <a:endParaRPr lang="en-US" sz="1100" b="1" dirty="0">
                        <a:solidFill>
                          <a:schemeClr val="bg1"/>
                        </a:solidFill>
                        <a:latin typeface="Arial Rounded MT Bold" pitchFamily="34" charset="0"/>
                      </a:endParaRPr>
                    </a:p>
                  </a:txBody>
                  <a:tcPr marL="57602" marR="57602"/>
                </a:tc>
              </a:tr>
              <a:tr h="513352">
                <a:tc>
                  <a:txBody>
                    <a:bodyPr/>
                    <a:lstStyle/>
                    <a:p>
                      <a:pPr algn="ctr"/>
                      <a:r>
                        <a:rPr lang="en-US" sz="1400" b="1" dirty="0" smtClean="0">
                          <a:solidFill>
                            <a:schemeClr val="tx2">
                              <a:lumMod val="75000"/>
                              <a:lumOff val="25000"/>
                            </a:schemeClr>
                          </a:solidFill>
                          <a:latin typeface="Arial Rounded MT Bold" pitchFamily="34" charset="0"/>
                        </a:rPr>
                        <a:t>2009-10</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rPr>
                        <a:t>54.3%</a:t>
                      </a:r>
                      <a:endParaRPr lang="en-US" sz="1400" b="1" dirty="0">
                        <a:solidFill>
                          <a:schemeClr val="tx2">
                            <a:lumMod val="75000"/>
                            <a:lumOff val="25000"/>
                          </a:schemeClr>
                        </a:solidFill>
                      </a:endParaRPr>
                    </a:p>
                  </a:txBody>
                  <a:tcPr/>
                </a:tc>
                <a:tc>
                  <a:txBody>
                    <a:bodyPr/>
                    <a:lstStyle/>
                    <a:p>
                      <a:pPr algn="ctr"/>
                      <a:r>
                        <a:rPr lang="en-US" sz="1400" b="1" dirty="0" smtClean="0">
                          <a:solidFill>
                            <a:schemeClr val="tx2">
                              <a:lumMod val="75000"/>
                              <a:lumOff val="25000"/>
                            </a:schemeClr>
                          </a:solidFill>
                        </a:rPr>
                        <a:t>50.6%</a:t>
                      </a:r>
                      <a:endParaRPr lang="en-US" sz="1400" b="1" dirty="0">
                        <a:solidFill>
                          <a:schemeClr val="tx2">
                            <a:lumMod val="75000"/>
                            <a:lumOff val="25000"/>
                          </a:schemeClr>
                        </a:solidFill>
                      </a:endParaRPr>
                    </a:p>
                  </a:txBody>
                  <a:tcPr/>
                </a:tc>
                <a:tc>
                  <a:txBody>
                    <a:bodyPr/>
                    <a:lstStyle/>
                    <a:p>
                      <a:pPr algn="ctr"/>
                      <a:r>
                        <a:rPr lang="en-US" sz="1400" b="1" dirty="0" smtClean="0">
                          <a:solidFill>
                            <a:schemeClr val="tx2">
                              <a:lumMod val="75000"/>
                              <a:lumOff val="25000"/>
                            </a:schemeClr>
                          </a:solidFill>
                        </a:rPr>
                        <a:t>51.9%</a:t>
                      </a:r>
                      <a:endParaRPr lang="en-US" sz="1400" b="1" dirty="0">
                        <a:solidFill>
                          <a:schemeClr val="tx2">
                            <a:lumMod val="75000"/>
                            <a:lumOff val="25000"/>
                          </a:schemeClr>
                        </a:solidFill>
                      </a:endParaRPr>
                    </a:p>
                  </a:txBody>
                  <a:tcPr/>
                </a:tc>
              </a:tr>
              <a:tr h="513352">
                <a:tc>
                  <a:txBody>
                    <a:bodyPr/>
                    <a:lstStyle/>
                    <a:p>
                      <a:pPr algn="ctr"/>
                      <a:r>
                        <a:rPr lang="en-US" sz="1400" b="1" dirty="0" smtClean="0">
                          <a:solidFill>
                            <a:schemeClr val="tx2">
                              <a:lumMod val="75000"/>
                              <a:lumOff val="25000"/>
                            </a:schemeClr>
                          </a:solidFill>
                          <a:latin typeface="Arial Rounded MT Bold" pitchFamily="34" charset="0"/>
                        </a:rPr>
                        <a:t>2010-11</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rPr>
                        <a:t>50.0%</a:t>
                      </a:r>
                      <a:endParaRPr lang="en-US" sz="1400" b="1" dirty="0">
                        <a:solidFill>
                          <a:schemeClr val="tx2">
                            <a:lumMod val="75000"/>
                            <a:lumOff val="25000"/>
                          </a:schemeClr>
                        </a:solidFill>
                      </a:endParaRPr>
                    </a:p>
                  </a:txBody>
                  <a:tcPr/>
                </a:tc>
                <a:tc>
                  <a:txBody>
                    <a:bodyPr/>
                    <a:lstStyle/>
                    <a:p>
                      <a:pPr algn="ctr"/>
                      <a:r>
                        <a:rPr lang="en-US" sz="1400" b="1" dirty="0" smtClean="0">
                          <a:solidFill>
                            <a:schemeClr val="tx2">
                              <a:lumMod val="75000"/>
                              <a:lumOff val="25000"/>
                            </a:schemeClr>
                          </a:solidFill>
                        </a:rPr>
                        <a:t>50.2</a:t>
                      </a:r>
                      <a:r>
                        <a:rPr lang="en-US" sz="1400" b="1" dirty="0" smtClean="0">
                          <a:solidFill>
                            <a:schemeClr val="tx2">
                              <a:lumMod val="75000"/>
                              <a:lumOff val="25000"/>
                            </a:schemeClr>
                          </a:solidFill>
                          <a:sym typeface="Symbol"/>
                        </a:rPr>
                        <a:t></a:t>
                      </a:r>
                      <a:endParaRPr lang="en-US" sz="1400" b="1" dirty="0">
                        <a:solidFill>
                          <a:schemeClr val="tx2">
                            <a:lumMod val="75000"/>
                            <a:lumOff val="25000"/>
                          </a:schemeClr>
                        </a:solidFill>
                      </a:endParaRPr>
                    </a:p>
                  </a:txBody>
                  <a:tcPr/>
                </a:tc>
                <a:tc>
                  <a:txBody>
                    <a:bodyPr/>
                    <a:lstStyle/>
                    <a:p>
                      <a:pPr algn="ctr"/>
                      <a:r>
                        <a:rPr lang="en-US" sz="1400" b="1" dirty="0" smtClean="0">
                          <a:solidFill>
                            <a:schemeClr val="tx2">
                              <a:lumMod val="75000"/>
                              <a:lumOff val="25000"/>
                            </a:schemeClr>
                          </a:solidFill>
                        </a:rPr>
                        <a:t>53.1%</a:t>
                      </a:r>
                      <a:endParaRPr lang="en-US" sz="1400" b="1" dirty="0">
                        <a:solidFill>
                          <a:schemeClr val="tx2">
                            <a:lumMod val="75000"/>
                            <a:lumOff val="25000"/>
                          </a:schemeClr>
                        </a:solidFill>
                      </a:endParaRPr>
                    </a:p>
                  </a:txBody>
                  <a:tcPr/>
                </a:tc>
              </a:tr>
              <a:tr h="513352">
                <a:tc>
                  <a:txBody>
                    <a:bodyPr/>
                    <a:lstStyle/>
                    <a:p>
                      <a:pPr algn="ctr"/>
                      <a:r>
                        <a:rPr lang="en-US" sz="1400" b="1" dirty="0" smtClean="0">
                          <a:solidFill>
                            <a:schemeClr val="tx2">
                              <a:lumMod val="75000"/>
                              <a:lumOff val="25000"/>
                            </a:schemeClr>
                          </a:solidFill>
                          <a:latin typeface="Arial Rounded MT Bold" pitchFamily="34" charset="0"/>
                        </a:rPr>
                        <a:t>2011-12</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rPr>
                        <a:t>63.6%</a:t>
                      </a:r>
                      <a:endParaRPr lang="en-US" sz="1400" b="1" dirty="0">
                        <a:solidFill>
                          <a:schemeClr val="tx2">
                            <a:lumMod val="75000"/>
                            <a:lumOff val="25000"/>
                          </a:schemeClr>
                        </a:solidFill>
                      </a:endParaRPr>
                    </a:p>
                  </a:txBody>
                  <a:tcPr/>
                </a:tc>
                <a:tc>
                  <a:txBody>
                    <a:bodyPr/>
                    <a:lstStyle/>
                    <a:p>
                      <a:pPr algn="ctr"/>
                      <a:r>
                        <a:rPr lang="en-US" sz="1400" b="1" dirty="0" smtClean="0">
                          <a:solidFill>
                            <a:schemeClr val="tx2">
                              <a:lumMod val="75000"/>
                              <a:lumOff val="25000"/>
                            </a:schemeClr>
                          </a:solidFill>
                        </a:rPr>
                        <a:t>60.8%</a:t>
                      </a:r>
                      <a:endParaRPr lang="en-US" sz="1400" b="1" dirty="0">
                        <a:solidFill>
                          <a:schemeClr val="tx2">
                            <a:lumMod val="75000"/>
                            <a:lumOff val="25000"/>
                          </a:schemeClr>
                        </a:solidFill>
                      </a:endParaRPr>
                    </a:p>
                  </a:txBody>
                  <a:tcPr/>
                </a:tc>
                <a:tc>
                  <a:txBody>
                    <a:bodyPr/>
                    <a:lstStyle/>
                    <a:p>
                      <a:pPr algn="ctr"/>
                      <a:r>
                        <a:rPr lang="en-US" sz="1400" b="1" dirty="0" smtClean="0">
                          <a:solidFill>
                            <a:schemeClr val="tx2">
                              <a:lumMod val="75000"/>
                              <a:lumOff val="25000"/>
                            </a:schemeClr>
                          </a:solidFill>
                        </a:rPr>
                        <a:t>64.5%</a:t>
                      </a:r>
                      <a:endParaRPr lang="en-US" sz="1400" b="1" dirty="0">
                        <a:solidFill>
                          <a:schemeClr val="tx2">
                            <a:lumMod val="75000"/>
                            <a:lumOff val="25000"/>
                          </a:schemeClr>
                        </a:solidFill>
                      </a:endParaRPr>
                    </a:p>
                  </a:txBody>
                  <a:tcPr/>
                </a:tc>
              </a:tr>
              <a:tr h="513352">
                <a:tc>
                  <a:txBody>
                    <a:bodyPr/>
                    <a:lstStyle/>
                    <a:p>
                      <a:pPr algn="ctr"/>
                      <a:r>
                        <a:rPr lang="en-US" sz="1400" b="1" dirty="0" smtClean="0">
                          <a:solidFill>
                            <a:schemeClr val="tx2">
                              <a:lumMod val="75000"/>
                              <a:lumOff val="25000"/>
                            </a:schemeClr>
                          </a:solidFill>
                          <a:latin typeface="Arial Rounded MT Bold" pitchFamily="34" charset="0"/>
                        </a:rPr>
                        <a:t>2012-13</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rPr>
                        <a:t>72.5%</a:t>
                      </a:r>
                      <a:endParaRPr lang="en-US" sz="1400" b="1" dirty="0">
                        <a:solidFill>
                          <a:schemeClr val="tx2">
                            <a:lumMod val="75000"/>
                            <a:lumOff val="25000"/>
                          </a:schemeClr>
                        </a:solidFill>
                      </a:endParaRPr>
                    </a:p>
                  </a:txBody>
                  <a:tcPr/>
                </a:tc>
                <a:tc>
                  <a:txBody>
                    <a:bodyPr/>
                    <a:lstStyle/>
                    <a:p>
                      <a:pPr algn="ctr"/>
                      <a:r>
                        <a:rPr lang="en-US" sz="1400" b="1" dirty="0" smtClean="0">
                          <a:solidFill>
                            <a:schemeClr val="tx2">
                              <a:lumMod val="75000"/>
                              <a:lumOff val="25000"/>
                            </a:schemeClr>
                          </a:solidFill>
                        </a:rPr>
                        <a:t>59.7%</a:t>
                      </a:r>
                      <a:endParaRPr lang="en-US" sz="1400" b="1" dirty="0">
                        <a:solidFill>
                          <a:schemeClr val="tx2">
                            <a:lumMod val="75000"/>
                            <a:lumOff val="25000"/>
                          </a:schemeClr>
                        </a:solidFill>
                      </a:endParaRPr>
                    </a:p>
                  </a:txBody>
                  <a:tcPr/>
                </a:tc>
                <a:tc>
                  <a:txBody>
                    <a:bodyPr/>
                    <a:lstStyle/>
                    <a:p>
                      <a:pPr algn="ctr"/>
                      <a:r>
                        <a:rPr lang="en-US" sz="1400" b="1" dirty="0" smtClean="0">
                          <a:solidFill>
                            <a:schemeClr val="tx2">
                              <a:lumMod val="75000"/>
                              <a:lumOff val="25000"/>
                            </a:schemeClr>
                          </a:solidFill>
                        </a:rPr>
                        <a:t>62.6%</a:t>
                      </a:r>
                      <a:endParaRPr lang="en-US" sz="1400" b="1" dirty="0">
                        <a:solidFill>
                          <a:schemeClr val="tx2">
                            <a:lumMod val="75000"/>
                            <a:lumOff val="25000"/>
                          </a:schemeClr>
                        </a:solidFill>
                      </a:endParaRPr>
                    </a:p>
                  </a:txBody>
                  <a:tcPr/>
                </a:tc>
              </a:tr>
              <a:tr h="513352">
                <a:tc>
                  <a:txBody>
                    <a:bodyPr/>
                    <a:lstStyle/>
                    <a:p>
                      <a:pPr algn="ctr"/>
                      <a:r>
                        <a:rPr lang="en-US" sz="1400" b="1" dirty="0" smtClean="0">
                          <a:solidFill>
                            <a:schemeClr val="tx2">
                              <a:lumMod val="75000"/>
                              <a:lumOff val="25000"/>
                            </a:schemeClr>
                          </a:solidFill>
                          <a:latin typeface="Arial Rounded MT Bold" pitchFamily="34" charset="0"/>
                        </a:rPr>
                        <a:t>2013-14</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rPr>
                        <a:t>NA</a:t>
                      </a:r>
                      <a:endParaRPr lang="en-US" sz="1400" b="1" dirty="0">
                        <a:solidFill>
                          <a:schemeClr val="tx2">
                            <a:lumMod val="75000"/>
                            <a:lumOff val="25000"/>
                          </a:schemeClr>
                        </a:solidFill>
                      </a:endParaRPr>
                    </a:p>
                  </a:txBody>
                  <a:tcPr/>
                </a:tc>
                <a:tc>
                  <a:txBody>
                    <a:bodyPr/>
                    <a:lstStyle/>
                    <a:p>
                      <a:pPr algn="ctr"/>
                      <a:r>
                        <a:rPr lang="en-US" sz="1400" b="1" dirty="0" smtClean="0">
                          <a:solidFill>
                            <a:schemeClr val="tx2">
                              <a:lumMod val="75000"/>
                              <a:lumOff val="25000"/>
                            </a:schemeClr>
                          </a:solidFill>
                        </a:rPr>
                        <a:t>52.9%*</a:t>
                      </a:r>
                      <a:endParaRPr lang="en-US" sz="1400" b="1" dirty="0">
                        <a:solidFill>
                          <a:schemeClr val="tx2">
                            <a:lumMod val="75000"/>
                            <a:lumOff val="25000"/>
                          </a:schemeClr>
                        </a:solidFill>
                      </a:endParaRPr>
                    </a:p>
                  </a:txBody>
                  <a:tcPr/>
                </a:tc>
                <a:tc>
                  <a:txBody>
                    <a:bodyPr/>
                    <a:lstStyle/>
                    <a:p>
                      <a:pPr algn="ctr"/>
                      <a:r>
                        <a:rPr lang="en-US" sz="1400" b="1" dirty="0" smtClean="0">
                          <a:solidFill>
                            <a:schemeClr val="tx2">
                              <a:lumMod val="75000"/>
                              <a:lumOff val="25000"/>
                            </a:schemeClr>
                          </a:solidFill>
                        </a:rPr>
                        <a:t>59.7%*</a:t>
                      </a:r>
                      <a:endParaRPr lang="en-US" sz="1400" b="1" dirty="0">
                        <a:solidFill>
                          <a:schemeClr val="tx2">
                            <a:lumMod val="75000"/>
                            <a:lumOff val="25000"/>
                          </a:schemeClr>
                        </a:solidFill>
                      </a:endParaRPr>
                    </a:p>
                  </a:txBody>
                  <a:tcPr/>
                </a:tc>
              </a:tr>
            </a:tbl>
          </a:graphicData>
        </a:graphic>
      </p:graphicFrame>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32</a:t>
            </a:fld>
            <a:endParaRPr lang="en-US" sz="1200" dirty="0"/>
          </a:p>
        </p:txBody>
      </p:sp>
      <p:sp>
        <p:nvSpPr>
          <p:cNvPr id="3" name="Rectangle 2"/>
          <p:cNvSpPr/>
          <p:nvPr/>
        </p:nvSpPr>
        <p:spPr>
          <a:xfrm>
            <a:off x="5077980" y="5460529"/>
            <a:ext cx="2936573" cy="276999"/>
          </a:xfrm>
          <a:prstGeom prst="rect">
            <a:avLst/>
          </a:prstGeom>
        </p:spPr>
        <p:txBody>
          <a:bodyPr wrap="none">
            <a:spAutoFit/>
          </a:bodyPr>
          <a:lstStyle/>
          <a:p>
            <a:r>
              <a:rPr lang="en-US" sz="1200" dirty="0" smtClean="0">
                <a:solidFill>
                  <a:schemeClr val="tx2">
                    <a:lumMod val="75000"/>
                    <a:lumOff val="25000"/>
                  </a:schemeClr>
                </a:solidFill>
                <a:latin typeface="Arial Rounded MT Bold" pitchFamily="34" charset="0"/>
              </a:rPr>
              <a:t>* Based </a:t>
            </a:r>
            <a:r>
              <a:rPr lang="en-US" sz="1200" dirty="0">
                <a:solidFill>
                  <a:schemeClr val="tx2">
                    <a:lumMod val="75000"/>
                    <a:lumOff val="25000"/>
                  </a:schemeClr>
                </a:solidFill>
                <a:latin typeface="Arial Rounded MT Bold" pitchFamily="34" charset="0"/>
              </a:rPr>
              <a:t>on a 20% sample of students</a:t>
            </a:r>
            <a:endParaRPr lang="en-CA" sz="1200" dirty="0">
              <a:solidFill>
                <a:schemeClr val="tx2">
                  <a:lumMod val="75000"/>
                  <a:lumOff val="25000"/>
                </a:schemeClr>
              </a:solidFill>
              <a:latin typeface="Arial Rounded MT Bold" pitchFamily="34" charset="0"/>
            </a:endParaRPr>
          </a:p>
        </p:txBody>
      </p:sp>
    </p:spTree>
    <p:extLst>
      <p:ext uri="{BB962C8B-B14F-4D97-AF65-F5344CB8AC3E}">
        <p14:creationId xmlns:p14="http://schemas.microsoft.com/office/powerpoint/2010/main" val="27734299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latin typeface="Arial Rounded MT Bold" pitchFamily="34" charset="0"/>
              </a:rPr>
              <a:t>Provincial Assessment Results</a:t>
            </a:r>
            <a:endParaRPr lang="en-CA"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lstStyle/>
          <a:p>
            <a:pPr marL="0" indent="0">
              <a:buNone/>
            </a:pPr>
            <a:r>
              <a:rPr lang="en-US" b="1" dirty="0">
                <a:solidFill>
                  <a:schemeClr val="tx2">
                    <a:lumMod val="75000"/>
                    <a:lumOff val="25000"/>
                  </a:schemeClr>
                </a:solidFill>
                <a:latin typeface="Arial Rounded MT Bold" pitchFamily="34" charset="0"/>
              </a:rPr>
              <a:t>	</a:t>
            </a:r>
            <a:r>
              <a:rPr lang="en-US" b="1" dirty="0" smtClean="0">
                <a:solidFill>
                  <a:schemeClr val="tx2">
                    <a:lumMod val="75000"/>
                    <a:lumOff val="25000"/>
                  </a:schemeClr>
                </a:solidFill>
                <a:latin typeface="Arial Rounded MT Bold" pitchFamily="34" charset="0"/>
              </a:rPr>
              <a:t>Grade 8 Numeracy Nackawic Middle School </a:t>
            </a:r>
            <a:endParaRPr lang="en-CA" b="1" dirty="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33</a:t>
            </a:fld>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3806088783"/>
              </p:ext>
            </p:extLst>
          </p:nvPr>
        </p:nvGraphicFramePr>
        <p:xfrm>
          <a:off x="1524000" y="2392682"/>
          <a:ext cx="6096000" cy="3738880"/>
        </p:xfrm>
        <a:graphic>
          <a:graphicData uri="http://schemas.openxmlformats.org/drawingml/2006/table">
            <a:tbl>
              <a:tblPr firstRow="1" bandRow="1">
                <a:tableStyleId>{5C22544A-7EE6-4342-B048-85BDC9FD1C3A}</a:tableStyleId>
              </a:tblPr>
              <a:tblGrid>
                <a:gridCol w="1524000"/>
                <a:gridCol w="1524000"/>
                <a:gridCol w="1524000"/>
                <a:gridCol w="1524000"/>
              </a:tblGrid>
              <a:tr h="619760">
                <a:tc>
                  <a:txBody>
                    <a:bodyPr/>
                    <a:lstStyle/>
                    <a:p>
                      <a:pPr algn="ctr"/>
                      <a:r>
                        <a:rPr lang="en-US" dirty="0" smtClean="0">
                          <a:latin typeface="Arial Rounded MT Bold" pitchFamily="34" charset="0"/>
                        </a:rPr>
                        <a:t>Year</a:t>
                      </a:r>
                      <a:endParaRPr lang="en-US" dirty="0">
                        <a:latin typeface="Arial Rounded MT Bold" pitchFamily="34" charset="0"/>
                      </a:endParaRPr>
                    </a:p>
                  </a:txBody>
                  <a:tcPr/>
                </a:tc>
                <a:tc>
                  <a:txBody>
                    <a:bodyPr/>
                    <a:lstStyle/>
                    <a:p>
                      <a:pPr algn="ctr"/>
                      <a:r>
                        <a:rPr lang="en-US" dirty="0" smtClean="0">
                          <a:latin typeface="Arial Rounded MT Bold" pitchFamily="34" charset="0"/>
                        </a:rPr>
                        <a:t>Nackawic Middle </a:t>
                      </a:r>
                      <a:endParaRPr lang="en-US" dirty="0">
                        <a:latin typeface="Arial Rounded MT Bold" pitchFamily="34" charset="0"/>
                      </a:endParaRPr>
                    </a:p>
                  </a:txBody>
                  <a:tcPr/>
                </a:tc>
                <a:tc>
                  <a:txBody>
                    <a:bodyPr/>
                    <a:lstStyle/>
                    <a:p>
                      <a:pPr algn="ctr"/>
                      <a:r>
                        <a:rPr lang="en-US" dirty="0" smtClean="0">
                          <a:latin typeface="Arial Rounded MT Bold" pitchFamily="34" charset="0"/>
                        </a:rPr>
                        <a:t>District</a:t>
                      </a:r>
                      <a:endParaRPr lang="en-US" dirty="0">
                        <a:latin typeface="Arial Rounded MT Bold" pitchFamily="34" charset="0"/>
                      </a:endParaRPr>
                    </a:p>
                  </a:txBody>
                  <a:tcPr/>
                </a:tc>
                <a:tc>
                  <a:txBody>
                    <a:bodyPr/>
                    <a:lstStyle/>
                    <a:p>
                      <a:pPr algn="ctr"/>
                      <a:r>
                        <a:rPr lang="en-US" dirty="0" smtClean="0">
                          <a:latin typeface="Arial Rounded MT Bold" pitchFamily="34" charset="0"/>
                        </a:rPr>
                        <a:t>Province</a:t>
                      </a:r>
                      <a:endParaRPr lang="en-US" dirty="0">
                        <a:latin typeface="Arial Rounded MT Bold" pitchFamily="34" charset="0"/>
                      </a:endParaRPr>
                    </a:p>
                  </a:txBody>
                  <a:tcPr/>
                </a:tc>
              </a:tr>
              <a:tr h="619760">
                <a:tc>
                  <a:txBody>
                    <a:bodyPr/>
                    <a:lstStyle/>
                    <a:p>
                      <a:pPr algn="ctr"/>
                      <a:r>
                        <a:rPr lang="en-US" b="1" dirty="0" smtClean="0">
                          <a:solidFill>
                            <a:schemeClr val="tx2">
                              <a:lumMod val="75000"/>
                              <a:lumOff val="25000"/>
                            </a:schemeClr>
                          </a:solidFill>
                          <a:latin typeface="Arial Rounded MT Bold" pitchFamily="34" charset="0"/>
                        </a:rPr>
                        <a:t>2009-10</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52.4%</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59.7%</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59.3%</a:t>
                      </a:r>
                      <a:endParaRPr lang="en-US" b="1" dirty="0">
                        <a:solidFill>
                          <a:schemeClr val="tx2">
                            <a:lumMod val="75000"/>
                            <a:lumOff val="25000"/>
                          </a:schemeClr>
                        </a:solidFill>
                        <a:latin typeface="Arial Rounded MT Bold" pitchFamily="34" charset="0"/>
                      </a:endParaRPr>
                    </a:p>
                  </a:txBody>
                  <a:tcPr/>
                </a:tc>
              </a:tr>
              <a:tr h="619760">
                <a:tc>
                  <a:txBody>
                    <a:bodyPr/>
                    <a:lstStyle/>
                    <a:p>
                      <a:pPr algn="ctr"/>
                      <a:r>
                        <a:rPr lang="en-US" b="1" dirty="0" smtClean="0">
                          <a:solidFill>
                            <a:schemeClr val="tx2">
                              <a:lumMod val="75000"/>
                              <a:lumOff val="25000"/>
                            </a:schemeClr>
                          </a:solidFill>
                          <a:latin typeface="Arial Rounded MT Bold" pitchFamily="34" charset="0"/>
                        </a:rPr>
                        <a:t>2010-11</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52.0%</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53.9%</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57.6%</a:t>
                      </a:r>
                      <a:endParaRPr lang="en-US" b="1" dirty="0">
                        <a:solidFill>
                          <a:schemeClr val="tx2">
                            <a:lumMod val="75000"/>
                            <a:lumOff val="25000"/>
                          </a:schemeClr>
                        </a:solidFill>
                        <a:latin typeface="Arial Rounded MT Bold" pitchFamily="34" charset="0"/>
                      </a:endParaRPr>
                    </a:p>
                  </a:txBody>
                  <a:tcPr/>
                </a:tc>
              </a:tr>
              <a:tr h="619760">
                <a:tc>
                  <a:txBody>
                    <a:bodyPr/>
                    <a:lstStyle/>
                    <a:p>
                      <a:pPr algn="ctr"/>
                      <a:r>
                        <a:rPr lang="en-US" b="1" dirty="0" smtClean="0">
                          <a:solidFill>
                            <a:schemeClr val="tx2">
                              <a:lumMod val="75000"/>
                              <a:lumOff val="25000"/>
                            </a:schemeClr>
                          </a:solidFill>
                          <a:latin typeface="Arial Rounded MT Bold" pitchFamily="34" charset="0"/>
                        </a:rPr>
                        <a:t>2011-12</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41.2%</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52.6%</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57.5%</a:t>
                      </a:r>
                      <a:endParaRPr lang="en-US" b="1" dirty="0">
                        <a:solidFill>
                          <a:schemeClr val="tx2">
                            <a:lumMod val="75000"/>
                            <a:lumOff val="25000"/>
                          </a:schemeClr>
                        </a:solidFill>
                        <a:latin typeface="Arial Rounded MT Bold" pitchFamily="34" charset="0"/>
                      </a:endParaRPr>
                    </a:p>
                  </a:txBody>
                  <a:tcPr/>
                </a:tc>
              </a:tr>
              <a:tr h="619760">
                <a:tc>
                  <a:txBody>
                    <a:bodyPr/>
                    <a:lstStyle/>
                    <a:p>
                      <a:pPr algn="ctr"/>
                      <a:r>
                        <a:rPr lang="en-US" b="1" dirty="0" smtClean="0">
                          <a:solidFill>
                            <a:schemeClr val="tx2">
                              <a:lumMod val="75000"/>
                              <a:lumOff val="25000"/>
                            </a:schemeClr>
                          </a:solidFill>
                          <a:latin typeface="Arial Rounded MT Bold" pitchFamily="34" charset="0"/>
                        </a:rPr>
                        <a:t>2012-13</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57.5%</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53.6%</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58.5%</a:t>
                      </a:r>
                      <a:endParaRPr lang="en-US" b="1" dirty="0">
                        <a:solidFill>
                          <a:schemeClr val="tx2">
                            <a:lumMod val="75000"/>
                            <a:lumOff val="25000"/>
                          </a:schemeClr>
                        </a:solidFill>
                        <a:latin typeface="Arial Rounded MT Bold" pitchFamily="34" charset="0"/>
                      </a:endParaRPr>
                    </a:p>
                  </a:txBody>
                  <a:tcPr/>
                </a:tc>
              </a:tr>
              <a:tr h="619760">
                <a:tc>
                  <a:txBody>
                    <a:bodyPr/>
                    <a:lstStyle/>
                    <a:p>
                      <a:pPr algn="ctr"/>
                      <a:r>
                        <a:rPr lang="en-US" b="1" dirty="0" smtClean="0">
                          <a:solidFill>
                            <a:schemeClr val="tx2">
                              <a:lumMod val="75000"/>
                              <a:lumOff val="25000"/>
                            </a:schemeClr>
                          </a:solidFill>
                          <a:latin typeface="Arial Rounded MT Bold" pitchFamily="34" charset="0"/>
                        </a:rPr>
                        <a:t>2013-14</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73.7%</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49.5%</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57.6%</a:t>
                      </a:r>
                      <a:endParaRPr lang="en-US" b="1" dirty="0">
                        <a:solidFill>
                          <a:schemeClr val="tx2">
                            <a:lumMod val="75000"/>
                            <a:lumOff val="25000"/>
                          </a:schemeClr>
                        </a:solidFill>
                        <a:latin typeface="Arial Rounded MT Bold" pitchFamily="34" charset="0"/>
                      </a:endParaRPr>
                    </a:p>
                  </a:txBody>
                  <a:tcPr/>
                </a:tc>
              </a:tr>
            </a:tbl>
          </a:graphicData>
        </a:graphic>
      </p:graphicFrame>
    </p:spTree>
    <p:extLst>
      <p:ext uri="{BB962C8B-B14F-4D97-AF65-F5344CB8AC3E}">
        <p14:creationId xmlns:p14="http://schemas.microsoft.com/office/powerpoint/2010/main" val="3976009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Rounded MT Bold" pitchFamily="34" charset="0"/>
              </a:rPr>
              <a:t>Provincial Assessment Results</a:t>
            </a:r>
            <a:endParaRPr lang="en-US" dirty="0"/>
          </a:p>
        </p:txBody>
      </p:sp>
      <p:sp>
        <p:nvSpPr>
          <p:cNvPr id="8" name="Text Placeholder 7"/>
          <p:cNvSpPr>
            <a:spLocks noGrp="1"/>
          </p:cNvSpPr>
          <p:nvPr>
            <p:ph type="body" idx="1"/>
          </p:nvPr>
        </p:nvSpPr>
        <p:spPr>
          <a:xfrm>
            <a:off x="539944" y="1296955"/>
            <a:ext cx="3840480" cy="1212979"/>
          </a:xfrm>
        </p:spPr>
        <p:txBody>
          <a:bodyPr/>
          <a:lstStyle/>
          <a:p>
            <a:pPr marL="0" lvl="2" algn="ctr">
              <a:spcBef>
                <a:spcPts val="0"/>
              </a:spcBef>
            </a:pPr>
            <a:endParaRPr lang="en-US" dirty="0" smtClean="0">
              <a:solidFill>
                <a:schemeClr val="tx2">
                  <a:lumMod val="75000"/>
                  <a:lumOff val="25000"/>
                </a:schemeClr>
              </a:solidFill>
              <a:latin typeface="Arial Rounded MT Bold" pitchFamily="34" charset="0"/>
            </a:endParaRPr>
          </a:p>
          <a:p>
            <a:pPr marL="0" lvl="2" algn="ctr">
              <a:spcBef>
                <a:spcPts val="0"/>
              </a:spcBef>
            </a:pPr>
            <a:endParaRPr lang="en-US" dirty="0">
              <a:solidFill>
                <a:schemeClr val="tx2">
                  <a:lumMod val="75000"/>
                  <a:lumOff val="25000"/>
                </a:schemeClr>
              </a:solidFill>
              <a:latin typeface="Arial Rounded MT Bold" pitchFamily="34" charset="0"/>
            </a:endParaRPr>
          </a:p>
          <a:p>
            <a:pPr marL="0" lvl="2" algn="ctr">
              <a:spcBef>
                <a:spcPts val="0"/>
              </a:spcBef>
            </a:pPr>
            <a:endParaRPr lang="en-US" dirty="0" smtClean="0">
              <a:solidFill>
                <a:schemeClr val="tx2">
                  <a:lumMod val="75000"/>
                  <a:lumOff val="25000"/>
                </a:schemeClr>
              </a:solidFill>
              <a:latin typeface="Arial Rounded MT Bold" pitchFamily="34" charset="0"/>
            </a:endParaRPr>
          </a:p>
          <a:p>
            <a:pPr marL="0" lvl="2" algn="ctr">
              <a:spcBef>
                <a:spcPts val="0"/>
              </a:spcBef>
            </a:pPr>
            <a:endParaRPr lang="en-US" dirty="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endParaRPr lang="en-US" sz="1600" dirty="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endParaRPr lang="en-US" sz="1600" dirty="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r>
              <a:rPr lang="en-US" sz="1600" dirty="0" smtClean="0">
                <a:solidFill>
                  <a:schemeClr val="tx2">
                    <a:lumMod val="75000"/>
                    <a:lumOff val="25000"/>
                  </a:schemeClr>
                </a:solidFill>
                <a:latin typeface="Arial Rounded MT Bold" pitchFamily="34" charset="0"/>
              </a:rPr>
              <a:t>Grade 9  English Language Proficiency  - Reading</a:t>
            </a:r>
          </a:p>
          <a:p>
            <a:pPr marL="0" lvl="2" algn="ctr">
              <a:spcBef>
                <a:spcPts val="0"/>
              </a:spcBef>
            </a:pPr>
            <a:r>
              <a:rPr lang="en-US" sz="1600" dirty="0" smtClean="0">
                <a:solidFill>
                  <a:schemeClr val="tx2">
                    <a:lumMod val="75000"/>
                    <a:lumOff val="25000"/>
                  </a:schemeClr>
                </a:solidFill>
                <a:latin typeface="Arial Rounded MT Bold" pitchFamily="34" charset="0"/>
              </a:rPr>
              <a:t>Nackawic High  School</a:t>
            </a:r>
            <a:endParaRPr lang="en-US" sz="1600" dirty="0">
              <a:solidFill>
                <a:schemeClr val="tx2">
                  <a:lumMod val="75000"/>
                  <a:lumOff val="25000"/>
                </a:schemeClr>
              </a:solidFill>
              <a:latin typeface="Arial Rounded MT Bold" pitchFamily="34" charset="0"/>
            </a:endParaRPr>
          </a:p>
          <a:p>
            <a:pPr marL="0" lvl="2" algn="ctr">
              <a:spcBef>
                <a:spcPts val="0"/>
              </a:spcBef>
            </a:pPr>
            <a:endParaRPr lang="en-US" sz="1600" dirty="0">
              <a:solidFill>
                <a:schemeClr val="tx2">
                  <a:lumMod val="75000"/>
                  <a:lumOff val="25000"/>
                </a:schemeClr>
              </a:solidFill>
              <a:latin typeface="Arial Rounded MT Bold" pitchFamily="34" charset="0"/>
            </a:endParaRPr>
          </a:p>
          <a:p>
            <a:endParaRPr lang="en-US" sz="12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2281609325"/>
              </p:ext>
            </p:extLst>
          </p:nvPr>
        </p:nvGraphicFramePr>
        <p:xfrm>
          <a:off x="539944" y="2286001"/>
          <a:ext cx="3840480" cy="3162783"/>
        </p:xfrm>
        <a:graphic>
          <a:graphicData uri="http://schemas.openxmlformats.org/drawingml/2006/table">
            <a:tbl>
              <a:tblPr firstRow="1" bandRow="1">
                <a:tableStyleId>{5C22544A-7EE6-4342-B048-85BDC9FD1C3A}</a:tableStyleId>
              </a:tblPr>
              <a:tblGrid>
                <a:gridCol w="960120"/>
                <a:gridCol w="960120"/>
                <a:gridCol w="960120"/>
                <a:gridCol w="960120"/>
              </a:tblGrid>
              <a:tr h="630763">
                <a:tc>
                  <a:txBody>
                    <a:bodyPr/>
                    <a:lstStyle/>
                    <a:p>
                      <a:pPr algn="ctr"/>
                      <a:r>
                        <a:rPr lang="en-US" sz="1100" b="1" dirty="0" smtClean="0">
                          <a:solidFill>
                            <a:schemeClr val="bg1"/>
                          </a:solidFill>
                          <a:latin typeface="Arial Rounded MT Bold" pitchFamily="34" charset="0"/>
                        </a:rPr>
                        <a:t>Year</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Nackawic</a:t>
                      </a:r>
                    </a:p>
                    <a:p>
                      <a:pPr algn="ctr"/>
                      <a:r>
                        <a:rPr lang="en-US" sz="1100" b="1" dirty="0" smtClean="0">
                          <a:solidFill>
                            <a:schemeClr val="bg1"/>
                          </a:solidFill>
                          <a:latin typeface="Arial Rounded MT Bold" pitchFamily="34" charset="0"/>
                        </a:rPr>
                        <a:t>High </a:t>
                      </a:r>
                    </a:p>
                  </a:txBody>
                  <a:tcPr marL="57602" marR="57602"/>
                </a:tc>
                <a:tc>
                  <a:txBody>
                    <a:bodyPr/>
                    <a:lstStyle/>
                    <a:p>
                      <a:pPr algn="ctr"/>
                      <a:r>
                        <a:rPr lang="en-US" sz="1100" b="1" dirty="0" smtClean="0">
                          <a:solidFill>
                            <a:schemeClr val="bg1"/>
                          </a:solidFill>
                          <a:latin typeface="Arial Rounded MT Bold" pitchFamily="34" charset="0"/>
                        </a:rPr>
                        <a:t>District</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Province</a:t>
                      </a:r>
                      <a:endParaRPr lang="en-US" sz="1100" b="1" dirty="0">
                        <a:solidFill>
                          <a:schemeClr val="bg1"/>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2009-10</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71.0%</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59.0%</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65.3%</a:t>
                      </a:r>
                      <a:endParaRPr lang="en-US" sz="1400" b="1" dirty="0">
                        <a:solidFill>
                          <a:schemeClr val="tx2">
                            <a:lumMod val="75000"/>
                            <a:lumOff val="25000"/>
                          </a:schemeClr>
                        </a:solidFill>
                        <a:latin typeface="Arial Rounded MT Bold" pitchFamily="34" charset="0"/>
                      </a:endParaRPr>
                    </a:p>
                  </a:txBody>
                  <a:tcPr/>
                </a:tc>
              </a:tr>
              <a:tr h="506404">
                <a:tc>
                  <a:txBody>
                    <a:bodyPr/>
                    <a:lstStyle/>
                    <a:p>
                      <a:pPr algn="ctr"/>
                      <a:r>
                        <a:rPr lang="en-US" sz="1400" b="1" dirty="0" smtClean="0">
                          <a:solidFill>
                            <a:schemeClr val="tx2">
                              <a:lumMod val="75000"/>
                              <a:lumOff val="25000"/>
                            </a:schemeClr>
                          </a:solidFill>
                          <a:latin typeface="Arial Rounded MT Bold" pitchFamily="34" charset="0"/>
                        </a:rPr>
                        <a:t>2010-11</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76.4%</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71.4%</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72.5%</a:t>
                      </a:r>
                      <a:endParaRPr lang="en-US" sz="1400" b="1" dirty="0">
                        <a:solidFill>
                          <a:schemeClr val="tx2">
                            <a:lumMod val="75000"/>
                            <a:lumOff val="25000"/>
                          </a:schemeClr>
                        </a:solidFill>
                        <a:latin typeface="Arial Rounded MT Bold" pitchFamily="34" charset="0"/>
                      </a:endParaRPr>
                    </a:p>
                  </a:txBody>
                  <a:tcPr/>
                </a:tc>
              </a:tr>
              <a:tr h="506404">
                <a:tc>
                  <a:txBody>
                    <a:bodyPr/>
                    <a:lstStyle/>
                    <a:p>
                      <a:pPr algn="ctr"/>
                      <a:r>
                        <a:rPr lang="en-US" sz="1400" b="1" dirty="0" smtClean="0">
                          <a:solidFill>
                            <a:schemeClr val="tx2">
                              <a:lumMod val="75000"/>
                              <a:lumOff val="25000"/>
                            </a:schemeClr>
                          </a:solidFill>
                          <a:latin typeface="Arial Rounded MT Bold" pitchFamily="34" charset="0"/>
                        </a:rPr>
                        <a:t>2011-12</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77.8%</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73.5%</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73.5%</a:t>
                      </a:r>
                      <a:endParaRPr lang="en-US" sz="1400" b="1" dirty="0">
                        <a:solidFill>
                          <a:schemeClr val="tx2">
                            <a:lumMod val="75000"/>
                            <a:lumOff val="25000"/>
                          </a:schemeClr>
                        </a:solidFill>
                        <a:latin typeface="Arial Rounded MT Bold" pitchFamily="34" charset="0"/>
                      </a:endParaRPr>
                    </a:p>
                  </a:txBody>
                  <a:tcPr/>
                </a:tc>
              </a:tr>
              <a:tr h="506404">
                <a:tc>
                  <a:txBody>
                    <a:bodyPr/>
                    <a:lstStyle/>
                    <a:p>
                      <a:pPr algn="ctr"/>
                      <a:r>
                        <a:rPr lang="en-US" sz="1400" b="1" dirty="0" smtClean="0">
                          <a:solidFill>
                            <a:schemeClr val="tx2">
                              <a:lumMod val="75000"/>
                              <a:lumOff val="25000"/>
                            </a:schemeClr>
                          </a:solidFill>
                          <a:latin typeface="Arial Rounded MT Bold" pitchFamily="34" charset="0"/>
                        </a:rPr>
                        <a:t>2012-13</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71.4%</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78.6%</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78.1%</a:t>
                      </a:r>
                      <a:endParaRPr lang="en-US" sz="1400" b="1" dirty="0">
                        <a:solidFill>
                          <a:schemeClr val="tx2">
                            <a:lumMod val="75000"/>
                            <a:lumOff val="25000"/>
                          </a:schemeClr>
                        </a:solidFill>
                        <a:latin typeface="Arial Rounded MT Bold" pitchFamily="34" charset="0"/>
                      </a:endParaRPr>
                    </a:p>
                  </a:txBody>
                  <a:tcPr/>
                </a:tc>
              </a:tr>
              <a:tr h="506404">
                <a:tc>
                  <a:txBody>
                    <a:bodyPr/>
                    <a:lstStyle/>
                    <a:p>
                      <a:pPr algn="ctr"/>
                      <a:r>
                        <a:rPr lang="en-US" sz="1400" b="1" dirty="0" smtClean="0">
                          <a:solidFill>
                            <a:schemeClr val="tx2">
                              <a:lumMod val="75000"/>
                              <a:lumOff val="25000"/>
                            </a:schemeClr>
                          </a:solidFill>
                          <a:latin typeface="Arial Rounded MT Bold" pitchFamily="34" charset="0"/>
                        </a:rPr>
                        <a:t>2013-14</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87.0%</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80.4%</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80.4%</a:t>
                      </a:r>
                      <a:endParaRPr lang="en-US" sz="1400" b="1" dirty="0">
                        <a:solidFill>
                          <a:schemeClr val="tx2">
                            <a:lumMod val="75000"/>
                            <a:lumOff val="25000"/>
                          </a:schemeClr>
                        </a:solidFill>
                        <a:latin typeface="Arial Rounded MT Bold" pitchFamily="34" charset="0"/>
                      </a:endParaRPr>
                    </a:p>
                  </a:txBody>
                  <a:tcPr/>
                </a:tc>
              </a:tr>
            </a:tbl>
          </a:graphicData>
        </a:graphic>
      </p:graphicFrame>
      <p:sp>
        <p:nvSpPr>
          <p:cNvPr id="9" name="Text Placeholder 8"/>
          <p:cNvSpPr>
            <a:spLocks noGrp="1"/>
          </p:cNvSpPr>
          <p:nvPr>
            <p:ph type="body" sz="quarter" idx="3"/>
          </p:nvPr>
        </p:nvSpPr>
        <p:spPr>
          <a:xfrm>
            <a:off x="4812157" y="1759047"/>
            <a:ext cx="3840480" cy="750887"/>
          </a:xfrm>
        </p:spPr>
        <p:txBody>
          <a:bodyPr/>
          <a:lstStyle/>
          <a:p>
            <a:pPr marL="0" lvl="2" algn="ctr">
              <a:spcBef>
                <a:spcPts val="0"/>
              </a:spcBef>
            </a:pPr>
            <a:r>
              <a:rPr lang="en-US" sz="1600" dirty="0">
                <a:solidFill>
                  <a:schemeClr val="tx2">
                    <a:lumMod val="75000"/>
                    <a:lumOff val="25000"/>
                  </a:schemeClr>
                </a:solidFill>
                <a:latin typeface="Arial Rounded MT Bold" pitchFamily="34" charset="0"/>
              </a:rPr>
              <a:t>Grade 9  English Language Proficiency  - </a:t>
            </a:r>
            <a:r>
              <a:rPr lang="en-US" sz="1600" dirty="0" smtClean="0">
                <a:solidFill>
                  <a:schemeClr val="tx2">
                    <a:lumMod val="75000"/>
                    <a:lumOff val="25000"/>
                  </a:schemeClr>
                </a:solidFill>
                <a:latin typeface="Arial Rounded MT Bold" pitchFamily="34" charset="0"/>
              </a:rPr>
              <a:t>Writing </a:t>
            </a:r>
          </a:p>
          <a:p>
            <a:pPr marL="0" lvl="2" algn="ctr">
              <a:spcBef>
                <a:spcPts val="0"/>
              </a:spcBef>
            </a:pPr>
            <a:r>
              <a:rPr lang="en-US" sz="1600" dirty="0" smtClean="0">
                <a:solidFill>
                  <a:schemeClr val="tx2">
                    <a:lumMod val="75000"/>
                    <a:lumOff val="25000"/>
                  </a:schemeClr>
                </a:solidFill>
                <a:latin typeface="Arial Rounded MT Bold" pitchFamily="34" charset="0"/>
              </a:rPr>
              <a:t>Nackawic </a:t>
            </a:r>
            <a:r>
              <a:rPr lang="en-US" sz="1600" dirty="0">
                <a:solidFill>
                  <a:schemeClr val="tx2">
                    <a:lumMod val="75000"/>
                    <a:lumOff val="25000"/>
                  </a:schemeClr>
                </a:solidFill>
                <a:latin typeface="Arial Rounded MT Bold" pitchFamily="34" charset="0"/>
              </a:rPr>
              <a:t>High  School</a:t>
            </a:r>
          </a:p>
          <a:p>
            <a:endParaRPr lang="en-US" dirty="0"/>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2025128718"/>
              </p:ext>
            </p:extLst>
          </p:nvPr>
        </p:nvGraphicFramePr>
        <p:xfrm>
          <a:off x="4751070" y="2299409"/>
          <a:ext cx="3901567" cy="3149375"/>
        </p:xfrm>
        <a:graphic>
          <a:graphicData uri="http://schemas.openxmlformats.org/drawingml/2006/table">
            <a:tbl>
              <a:tblPr firstRow="1" bandRow="1">
                <a:tableStyleId>{5C22544A-7EE6-4342-B048-85BDC9FD1C3A}</a:tableStyleId>
              </a:tblPr>
              <a:tblGrid>
                <a:gridCol w="960120"/>
                <a:gridCol w="904367"/>
                <a:gridCol w="1076960"/>
                <a:gridCol w="960120"/>
              </a:tblGrid>
              <a:tr h="582615">
                <a:tc>
                  <a:txBody>
                    <a:bodyPr/>
                    <a:lstStyle/>
                    <a:p>
                      <a:pPr algn="ctr"/>
                      <a:r>
                        <a:rPr lang="en-US" sz="1100" b="1" dirty="0" smtClean="0">
                          <a:solidFill>
                            <a:schemeClr val="bg1"/>
                          </a:solidFill>
                          <a:latin typeface="Arial Rounded MT Bold" pitchFamily="34" charset="0"/>
                        </a:rPr>
                        <a:t>Year</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Nackawic</a:t>
                      </a:r>
                    </a:p>
                    <a:p>
                      <a:pPr algn="ctr"/>
                      <a:r>
                        <a:rPr lang="en-US" sz="1100" b="1" dirty="0" smtClean="0">
                          <a:solidFill>
                            <a:schemeClr val="bg1"/>
                          </a:solidFill>
                          <a:latin typeface="Arial Rounded MT Bold" pitchFamily="34" charset="0"/>
                        </a:rPr>
                        <a:t>High</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District</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Province</a:t>
                      </a:r>
                      <a:endParaRPr lang="en-US" sz="1100" b="1" dirty="0">
                        <a:solidFill>
                          <a:schemeClr val="bg1"/>
                        </a:solidFill>
                        <a:latin typeface="Arial Rounded MT Bold" pitchFamily="34" charset="0"/>
                      </a:endParaRPr>
                    </a:p>
                  </a:txBody>
                  <a:tcPr marL="57602" marR="57602"/>
                </a:tc>
              </a:tr>
              <a:tr h="513352">
                <a:tc>
                  <a:txBody>
                    <a:bodyPr/>
                    <a:lstStyle/>
                    <a:p>
                      <a:pPr algn="ctr"/>
                      <a:r>
                        <a:rPr lang="en-US" sz="1400" b="1" dirty="0" smtClean="0">
                          <a:solidFill>
                            <a:schemeClr val="tx2">
                              <a:lumMod val="75000"/>
                              <a:lumOff val="25000"/>
                            </a:schemeClr>
                          </a:solidFill>
                          <a:latin typeface="Arial Rounded MT Bold" pitchFamily="34" charset="0"/>
                        </a:rPr>
                        <a:t>2009-10</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anose="020F0704030504030204" pitchFamily="34" charset="0"/>
                        </a:rPr>
                        <a:t>76.8%</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78.2%</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77.9%</a:t>
                      </a:r>
                      <a:endParaRPr lang="en-US" sz="1400" b="1" dirty="0">
                        <a:solidFill>
                          <a:schemeClr val="tx2">
                            <a:lumMod val="75000"/>
                            <a:lumOff val="25000"/>
                          </a:schemeClr>
                        </a:solidFill>
                        <a:latin typeface="Arial Rounded MT Bold" panose="020F0704030504030204" pitchFamily="34" charset="0"/>
                      </a:endParaRPr>
                    </a:p>
                  </a:txBody>
                  <a:tcPr/>
                </a:tc>
              </a:tr>
              <a:tr h="513352">
                <a:tc>
                  <a:txBody>
                    <a:bodyPr/>
                    <a:lstStyle/>
                    <a:p>
                      <a:pPr algn="ctr"/>
                      <a:r>
                        <a:rPr lang="en-US" sz="1400" b="1" dirty="0" smtClean="0">
                          <a:solidFill>
                            <a:schemeClr val="tx2">
                              <a:lumMod val="75000"/>
                              <a:lumOff val="25000"/>
                            </a:schemeClr>
                          </a:solidFill>
                          <a:latin typeface="Arial Rounded MT Bold" pitchFamily="34" charset="0"/>
                        </a:rPr>
                        <a:t>2010-11</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anose="020F0704030504030204" pitchFamily="34" charset="0"/>
                        </a:rPr>
                        <a:t>69.1%</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82.3%</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78.9%</a:t>
                      </a:r>
                      <a:endParaRPr lang="en-US" sz="1400" b="1" dirty="0">
                        <a:solidFill>
                          <a:schemeClr val="tx2">
                            <a:lumMod val="75000"/>
                            <a:lumOff val="25000"/>
                          </a:schemeClr>
                        </a:solidFill>
                        <a:latin typeface="Arial Rounded MT Bold" panose="020F0704030504030204" pitchFamily="34" charset="0"/>
                      </a:endParaRPr>
                    </a:p>
                  </a:txBody>
                  <a:tcPr/>
                </a:tc>
              </a:tr>
              <a:tr h="513352">
                <a:tc>
                  <a:txBody>
                    <a:bodyPr/>
                    <a:lstStyle/>
                    <a:p>
                      <a:pPr algn="ctr"/>
                      <a:r>
                        <a:rPr lang="en-US" sz="1400" b="1" dirty="0" smtClean="0">
                          <a:solidFill>
                            <a:schemeClr val="tx2">
                              <a:lumMod val="75000"/>
                              <a:lumOff val="25000"/>
                            </a:schemeClr>
                          </a:solidFill>
                          <a:latin typeface="Arial Rounded MT Bold" pitchFamily="34" charset="0"/>
                        </a:rPr>
                        <a:t>2011-12</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anose="020F0704030504030204" pitchFamily="34" charset="0"/>
                        </a:rPr>
                        <a:t>81.5%</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84.6%</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82.1%</a:t>
                      </a:r>
                      <a:endParaRPr lang="en-US" sz="1400" b="1" dirty="0">
                        <a:solidFill>
                          <a:schemeClr val="tx2">
                            <a:lumMod val="75000"/>
                            <a:lumOff val="25000"/>
                          </a:schemeClr>
                        </a:solidFill>
                        <a:latin typeface="Arial Rounded MT Bold" panose="020F0704030504030204" pitchFamily="34" charset="0"/>
                      </a:endParaRPr>
                    </a:p>
                  </a:txBody>
                  <a:tcPr/>
                </a:tc>
              </a:tr>
              <a:tr h="513352">
                <a:tc>
                  <a:txBody>
                    <a:bodyPr/>
                    <a:lstStyle/>
                    <a:p>
                      <a:pPr algn="ctr"/>
                      <a:r>
                        <a:rPr lang="en-US" sz="1400" b="1" dirty="0" smtClean="0">
                          <a:solidFill>
                            <a:schemeClr val="tx2">
                              <a:lumMod val="75000"/>
                              <a:lumOff val="25000"/>
                            </a:schemeClr>
                          </a:solidFill>
                          <a:latin typeface="Arial Rounded MT Bold" pitchFamily="34" charset="0"/>
                        </a:rPr>
                        <a:t>2012-13</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anose="020F0704030504030204" pitchFamily="34" charset="0"/>
                        </a:rPr>
                        <a:t>77.8%</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83.2%</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82.4%</a:t>
                      </a:r>
                      <a:endParaRPr lang="en-US" sz="1400" b="1" dirty="0">
                        <a:solidFill>
                          <a:schemeClr val="tx2">
                            <a:lumMod val="75000"/>
                            <a:lumOff val="25000"/>
                          </a:schemeClr>
                        </a:solidFill>
                        <a:latin typeface="Arial Rounded MT Bold" panose="020F0704030504030204" pitchFamily="34" charset="0"/>
                      </a:endParaRPr>
                    </a:p>
                  </a:txBody>
                  <a:tcPr/>
                </a:tc>
              </a:tr>
              <a:tr h="513352">
                <a:tc>
                  <a:txBody>
                    <a:bodyPr/>
                    <a:lstStyle/>
                    <a:p>
                      <a:pPr algn="ctr"/>
                      <a:r>
                        <a:rPr lang="en-US" sz="1400" b="1" dirty="0" smtClean="0">
                          <a:solidFill>
                            <a:schemeClr val="tx2">
                              <a:lumMod val="75000"/>
                              <a:lumOff val="25000"/>
                            </a:schemeClr>
                          </a:solidFill>
                          <a:latin typeface="Arial Rounded MT Bold" pitchFamily="34" charset="0"/>
                        </a:rPr>
                        <a:t>2013-14</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anose="020F0704030504030204" pitchFamily="34" charset="0"/>
                        </a:rPr>
                        <a:t>95.6%</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89.5%</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88.2%</a:t>
                      </a:r>
                      <a:endParaRPr lang="en-US" sz="1400" b="1" dirty="0">
                        <a:solidFill>
                          <a:schemeClr val="tx2">
                            <a:lumMod val="75000"/>
                            <a:lumOff val="25000"/>
                          </a:schemeClr>
                        </a:solidFill>
                        <a:latin typeface="Arial Rounded MT Bold" panose="020F0704030504030204" pitchFamily="34" charset="0"/>
                      </a:endParaRPr>
                    </a:p>
                  </a:txBody>
                  <a:tcPr/>
                </a:tc>
              </a:tr>
            </a:tbl>
          </a:graphicData>
        </a:graphic>
      </p:graphicFrame>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34</a:t>
            </a:fld>
            <a:endParaRPr lang="en-US" sz="1200" dirty="0"/>
          </a:p>
        </p:txBody>
      </p:sp>
      <p:sp>
        <p:nvSpPr>
          <p:cNvPr id="3" name="Rectangle 2"/>
          <p:cNvSpPr/>
          <p:nvPr/>
        </p:nvSpPr>
        <p:spPr>
          <a:xfrm>
            <a:off x="5077980" y="5460529"/>
            <a:ext cx="223138" cy="276999"/>
          </a:xfrm>
          <a:prstGeom prst="rect">
            <a:avLst/>
          </a:prstGeom>
        </p:spPr>
        <p:txBody>
          <a:bodyPr wrap="none">
            <a:spAutoFit/>
          </a:bodyPr>
          <a:lstStyle/>
          <a:p>
            <a:r>
              <a:rPr lang="en-US" sz="1200" dirty="0" smtClean="0">
                <a:solidFill>
                  <a:schemeClr val="tx2">
                    <a:lumMod val="75000"/>
                    <a:lumOff val="25000"/>
                  </a:schemeClr>
                </a:solidFill>
                <a:latin typeface="Arial Rounded MT Bold" pitchFamily="34" charset="0"/>
              </a:rPr>
              <a:t> </a:t>
            </a:r>
            <a:endParaRPr lang="en-CA" sz="1200" dirty="0">
              <a:solidFill>
                <a:schemeClr val="tx2">
                  <a:lumMod val="75000"/>
                  <a:lumOff val="25000"/>
                </a:schemeClr>
              </a:solidFill>
              <a:latin typeface="Arial Rounded MT Bold" pitchFamily="34" charset="0"/>
            </a:endParaRPr>
          </a:p>
        </p:txBody>
      </p:sp>
    </p:spTree>
    <p:extLst>
      <p:ext uri="{BB962C8B-B14F-4D97-AF65-F5344CB8AC3E}">
        <p14:creationId xmlns:p14="http://schemas.microsoft.com/office/powerpoint/2010/main" val="34805020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Arial Rounded MT Bold" pitchFamily="34" charset="0"/>
              </a:rPr>
              <a:t>Provincial Assessment Results</a:t>
            </a:r>
            <a:endParaRPr lang="en-US" dirty="0"/>
          </a:p>
        </p:txBody>
      </p:sp>
      <p:sp>
        <p:nvSpPr>
          <p:cNvPr id="8" name="Text Placeholder 7"/>
          <p:cNvSpPr>
            <a:spLocks noGrp="1"/>
          </p:cNvSpPr>
          <p:nvPr>
            <p:ph type="body" idx="1"/>
          </p:nvPr>
        </p:nvSpPr>
        <p:spPr>
          <a:xfrm>
            <a:off x="539944" y="1376182"/>
            <a:ext cx="3840480" cy="1212979"/>
          </a:xfrm>
        </p:spPr>
        <p:txBody>
          <a:bodyPr/>
          <a:lstStyle/>
          <a:p>
            <a:pPr marL="0" lvl="2" algn="ctr">
              <a:spcBef>
                <a:spcPts val="0"/>
              </a:spcBef>
            </a:pPr>
            <a:endParaRPr lang="en-US" dirty="0" smtClean="0">
              <a:solidFill>
                <a:schemeClr val="tx2">
                  <a:lumMod val="75000"/>
                  <a:lumOff val="25000"/>
                </a:schemeClr>
              </a:solidFill>
              <a:latin typeface="Arial Rounded MT Bold" pitchFamily="34" charset="0"/>
            </a:endParaRPr>
          </a:p>
          <a:p>
            <a:pPr marL="0" lvl="2" algn="ctr">
              <a:spcBef>
                <a:spcPts val="0"/>
              </a:spcBef>
            </a:pPr>
            <a:endParaRPr lang="en-US" dirty="0">
              <a:solidFill>
                <a:schemeClr val="tx2">
                  <a:lumMod val="75000"/>
                  <a:lumOff val="25000"/>
                </a:schemeClr>
              </a:solidFill>
              <a:latin typeface="Arial Rounded MT Bold" pitchFamily="34" charset="0"/>
            </a:endParaRPr>
          </a:p>
          <a:p>
            <a:pPr marL="0" lvl="2" algn="ctr">
              <a:spcBef>
                <a:spcPts val="0"/>
              </a:spcBef>
            </a:pPr>
            <a:endParaRPr lang="en-US" dirty="0" smtClean="0">
              <a:solidFill>
                <a:schemeClr val="tx2">
                  <a:lumMod val="75000"/>
                  <a:lumOff val="25000"/>
                </a:schemeClr>
              </a:solidFill>
              <a:latin typeface="Arial Rounded MT Bold" pitchFamily="34" charset="0"/>
            </a:endParaRPr>
          </a:p>
          <a:p>
            <a:pPr marL="0" lvl="2" algn="ctr">
              <a:spcBef>
                <a:spcPts val="0"/>
              </a:spcBef>
            </a:pPr>
            <a:endParaRPr lang="en-US" dirty="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endParaRPr lang="en-US" sz="1600" dirty="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endParaRPr lang="en-US" sz="1600" dirty="0">
              <a:solidFill>
                <a:schemeClr val="tx2">
                  <a:lumMod val="75000"/>
                  <a:lumOff val="25000"/>
                </a:schemeClr>
              </a:solidFill>
              <a:latin typeface="Arial Rounded MT Bold" pitchFamily="34" charset="0"/>
            </a:endParaRPr>
          </a:p>
          <a:p>
            <a:pPr marL="0" lvl="2" algn="ctr">
              <a:spcBef>
                <a:spcPts val="0"/>
              </a:spcBef>
            </a:pPr>
            <a:endParaRPr lang="en-US" sz="1600" dirty="0" smtClean="0">
              <a:solidFill>
                <a:schemeClr val="tx2">
                  <a:lumMod val="75000"/>
                  <a:lumOff val="25000"/>
                </a:schemeClr>
              </a:solidFill>
              <a:latin typeface="Arial Rounded MT Bold" pitchFamily="34" charset="0"/>
            </a:endParaRPr>
          </a:p>
          <a:p>
            <a:pPr marL="0" lvl="2" algn="ctr">
              <a:spcBef>
                <a:spcPts val="0"/>
              </a:spcBef>
            </a:pPr>
            <a:r>
              <a:rPr lang="en-US" sz="1600" dirty="0" smtClean="0">
                <a:solidFill>
                  <a:schemeClr val="tx2">
                    <a:lumMod val="75000"/>
                    <a:lumOff val="25000"/>
                  </a:schemeClr>
                </a:solidFill>
                <a:latin typeface="Arial Rounded MT Bold" pitchFamily="34" charset="0"/>
              </a:rPr>
              <a:t>Grade 10 French Second Language   Reading</a:t>
            </a:r>
          </a:p>
          <a:p>
            <a:pPr marL="0" lvl="2" algn="ctr">
              <a:spcBef>
                <a:spcPts val="0"/>
              </a:spcBef>
            </a:pPr>
            <a:r>
              <a:rPr lang="en-US" sz="1600" dirty="0" smtClean="0">
                <a:solidFill>
                  <a:schemeClr val="tx2">
                    <a:lumMod val="75000"/>
                    <a:lumOff val="25000"/>
                  </a:schemeClr>
                </a:solidFill>
                <a:latin typeface="Arial Rounded MT Bold" pitchFamily="34" charset="0"/>
              </a:rPr>
              <a:t>Nackawic High  School</a:t>
            </a:r>
            <a:endParaRPr lang="en-US" sz="1600" dirty="0">
              <a:solidFill>
                <a:schemeClr val="tx2">
                  <a:lumMod val="75000"/>
                  <a:lumOff val="25000"/>
                </a:schemeClr>
              </a:solidFill>
              <a:latin typeface="Arial Rounded MT Bold" pitchFamily="34" charset="0"/>
            </a:endParaRPr>
          </a:p>
          <a:p>
            <a:pPr marL="0" lvl="2" algn="ctr">
              <a:spcBef>
                <a:spcPts val="0"/>
              </a:spcBef>
            </a:pPr>
            <a:endParaRPr lang="en-US" sz="1600" dirty="0">
              <a:solidFill>
                <a:schemeClr val="tx2">
                  <a:lumMod val="75000"/>
                  <a:lumOff val="25000"/>
                </a:schemeClr>
              </a:solidFill>
              <a:latin typeface="Arial Rounded MT Bold" pitchFamily="34" charset="0"/>
            </a:endParaRPr>
          </a:p>
          <a:p>
            <a:endParaRPr lang="en-US" sz="1200" dirty="0"/>
          </a:p>
        </p:txBody>
      </p:sp>
      <p:graphicFrame>
        <p:nvGraphicFramePr>
          <p:cNvPr id="6" name="Content Placeholder 5"/>
          <p:cNvGraphicFramePr>
            <a:graphicFrameLocks noGrp="1"/>
          </p:cNvGraphicFramePr>
          <p:nvPr>
            <p:ph sz="half" idx="2"/>
            <p:extLst>
              <p:ext uri="{D42A27DB-BD31-4B8C-83A1-F6EECF244321}">
                <p14:modId xmlns:p14="http://schemas.microsoft.com/office/powerpoint/2010/main" val="4081226473"/>
              </p:ext>
            </p:extLst>
          </p:nvPr>
        </p:nvGraphicFramePr>
        <p:xfrm>
          <a:off x="539944" y="2286001"/>
          <a:ext cx="3840480" cy="3162783"/>
        </p:xfrm>
        <a:graphic>
          <a:graphicData uri="http://schemas.openxmlformats.org/drawingml/2006/table">
            <a:tbl>
              <a:tblPr firstRow="1" bandRow="1">
                <a:tableStyleId>{5C22544A-7EE6-4342-B048-85BDC9FD1C3A}</a:tableStyleId>
              </a:tblPr>
              <a:tblGrid>
                <a:gridCol w="960120"/>
                <a:gridCol w="960120"/>
                <a:gridCol w="960120"/>
                <a:gridCol w="960120"/>
              </a:tblGrid>
              <a:tr h="630763">
                <a:tc>
                  <a:txBody>
                    <a:bodyPr/>
                    <a:lstStyle/>
                    <a:p>
                      <a:pPr algn="ctr"/>
                      <a:r>
                        <a:rPr lang="en-US" sz="1100" b="1" dirty="0" smtClean="0">
                          <a:solidFill>
                            <a:schemeClr val="bg1"/>
                          </a:solidFill>
                          <a:latin typeface="Arial Rounded MT Bold" pitchFamily="34" charset="0"/>
                        </a:rPr>
                        <a:t>Year</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Nackawic</a:t>
                      </a:r>
                    </a:p>
                    <a:p>
                      <a:pPr algn="ctr"/>
                      <a:r>
                        <a:rPr lang="en-US" sz="1100" b="1" dirty="0" smtClean="0">
                          <a:solidFill>
                            <a:schemeClr val="bg1"/>
                          </a:solidFill>
                          <a:latin typeface="Arial Rounded MT Bold" pitchFamily="34" charset="0"/>
                        </a:rPr>
                        <a:t>High </a:t>
                      </a:r>
                    </a:p>
                  </a:txBody>
                  <a:tcPr marL="57602" marR="57602"/>
                </a:tc>
                <a:tc>
                  <a:txBody>
                    <a:bodyPr/>
                    <a:lstStyle/>
                    <a:p>
                      <a:pPr algn="ctr"/>
                      <a:r>
                        <a:rPr lang="en-US" sz="1100" b="1" dirty="0" smtClean="0">
                          <a:solidFill>
                            <a:schemeClr val="bg1"/>
                          </a:solidFill>
                          <a:latin typeface="Arial Rounded MT Bold" pitchFamily="34" charset="0"/>
                        </a:rPr>
                        <a:t>District</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Province</a:t>
                      </a:r>
                      <a:endParaRPr lang="en-US" sz="1100" b="1" dirty="0">
                        <a:solidFill>
                          <a:schemeClr val="bg1"/>
                        </a:solidFill>
                        <a:latin typeface="Arial Rounded MT Bold" pitchFamily="34" charset="0"/>
                      </a:endParaRPr>
                    </a:p>
                  </a:txBody>
                  <a:tcPr marL="57602" marR="57602"/>
                </a:tc>
              </a:tr>
              <a:tr h="506404">
                <a:tc>
                  <a:txBody>
                    <a:bodyPr/>
                    <a:lstStyle/>
                    <a:p>
                      <a:pPr algn="ctr"/>
                      <a:r>
                        <a:rPr lang="en-US" sz="1400" b="1" dirty="0" smtClean="0">
                          <a:solidFill>
                            <a:schemeClr val="tx2">
                              <a:lumMod val="75000"/>
                              <a:lumOff val="25000"/>
                            </a:schemeClr>
                          </a:solidFill>
                          <a:latin typeface="Arial Rounded MT Bold" pitchFamily="34" charset="0"/>
                        </a:rPr>
                        <a:t>2009-10</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100.0%</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81.2%</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80.3%</a:t>
                      </a:r>
                      <a:endParaRPr lang="en-US" sz="1400" b="1" dirty="0">
                        <a:solidFill>
                          <a:schemeClr val="tx2">
                            <a:lumMod val="75000"/>
                            <a:lumOff val="25000"/>
                          </a:schemeClr>
                        </a:solidFill>
                        <a:latin typeface="Arial Rounded MT Bold" pitchFamily="34" charset="0"/>
                      </a:endParaRPr>
                    </a:p>
                  </a:txBody>
                  <a:tcPr/>
                </a:tc>
              </a:tr>
              <a:tr h="506404">
                <a:tc>
                  <a:txBody>
                    <a:bodyPr/>
                    <a:lstStyle/>
                    <a:p>
                      <a:pPr algn="ctr"/>
                      <a:r>
                        <a:rPr lang="en-US" sz="1400" b="1" dirty="0" smtClean="0">
                          <a:solidFill>
                            <a:schemeClr val="tx2">
                              <a:lumMod val="75000"/>
                              <a:lumOff val="25000"/>
                            </a:schemeClr>
                          </a:solidFill>
                          <a:latin typeface="Arial Rounded MT Bold" pitchFamily="34" charset="0"/>
                        </a:rPr>
                        <a:t>2010-11</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82.4%</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74.8%</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77.7%</a:t>
                      </a:r>
                      <a:endParaRPr lang="en-US" sz="1400" b="1" dirty="0">
                        <a:solidFill>
                          <a:schemeClr val="tx2">
                            <a:lumMod val="75000"/>
                            <a:lumOff val="25000"/>
                          </a:schemeClr>
                        </a:solidFill>
                        <a:latin typeface="Arial Rounded MT Bold" pitchFamily="34" charset="0"/>
                      </a:endParaRPr>
                    </a:p>
                  </a:txBody>
                  <a:tcPr/>
                </a:tc>
              </a:tr>
              <a:tr h="506404">
                <a:tc>
                  <a:txBody>
                    <a:bodyPr/>
                    <a:lstStyle/>
                    <a:p>
                      <a:pPr algn="ctr"/>
                      <a:r>
                        <a:rPr lang="en-US" sz="1400" b="1" dirty="0" smtClean="0">
                          <a:solidFill>
                            <a:schemeClr val="tx2">
                              <a:lumMod val="75000"/>
                              <a:lumOff val="25000"/>
                            </a:schemeClr>
                          </a:solidFill>
                          <a:latin typeface="Arial Rounded MT Bold" pitchFamily="34" charset="0"/>
                        </a:rPr>
                        <a:t>2011-12</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NA</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81.4%</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78.4%</a:t>
                      </a:r>
                      <a:endParaRPr lang="en-US" sz="1400" b="1" dirty="0">
                        <a:solidFill>
                          <a:schemeClr val="tx2">
                            <a:lumMod val="75000"/>
                            <a:lumOff val="25000"/>
                          </a:schemeClr>
                        </a:solidFill>
                        <a:latin typeface="Arial Rounded MT Bold" pitchFamily="34" charset="0"/>
                      </a:endParaRPr>
                    </a:p>
                  </a:txBody>
                  <a:tcPr/>
                </a:tc>
              </a:tr>
              <a:tr h="506404">
                <a:tc>
                  <a:txBody>
                    <a:bodyPr/>
                    <a:lstStyle/>
                    <a:p>
                      <a:pPr algn="ctr"/>
                      <a:r>
                        <a:rPr lang="en-US" sz="1400" b="1" dirty="0" smtClean="0">
                          <a:solidFill>
                            <a:schemeClr val="tx2">
                              <a:lumMod val="75000"/>
                              <a:lumOff val="25000"/>
                            </a:schemeClr>
                          </a:solidFill>
                          <a:latin typeface="Arial Rounded MT Bold" pitchFamily="34" charset="0"/>
                        </a:rPr>
                        <a:t>2012-13</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80.0%</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85.2%</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78.3%</a:t>
                      </a:r>
                      <a:endParaRPr lang="en-US" sz="1400" b="1" dirty="0">
                        <a:solidFill>
                          <a:schemeClr val="tx2">
                            <a:lumMod val="75000"/>
                            <a:lumOff val="25000"/>
                          </a:schemeClr>
                        </a:solidFill>
                        <a:latin typeface="Arial Rounded MT Bold" pitchFamily="34" charset="0"/>
                      </a:endParaRPr>
                    </a:p>
                  </a:txBody>
                  <a:tcPr/>
                </a:tc>
              </a:tr>
              <a:tr h="506404">
                <a:tc>
                  <a:txBody>
                    <a:bodyPr/>
                    <a:lstStyle/>
                    <a:p>
                      <a:pPr algn="ctr"/>
                      <a:r>
                        <a:rPr lang="en-US" sz="1400" b="1" dirty="0" smtClean="0">
                          <a:solidFill>
                            <a:schemeClr val="tx2">
                              <a:lumMod val="75000"/>
                              <a:lumOff val="25000"/>
                            </a:schemeClr>
                          </a:solidFill>
                          <a:latin typeface="Arial Rounded MT Bold" pitchFamily="34" charset="0"/>
                        </a:rPr>
                        <a:t>2013-14</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itchFamily="34" charset="0"/>
                        </a:rPr>
                        <a:t>72.7%</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85.8%</a:t>
                      </a:r>
                      <a:endParaRPr lang="en-US" sz="1400" b="1" dirty="0">
                        <a:solidFill>
                          <a:schemeClr val="tx2">
                            <a:lumMod val="75000"/>
                            <a:lumOff val="25000"/>
                          </a:schemeClr>
                        </a:solidFill>
                        <a:latin typeface="Arial Rounded MT Bold" pitchFamily="34" charset="0"/>
                      </a:endParaRPr>
                    </a:p>
                  </a:txBody>
                  <a:tcPr/>
                </a:tc>
                <a:tc>
                  <a:txBody>
                    <a:bodyPr/>
                    <a:lstStyle/>
                    <a:p>
                      <a:pPr algn="ctr"/>
                      <a:r>
                        <a:rPr lang="en-US" sz="1400" b="1" dirty="0" smtClean="0">
                          <a:solidFill>
                            <a:schemeClr val="tx2">
                              <a:lumMod val="75000"/>
                              <a:lumOff val="25000"/>
                            </a:schemeClr>
                          </a:solidFill>
                          <a:latin typeface="Arial Rounded MT Bold" pitchFamily="34" charset="0"/>
                        </a:rPr>
                        <a:t>80.1%</a:t>
                      </a:r>
                      <a:endParaRPr lang="en-US" sz="1400" b="1" dirty="0">
                        <a:solidFill>
                          <a:schemeClr val="tx2">
                            <a:lumMod val="75000"/>
                            <a:lumOff val="25000"/>
                          </a:schemeClr>
                        </a:solidFill>
                        <a:latin typeface="Arial Rounded MT Bold" pitchFamily="34" charset="0"/>
                      </a:endParaRPr>
                    </a:p>
                  </a:txBody>
                  <a:tcPr/>
                </a:tc>
              </a:tr>
            </a:tbl>
          </a:graphicData>
        </a:graphic>
      </p:graphicFrame>
      <p:sp>
        <p:nvSpPr>
          <p:cNvPr id="9" name="Text Placeholder 8"/>
          <p:cNvSpPr>
            <a:spLocks noGrp="1"/>
          </p:cNvSpPr>
          <p:nvPr>
            <p:ph type="body" sz="quarter" idx="3"/>
          </p:nvPr>
        </p:nvSpPr>
        <p:spPr>
          <a:xfrm>
            <a:off x="4812157" y="1535114"/>
            <a:ext cx="3840480" cy="750887"/>
          </a:xfrm>
        </p:spPr>
        <p:txBody>
          <a:bodyPr/>
          <a:lstStyle/>
          <a:p>
            <a:pPr marL="0" lvl="2" algn="ctr">
              <a:spcBef>
                <a:spcPts val="0"/>
              </a:spcBef>
            </a:pPr>
            <a:r>
              <a:rPr lang="en-US" sz="1600" dirty="0">
                <a:solidFill>
                  <a:schemeClr val="tx2">
                    <a:lumMod val="75000"/>
                    <a:lumOff val="25000"/>
                  </a:schemeClr>
                </a:solidFill>
                <a:latin typeface="Arial Rounded MT Bold" pitchFamily="34" charset="0"/>
              </a:rPr>
              <a:t>Grade 10 French Second Language   </a:t>
            </a:r>
            <a:r>
              <a:rPr lang="en-US" sz="1600" dirty="0" smtClean="0">
                <a:solidFill>
                  <a:schemeClr val="tx2">
                    <a:lumMod val="75000"/>
                    <a:lumOff val="25000"/>
                  </a:schemeClr>
                </a:solidFill>
                <a:latin typeface="Arial Rounded MT Bold" pitchFamily="34" charset="0"/>
              </a:rPr>
              <a:t>Writing Nackawic </a:t>
            </a:r>
            <a:r>
              <a:rPr lang="en-US" sz="1600" dirty="0">
                <a:solidFill>
                  <a:schemeClr val="tx2">
                    <a:lumMod val="75000"/>
                    <a:lumOff val="25000"/>
                  </a:schemeClr>
                </a:solidFill>
                <a:latin typeface="Arial Rounded MT Bold" pitchFamily="34" charset="0"/>
              </a:rPr>
              <a:t>High  School</a:t>
            </a:r>
          </a:p>
          <a:p>
            <a:endParaRPr lang="en-US" dirty="0"/>
          </a:p>
        </p:txBody>
      </p:sp>
      <p:graphicFrame>
        <p:nvGraphicFramePr>
          <p:cNvPr id="12" name="Content Placeholder 11"/>
          <p:cNvGraphicFramePr>
            <a:graphicFrameLocks noGrp="1"/>
          </p:cNvGraphicFramePr>
          <p:nvPr>
            <p:ph sz="quarter" idx="4"/>
            <p:extLst>
              <p:ext uri="{D42A27DB-BD31-4B8C-83A1-F6EECF244321}">
                <p14:modId xmlns:p14="http://schemas.microsoft.com/office/powerpoint/2010/main" val="1182763376"/>
              </p:ext>
            </p:extLst>
          </p:nvPr>
        </p:nvGraphicFramePr>
        <p:xfrm>
          <a:off x="4751070" y="2299409"/>
          <a:ext cx="3901567" cy="3149375"/>
        </p:xfrm>
        <a:graphic>
          <a:graphicData uri="http://schemas.openxmlformats.org/drawingml/2006/table">
            <a:tbl>
              <a:tblPr firstRow="1" bandRow="1">
                <a:tableStyleId>{5C22544A-7EE6-4342-B048-85BDC9FD1C3A}</a:tableStyleId>
              </a:tblPr>
              <a:tblGrid>
                <a:gridCol w="960120"/>
                <a:gridCol w="904367"/>
                <a:gridCol w="1076960"/>
                <a:gridCol w="960120"/>
              </a:tblGrid>
              <a:tr h="582615">
                <a:tc>
                  <a:txBody>
                    <a:bodyPr/>
                    <a:lstStyle/>
                    <a:p>
                      <a:pPr algn="ctr"/>
                      <a:r>
                        <a:rPr lang="en-US" sz="1100" b="1" dirty="0" smtClean="0">
                          <a:solidFill>
                            <a:schemeClr val="bg1"/>
                          </a:solidFill>
                          <a:latin typeface="Arial Rounded MT Bold" pitchFamily="34" charset="0"/>
                        </a:rPr>
                        <a:t>Year</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Nackawic</a:t>
                      </a:r>
                    </a:p>
                    <a:p>
                      <a:pPr algn="ctr"/>
                      <a:r>
                        <a:rPr lang="en-US" sz="1100" b="1" dirty="0" smtClean="0">
                          <a:solidFill>
                            <a:schemeClr val="bg1"/>
                          </a:solidFill>
                          <a:latin typeface="Arial Rounded MT Bold" pitchFamily="34" charset="0"/>
                        </a:rPr>
                        <a:t>High</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District</a:t>
                      </a:r>
                      <a:endParaRPr lang="en-US" sz="1100" b="1" dirty="0">
                        <a:solidFill>
                          <a:schemeClr val="bg1"/>
                        </a:solidFill>
                        <a:latin typeface="Arial Rounded MT Bold" pitchFamily="34" charset="0"/>
                      </a:endParaRPr>
                    </a:p>
                  </a:txBody>
                  <a:tcPr marL="57602" marR="57602"/>
                </a:tc>
                <a:tc>
                  <a:txBody>
                    <a:bodyPr/>
                    <a:lstStyle/>
                    <a:p>
                      <a:pPr algn="ctr"/>
                      <a:r>
                        <a:rPr lang="en-US" sz="1100" b="1" dirty="0" smtClean="0">
                          <a:solidFill>
                            <a:schemeClr val="bg1"/>
                          </a:solidFill>
                          <a:latin typeface="Arial Rounded MT Bold" pitchFamily="34" charset="0"/>
                        </a:rPr>
                        <a:t>Province</a:t>
                      </a:r>
                      <a:endParaRPr lang="en-US" sz="1100" b="1" dirty="0">
                        <a:solidFill>
                          <a:schemeClr val="bg1"/>
                        </a:solidFill>
                        <a:latin typeface="Arial Rounded MT Bold" pitchFamily="34" charset="0"/>
                      </a:endParaRPr>
                    </a:p>
                  </a:txBody>
                  <a:tcPr marL="57602" marR="57602"/>
                </a:tc>
              </a:tr>
              <a:tr h="513352">
                <a:tc>
                  <a:txBody>
                    <a:bodyPr/>
                    <a:lstStyle/>
                    <a:p>
                      <a:pPr algn="ctr"/>
                      <a:r>
                        <a:rPr lang="en-US" sz="1400" b="1" dirty="0" smtClean="0">
                          <a:solidFill>
                            <a:schemeClr val="tx2">
                              <a:lumMod val="75000"/>
                              <a:lumOff val="25000"/>
                            </a:schemeClr>
                          </a:solidFill>
                          <a:latin typeface="Arial Rounded MT Bold" pitchFamily="34" charset="0"/>
                        </a:rPr>
                        <a:t>2009-10</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anose="020F0704030504030204" pitchFamily="34" charset="0"/>
                        </a:rPr>
                        <a:t>66.7%</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44.3%</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40.8%</a:t>
                      </a:r>
                      <a:endParaRPr lang="en-US" sz="1400" b="1" dirty="0">
                        <a:solidFill>
                          <a:schemeClr val="tx2">
                            <a:lumMod val="75000"/>
                            <a:lumOff val="25000"/>
                          </a:schemeClr>
                        </a:solidFill>
                        <a:latin typeface="Arial Rounded MT Bold" panose="020F0704030504030204" pitchFamily="34" charset="0"/>
                      </a:endParaRPr>
                    </a:p>
                  </a:txBody>
                  <a:tcPr/>
                </a:tc>
              </a:tr>
              <a:tr h="513352">
                <a:tc>
                  <a:txBody>
                    <a:bodyPr/>
                    <a:lstStyle/>
                    <a:p>
                      <a:pPr algn="ctr"/>
                      <a:r>
                        <a:rPr lang="en-US" sz="1400" b="1" dirty="0" smtClean="0">
                          <a:solidFill>
                            <a:schemeClr val="tx2">
                              <a:lumMod val="75000"/>
                              <a:lumOff val="25000"/>
                            </a:schemeClr>
                          </a:solidFill>
                          <a:latin typeface="Arial Rounded MT Bold" pitchFamily="34" charset="0"/>
                        </a:rPr>
                        <a:t>2010-11</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anose="020F0704030504030204" pitchFamily="34" charset="0"/>
                        </a:rPr>
                        <a:t>41.2%</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36.6%</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39.8%</a:t>
                      </a:r>
                      <a:endParaRPr lang="en-US" sz="1400" b="1" dirty="0">
                        <a:solidFill>
                          <a:schemeClr val="tx2">
                            <a:lumMod val="75000"/>
                            <a:lumOff val="25000"/>
                          </a:schemeClr>
                        </a:solidFill>
                        <a:latin typeface="Arial Rounded MT Bold" panose="020F0704030504030204" pitchFamily="34" charset="0"/>
                      </a:endParaRPr>
                    </a:p>
                  </a:txBody>
                  <a:tcPr/>
                </a:tc>
              </a:tr>
              <a:tr h="513352">
                <a:tc>
                  <a:txBody>
                    <a:bodyPr/>
                    <a:lstStyle/>
                    <a:p>
                      <a:pPr algn="ctr"/>
                      <a:r>
                        <a:rPr lang="en-US" sz="1400" b="1" dirty="0" smtClean="0">
                          <a:solidFill>
                            <a:schemeClr val="tx2">
                              <a:lumMod val="75000"/>
                              <a:lumOff val="25000"/>
                            </a:schemeClr>
                          </a:solidFill>
                          <a:latin typeface="Arial Rounded MT Bold" pitchFamily="34" charset="0"/>
                        </a:rPr>
                        <a:t>2011-12</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anose="020F0704030504030204" pitchFamily="34" charset="0"/>
                        </a:rPr>
                        <a:t>NA</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52.2%</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46.4%</a:t>
                      </a:r>
                      <a:endParaRPr lang="en-US" sz="1400" b="1" dirty="0">
                        <a:solidFill>
                          <a:schemeClr val="tx2">
                            <a:lumMod val="75000"/>
                            <a:lumOff val="25000"/>
                          </a:schemeClr>
                        </a:solidFill>
                        <a:latin typeface="Arial Rounded MT Bold" panose="020F0704030504030204" pitchFamily="34" charset="0"/>
                      </a:endParaRPr>
                    </a:p>
                  </a:txBody>
                  <a:tcPr/>
                </a:tc>
              </a:tr>
              <a:tr h="513352">
                <a:tc>
                  <a:txBody>
                    <a:bodyPr/>
                    <a:lstStyle/>
                    <a:p>
                      <a:pPr algn="ctr"/>
                      <a:r>
                        <a:rPr lang="en-US" sz="1400" b="1" dirty="0" smtClean="0">
                          <a:solidFill>
                            <a:schemeClr val="tx2">
                              <a:lumMod val="75000"/>
                              <a:lumOff val="25000"/>
                            </a:schemeClr>
                          </a:solidFill>
                          <a:latin typeface="Arial Rounded MT Bold" pitchFamily="34" charset="0"/>
                        </a:rPr>
                        <a:t>2012-13</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anose="020F0704030504030204" pitchFamily="34" charset="0"/>
                        </a:rPr>
                        <a:t>50.0%</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47.2%</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36.2%</a:t>
                      </a:r>
                      <a:endParaRPr lang="en-US" sz="1400" b="1" dirty="0">
                        <a:solidFill>
                          <a:schemeClr val="tx2">
                            <a:lumMod val="75000"/>
                            <a:lumOff val="25000"/>
                          </a:schemeClr>
                        </a:solidFill>
                        <a:latin typeface="Arial Rounded MT Bold" panose="020F0704030504030204" pitchFamily="34" charset="0"/>
                      </a:endParaRPr>
                    </a:p>
                  </a:txBody>
                  <a:tcPr/>
                </a:tc>
              </a:tr>
              <a:tr h="513352">
                <a:tc>
                  <a:txBody>
                    <a:bodyPr/>
                    <a:lstStyle/>
                    <a:p>
                      <a:pPr algn="ctr"/>
                      <a:r>
                        <a:rPr lang="en-US" sz="1400" b="1" dirty="0" smtClean="0">
                          <a:solidFill>
                            <a:schemeClr val="tx2">
                              <a:lumMod val="75000"/>
                              <a:lumOff val="25000"/>
                            </a:schemeClr>
                          </a:solidFill>
                          <a:latin typeface="Arial Rounded MT Bold" pitchFamily="34" charset="0"/>
                        </a:rPr>
                        <a:t>2013-14</a:t>
                      </a:r>
                      <a:endParaRPr lang="en-US" sz="1400" b="1" dirty="0">
                        <a:solidFill>
                          <a:schemeClr val="tx2">
                            <a:lumMod val="75000"/>
                            <a:lumOff val="25000"/>
                          </a:schemeClr>
                        </a:solidFill>
                        <a:latin typeface="Arial Rounded MT Bold" pitchFamily="34" charset="0"/>
                      </a:endParaRPr>
                    </a:p>
                  </a:txBody>
                  <a:tcPr marL="57602" marR="57602"/>
                </a:tc>
                <a:tc>
                  <a:txBody>
                    <a:bodyPr/>
                    <a:lstStyle/>
                    <a:p>
                      <a:pPr algn="ctr"/>
                      <a:r>
                        <a:rPr lang="en-US" sz="1400" b="1" dirty="0" smtClean="0">
                          <a:solidFill>
                            <a:schemeClr val="tx2">
                              <a:lumMod val="75000"/>
                              <a:lumOff val="25000"/>
                            </a:schemeClr>
                          </a:solidFill>
                          <a:latin typeface="Arial Rounded MT Bold" panose="020F0704030504030204" pitchFamily="34" charset="0"/>
                        </a:rPr>
                        <a:t>36.4%</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54.8%</a:t>
                      </a:r>
                      <a:endParaRPr lang="en-US" sz="1400" b="1" dirty="0">
                        <a:solidFill>
                          <a:schemeClr val="tx2">
                            <a:lumMod val="75000"/>
                            <a:lumOff val="25000"/>
                          </a:schemeClr>
                        </a:solidFill>
                        <a:latin typeface="Arial Rounded MT Bold" panose="020F0704030504030204" pitchFamily="34" charset="0"/>
                      </a:endParaRPr>
                    </a:p>
                  </a:txBody>
                  <a:tcPr/>
                </a:tc>
                <a:tc>
                  <a:txBody>
                    <a:bodyPr/>
                    <a:lstStyle/>
                    <a:p>
                      <a:pPr algn="ctr"/>
                      <a:r>
                        <a:rPr lang="en-US" sz="1400" b="1" dirty="0" smtClean="0">
                          <a:solidFill>
                            <a:schemeClr val="tx2">
                              <a:lumMod val="75000"/>
                              <a:lumOff val="25000"/>
                            </a:schemeClr>
                          </a:solidFill>
                          <a:latin typeface="Arial Rounded MT Bold" panose="020F0704030504030204" pitchFamily="34" charset="0"/>
                        </a:rPr>
                        <a:t>47.2%</a:t>
                      </a:r>
                      <a:endParaRPr lang="en-US" sz="1400" b="1" dirty="0">
                        <a:solidFill>
                          <a:schemeClr val="tx2">
                            <a:lumMod val="75000"/>
                            <a:lumOff val="25000"/>
                          </a:schemeClr>
                        </a:solidFill>
                        <a:latin typeface="Arial Rounded MT Bold" panose="020F0704030504030204" pitchFamily="34" charset="0"/>
                      </a:endParaRPr>
                    </a:p>
                  </a:txBody>
                  <a:tcPr/>
                </a:tc>
              </a:tr>
            </a:tbl>
          </a:graphicData>
        </a:graphic>
      </p:graphicFrame>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35</a:t>
            </a:fld>
            <a:endParaRPr lang="en-US" sz="1200" dirty="0"/>
          </a:p>
        </p:txBody>
      </p:sp>
      <p:sp>
        <p:nvSpPr>
          <p:cNvPr id="3" name="Rectangle 2"/>
          <p:cNvSpPr/>
          <p:nvPr/>
        </p:nvSpPr>
        <p:spPr>
          <a:xfrm>
            <a:off x="5077980" y="5460529"/>
            <a:ext cx="223138" cy="276999"/>
          </a:xfrm>
          <a:prstGeom prst="rect">
            <a:avLst/>
          </a:prstGeom>
        </p:spPr>
        <p:txBody>
          <a:bodyPr wrap="none">
            <a:spAutoFit/>
          </a:bodyPr>
          <a:lstStyle/>
          <a:p>
            <a:r>
              <a:rPr lang="en-US" sz="1200" dirty="0" smtClean="0">
                <a:solidFill>
                  <a:schemeClr val="tx2">
                    <a:lumMod val="75000"/>
                    <a:lumOff val="25000"/>
                  </a:schemeClr>
                </a:solidFill>
                <a:latin typeface="Arial Rounded MT Bold" pitchFamily="34" charset="0"/>
              </a:rPr>
              <a:t> </a:t>
            </a:r>
            <a:endParaRPr lang="en-CA" sz="1200" dirty="0">
              <a:solidFill>
                <a:schemeClr val="tx2">
                  <a:lumMod val="75000"/>
                  <a:lumOff val="25000"/>
                </a:schemeClr>
              </a:solidFill>
              <a:latin typeface="Arial Rounded MT Bold" pitchFamily="34" charset="0"/>
            </a:endParaRPr>
          </a:p>
        </p:txBody>
      </p:sp>
    </p:spTree>
    <p:extLst>
      <p:ext uri="{BB962C8B-B14F-4D97-AF65-F5344CB8AC3E}">
        <p14:creationId xmlns:p14="http://schemas.microsoft.com/office/powerpoint/2010/main" val="360247654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537001"/>
          </a:xfrm>
        </p:spPr>
        <p:txBody>
          <a:bodyPr/>
          <a:lstStyle/>
          <a:p>
            <a:r>
              <a:rPr lang="en-US" sz="3600" b="1" dirty="0">
                <a:solidFill>
                  <a:schemeClr val="tx2">
                    <a:lumMod val="75000"/>
                    <a:lumOff val="25000"/>
                  </a:schemeClr>
                </a:solidFill>
                <a:latin typeface="Arial Rounded MT Bold" pitchFamily="34" charset="0"/>
              </a:rPr>
              <a:t>Student Perception Data</a:t>
            </a:r>
            <a:endParaRPr lang="en-CA" sz="3600" dirty="0">
              <a:solidFill>
                <a:schemeClr val="tx2">
                  <a:lumMod val="75000"/>
                  <a:lumOff val="25000"/>
                </a:schemeClr>
              </a:solidFill>
              <a:latin typeface="Arial Rounded MT Bold"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94670223"/>
              </p:ext>
            </p:extLst>
          </p:nvPr>
        </p:nvGraphicFramePr>
        <p:xfrm>
          <a:off x="549275" y="644577"/>
          <a:ext cx="8042274" cy="4972986"/>
        </p:xfrm>
        <a:graphic>
          <a:graphicData uri="http://schemas.openxmlformats.org/drawingml/2006/table">
            <a:tbl>
              <a:tblPr firstRow="1" bandRow="1">
                <a:tableStyleId>{5C22544A-7EE6-4342-B048-85BDC9FD1C3A}</a:tableStyleId>
              </a:tblPr>
              <a:tblGrid>
                <a:gridCol w="2748561"/>
                <a:gridCol w="2612955"/>
                <a:gridCol w="2680758"/>
              </a:tblGrid>
              <a:tr h="614346">
                <a:tc>
                  <a:txBody>
                    <a:bodyPr/>
                    <a:lstStyle/>
                    <a:p>
                      <a:pPr algn="ctr"/>
                      <a:r>
                        <a:rPr lang="en-US" dirty="0" smtClean="0"/>
                        <a:t>Nackawic Elementary</a:t>
                      </a:r>
                      <a:endParaRPr lang="en-US" dirty="0"/>
                    </a:p>
                  </a:txBody>
                  <a:tcPr/>
                </a:tc>
                <a:tc>
                  <a:txBody>
                    <a:bodyPr/>
                    <a:lstStyle/>
                    <a:p>
                      <a:pPr algn="ctr"/>
                      <a:r>
                        <a:rPr lang="en-US" dirty="0" smtClean="0"/>
                        <a:t>Nackawic Middle</a:t>
                      </a:r>
                      <a:endParaRPr lang="en-US" dirty="0"/>
                    </a:p>
                  </a:txBody>
                  <a:tcPr/>
                </a:tc>
                <a:tc>
                  <a:txBody>
                    <a:bodyPr/>
                    <a:lstStyle/>
                    <a:p>
                      <a:pPr algn="ctr"/>
                      <a:r>
                        <a:rPr lang="en-US" dirty="0" smtClean="0"/>
                        <a:t>Nackawic High</a:t>
                      </a:r>
                      <a:endParaRPr lang="en-US" dirty="0"/>
                    </a:p>
                  </a:txBody>
                  <a:tcPr/>
                </a:tc>
              </a:tr>
              <a:tr h="7350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mj-lt"/>
                        </a:rPr>
                        <a:t>84% of students reported that they feel accepted and valued by peers and others in the building, contributing to a positive sense of belonging.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mj-lt"/>
                        </a:rPr>
                        <a:t>*Canadian</a:t>
                      </a:r>
                      <a:r>
                        <a:rPr lang="en-US" sz="1100" baseline="0" dirty="0" smtClean="0">
                          <a:solidFill>
                            <a:schemeClr val="tx2">
                              <a:lumMod val="75000"/>
                              <a:lumOff val="25000"/>
                            </a:schemeClr>
                          </a:solidFill>
                          <a:latin typeface="+mj-lt"/>
                        </a:rPr>
                        <a:t> N</a:t>
                      </a:r>
                      <a:r>
                        <a:rPr lang="en-US" sz="1100" dirty="0" smtClean="0">
                          <a:solidFill>
                            <a:schemeClr val="tx2">
                              <a:lumMod val="75000"/>
                              <a:lumOff val="25000"/>
                            </a:schemeClr>
                          </a:solidFill>
                          <a:latin typeface="+mj-lt"/>
                        </a:rPr>
                        <a:t>orm - 86%</a:t>
                      </a:r>
                    </a:p>
                    <a:p>
                      <a:endParaRPr lang="en-US" sz="11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mj-lt"/>
                        </a:rPr>
                        <a:t> 76% of students reported that they feel accepted and valued by peers and others in the building, contributing to a positive sense of belonging.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mj-lt"/>
                        </a:rPr>
                        <a:t>Canadian</a:t>
                      </a:r>
                      <a:r>
                        <a:rPr lang="en-US" sz="1100" baseline="0" dirty="0" smtClean="0">
                          <a:solidFill>
                            <a:schemeClr val="tx2">
                              <a:lumMod val="75000"/>
                              <a:lumOff val="25000"/>
                            </a:schemeClr>
                          </a:solidFill>
                          <a:latin typeface="+mj-lt"/>
                        </a:rPr>
                        <a:t> N</a:t>
                      </a:r>
                      <a:r>
                        <a:rPr lang="en-US" sz="1100" dirty="0" smtClean="0">
                          <a:solidFill>
                            <a:schemeClr val="tx2">
                              <a:lumMod val="75000"/>
                              <a:lumOff val="25000"/>
                            </a:schemeClr>
                          </a:solidFill>
                          <a:latin typeface="+mj-lt"/>
                        </a:rPr>
                        <a:t>orm - 75%</a:t>
                      </a:r>
                    </a:p>
                    <a:p>
                      <a:endParaRPr lang="en-US" sz="11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lumMod val="75000"/>
                              <a:lumOff val="25000"/>
                            </a:schemeClr>
                          </a:solidFill>
                          <a:latin typeface="+mj-lt"/>
                        </a:rPr>
                        <a:t> </a:t>
                      </a:r>
                      <a:r>
                        <a:rPr lang="en-US" sz="1100" dirty="0" smtClean="0">
                          <a:solidFill>
                            <a:schemeClr val="tx2">
                              <a:lumMod val="75000"/>
                              <a:lumOff val="25000"/>
                            </a:schemeClr>
                          </a:solidFill>
                          <a:latin typeface="+mj-lt"/>
                        </a:rPr>
                        <a:t>57% of students reported that they feel accepted and valued by peers and others in the building, contributing to a positive sense of belonging</a:t>
                      </a:r>
                      <a:r>
                        <a:rPr lang="en-US" sz="1400" dirty="0" smtClean="0">
                          <a:solidFill>
                            <a:schemeClr val="tx2">
                              <a:lumMod val="75000"/>
                              <a:lumOff val="25000"/>
                            </a:schemeClr>
                          </a:solidFill>
                          <a:latin typeface="+mj-lt"/>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lumMod val="75000"/>
                              <a:lumOff val="25000"/>
                            </a:schemeClr>
                          </a:solidFill>
                          <a:latin typeface="+mj-lt"/>
                        </a:rPr>
                        <a:t>*</a:t>
                      </a:r>
                      <a:r>
                        <a:rPr lang="en-US" sz="1100" dirty="0" smtClean="0">
                          <a:solidFill>
                            <a:schemeClr val="tx2">
                              <a:lumMod val="75000"/>
                              <a:lumOff val="25000"/>
                            </a:schemeClr>
                          </a:solidFill>
                          <a:latin typeface="+mj-lt"/>
                        </a:rPr>
                        <a:t>Canadian Norm- 70%</a:t>
                      </a:r>
                    </a:p>
                    <a:p>
                      <a:endParaRPr lang="en-US" sz="1400" dirty="0">
                        <a:latin typeface="+mj-lt"/>
                      </a:endParaRPr>
                    </a:p>
                  </a:txBody>
                  <a:tcPr/>
                </a:tc>
              </a:tr>
              <a:tr h="63876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mj-lt"/>
                        </a:rPr>
                        <a:t>76% of students reported that they feel safe attending their school, as well as going to and from school.</a:t>
                      </a:r>
                    </a:p>
                    <a:p>
                      <a:r>
                        <a:rPr lang="en-US" sz="1100" dirty="0" smtClean="0">
                          <a:solidFill>
                            <a:schemeClr val="tx2">
                              <a:lumMod val="75000"/>
                              <a:lumOff val="25000"/>
                            </a:schemeClr>
                          </a:solidFill>
                          <a:latin typeface="+mj-lt"/>
                        </a:rPr>
                        <a:t>* Canadian Norm- 69%</a:t>
                      </a:r>
                      <a:endParaRPr lang="en-US" sz="1100" dirty="0">
                        <a:solidFill>
                          <a:schemeClr val="tx2">
                            <a:lumMod val="75000"/>
                            <a:lumOff val="25000"/>
                          </a:schemeClr>
                        </a:solidFill>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2">
                              <a:lumMod val="75000"/>
                              <a:lumOff val="25000"/>
                            </a:schemeClr>
                          </a:solidFill>
                          <a:latin typeface="+mj-lt"/>
                        </a:rPr>
                        <a:t> </a:t>
                      </a:r>
                      <a:r>
                        <a:rPr lang="en-US" sz="1100" dirty="0" smtClean="0">
                          <a:solidFill>
                            <a:schemeClr val="tx2">
                              <a:lumMod val="75000"/>
                              <a:lumOff val="25000"/>
                            </a:schemeClr>
                          </a:solidFill>
                          <a:latin typeface="+mj-lt"/>
                        </a:rPr>
                        <a:t>65% of students reported that they feel safe attending their school, as well as going to and from school.</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mj-lt"/>
                        </a:rPr>
                        <a:t>Canadian</a:t>
                      </a:r>
                      <a:r>
                        <a:rPr lang="en-US" sz="1100" baseline="0" dirty="0" smtClean="0">
                          <a:solidFill>
                            <a:schemeClr val="tx2">
                              <a:lumMod val="75000"/>
                              <a:lumOff val="25000"/>
                            </a:schemeClr>
                          </a:solidFill>
                          <a:latin typeface="+mj-lt"/>
                        </a:rPr>
                        <a:t> N</a:t>
                      </a:r>
                      <a:r>
                        <a:rPr lang="en-US" sz="1100" dirty="0" smtClean="0">
                          <a:solidFill>
                            <a:schemeClr val="tx2">
                              <a:lumMod val="75000"/>
                              <a:lumOff val="25000"/>
                            </a:schemeClr>
                          </a:solidFill>
                          <a:latin typeface="+mj-lt"/>
                        </a:rPr>
                        <a:t>orm -  66%</a:t>
                      </a:r>
                    </a:p>
                    <a:p>
                      <a:endParaRPr lang="en-US" sz="14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mj-lt"/>
                        </a:rPr>
                        <a:t>55% of students reported that they feel safe attending their school, as well as going to and from school.</a:t>
                      </a:r>
                    </a:p>
                    <a:p>
                      <a:r>
                        <a:rPr lang="en-US" sz="1800" dirty="0" smtClean="0">
                          <a:solidFill>
                            <a:schemeClr val="tx2">
                              <a:lumMod val="75000"/>
                              <a:lumOff val="25000"/>
                            </a:schemeClr>
                          </a:solidFill>
                          <a:latin typeface="+mj-lt"/>
                        </a:rPr>
                        <a:t>*</a:t>
                      </a:r>
                      <a:r>
                        <a:rPr lang="en-US" sz="1800" dirty="0" smtClean="0">
                          <a:latin typeface="+mj-lt"/>
                        </a:rPr>
                        <a:t> </a:t>
                      </a:r>
                      <a:r>
                        <a:rPr lang="en-US" sz="1100" dirty="0" smtClean="0">
                          <a:solidFill>
                            <a:schemeClr val="tx2">
                              <a:lumMod val="75000"/>
                              <a:lumOff val="25000"/>
                            </a:schemeClr>
                          </a:solidFill>
                          <a:latin typeface="+mj-lt"/>
                        </a:rPr>
                        <a:t>Canadian Norm- 65%</a:t>
                      </a:r>
                    </a:p>
                    <a:p>
                      <a:endParaRPr lang="en-US" sz="1400" dirty="0">
                        <a:latin typeface="+mj-lt"/>
                      </a:endParaRPr>
                    </a:p>
                  </a:txBody>
                  <a:tcPr/>
                </a:tc>
              </a:tr>
              <a:tr h="8397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mj-lt"/>
                        </a:rPr>
                        <a:t>93% of students reported that they value school outcomes and the importance of education to their future.</a:t>
                      </a:r>
                    </a:p>
                    <a:p>
                      <a:r>
                        <a:rPr lang="en-US" sz="1100" kern="1200" dirty="0" smtClean="0">
                          <a:solidFill>
                            <a:schemeClr val="dk1"/>
                          </a:solidFill>
                          <a:effectLst/>
                          <a:latin typeface="+mj-lt"/>
                          <a:ea typeface="+mn-ea"/>
                          <a:cs typeface="+mn-cs"/>
                        </a:rPr>
                        <a:t>* </a:t>
                      </a:r>
                      <a:r>
                        <a:rPr lang="en-US" sz="1100" kern="1200" dirty="0" smtClean="0">
                          <a:solidFill>
                            <a:schemeClr val="tx2">
                              <a:lumMod val="75000"/>
                              <a:lumOff val="25000"/>
                            </a:schemeClr>
                          </a:solidFill>
                          <a:effectLst/>
                          <a:latin typeface="+mj-lt"/>
                          <a:ea typeface="+mn-ea"/>
                          <a:cs typeface="+mn-cs"/>
                        </a:rPr>
                        <a:t>Canadian Norm- 96%</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mj-lt"/>
                        </a:rPr>
                        <a:t>86% of students reported that they value school outcomes and the importance of education to their future.</a:t>
                      </a:r>
                      <a:endParaRPr lang="en-US" sz="1400" dirty="0" smtClean="0">
                        <a:solidFill>
                          <a:schemeClr val="tx2">
                            <a:lumMod val="75000"/>
                            <a:lumOff val="25000"/>
                          </a:schemeClr>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mj-lt"/>
                        </a:rPr>
                        <a:t>Canadian</a:t>
                      </a:r>
                      <a:r>
                        <a:rPr lang="en-US" sz="1400" baseline="0" dirty="0" smtClean="0">
                          <a:solidFill>
                            <a:schemeClr val="tx2">
                              <a:lumMod val="75000"/>
                              <a:lumOff val="25000"/>
                            </a:schemeClr>
                          </a:solidFill>
                          <a:latin typeface="+mj-lt"/>
                        </a:rPr>
                        <a:t> </a:t>
                      </a:r>
                      <a:r>
                        <a:rPr lang="en-US" sz="1100" baseline="0" dirty="0" smtClean="0">
                          <a:solidFill>
                            <a:schemeClr val="tx2">
                              <a:lumMod val="75000"/>
                              <a:lumOff val="25000"/>
                            </a:schemeClr>
                          </a:solidFill>
                          <a:latin typeface="+mj-lt"/>
                        </a:rPr>
                        <a:t>N</a:t>
                      </a:r>
                      <a:r>
                        <a:rPr lang="en-US" sz="1100" dirty="0" smtClean="0">
                          <a:solidFill>
                            <a:schemeClr val="tx2">
                              <a:lumMod val="75000"/>
                              <a:lumOff val="25000"/>
                            </a:schemeClr>
                          </a:solidFill>
                          <a:latin typeface="+mj-lt"/>
                        </a:rPr>
                        <a:t>orm - 85%</a:t>
                      </a:r>
                    </a:p>
                    <a:p>
                      <a:endParaRPr lang="en-US" sz="14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mj-lt"/>
                        </a:rPr>
                        <a:t>64% of students reported that they value school outcomes and the importance of education to their future.</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mj-lt"/>
                        </a:rPr>
                        <a:t>*Canadian Norm- 69%</a:t>
                      </a:r>
                    </a:p>
                    <a:p>
                      <a:endParaRPr lang="en-US" sz="1400" dirty="0">
                        <a:latin typeface="+mj-lt"/>
                      </a:endParaRPr>
                    </a:p>
                  </a:txBody>
                  <a:tcPr/>
                </a:tc>
              </a:tr>
              <a:tr h="638767">
                <a:tc>
                  <a:txBody>
                    <a:bodyPr/>
                    <a:lstStyle/>
                    <a:p>
                      <a:r>
                        <a:rPr lang="en-US" sz="1100" dirty="0" smtClean="0">
                          <a:solidFill>
                            <a:schemeClr val="tx2">
                              <a:lumMod val="75000"/>
                              <a:lumOff val="25000"/>
                            </a:schemeClr>
                          </a:solidFill>
                          <a:latin typeface="+mj-lt"/>
                        </a:rPr>
                        <a:t>92% of students reported that they were interested and motivated in their learning.</a:t>
                      </a:r>
                    </a:p>
                    <a:p>
                      <a:pPr marL="0" indent="0">
                        <a:buNone/>
                      </a:pPr>
                      <a:r>
                        <a:rPr lang="en-CA" sz="1200" dirty="0" smtClean="0">
                          <a:solidFill>
                            <a:schemeClr val="tx2">
                              <a:lumMod val="75000"/>
                              <a:lumOff val="25000"/>
                            </a:schemeClr>
                          </a:solidFill>
                          <a:latin typeface="+mj-lt"/>
                        </a:rPr>
                        <a:t>* </a:t>
                      </a:r>
                      <a:r>
                        <a:rPr lang="en-CA" sz="1100" dirty="0" smtClean="0">
                          <a:solidFill>
                            <a:schemeClr val="tx2">
                              <a:lumMod val="75000"/>
                              <a:lumOff val="25000"/>
                            </a:schemeClr>
                          </a:solidFill>
                          <a:latin typeface="+mj-lt"/>
                        </a:rPr>
                        <a:t>Canadian Norm – 74%</a:t>
                      </a:r>
                    </a:p>
                    <a:p>
                      <a:pPr marL="0" marR="0">
                        <a:lnSpc>
                          <a:spcPct val="115000"/>
                        </a:lnSpc>
                        <a:spcBef>
                          <a:spcPts val="0"/>
                        </a:spcBef>
                        <a:spcAft>
                          <a:spcPts val="1000"/>
                        </a:spcAft>
                      </a:pPr>
                      <a:endParaRPr lang="en-US" sz="14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mj-lt"/>
                        </a:rPr>
                        <a:t> 52% of students reported that they were interested and motivated in their learning.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2">
                              <a:lumMod val="75000"/>
                              <a:lumOff val="25000"/>
                            </a:schemeClr>
                          </a:solidFill>
                          <a:latin typeface="+mj-lt"/>
                        </a:rPr>
                        <a:t>* Canadian Norm – 42%</a:t>
                      </a:r>
                    </a:p>
                    <a:p>
                      <a:endParaRPr lang="en-US" sz="1400" dirty="0">
                        <a:latin typeface="+mj-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mj-lt"/>
                        </a:rPr>
                        <a:t> </a:t>
                      </a:r>
                      <a:r>
                        <a:rPr lang="en-US" sz="1100" dirty="0" smtClean="0">
                          <a:solidFill>
                            <a:schemeClr val="tx2">
                              <a:lumMod val="75000"/>
                              <a:lumOff val="25000"/>
                            </a:schemeClr>
                          </a:solidFill>
                          <a:latin typeface="+mj-lt"/>
                        </a:rPr>
                        <a:t> 28% of students reported that they were interested and motivated in their learning.</a:t>
                      </a:r>
                    </a:p>
                    <a:p>
                      <a:r>
                        <a:rPr lang="en-US" sz="1400" dirty="0" smtClean="0">
                          <a:solidFill>
                            <a:schemeClr val="tx2">
                              <a:lumMod val="75000"/>
                              <a:lumOff val="25000"/>
                            </a:schemeClr>
                          </a:solidFill>
                          <a:latin typeface="+mj-lt"/>
                        </a:rPr>
                        <a:t>*</a:t>
                      </a:r>
                      <a:r>
                        <a:rPr lang="en-US" sz="1400" dirty="0" smtClean="0">
                          <a:latin typeface="+mj-lt"/>
                        </a:rPr>
                        <a:t>  </a:t>
                      </a:r>
                      <a:r>
                        <a:rPr lang="en-US" sz="1100" dirty="0" smtClean="0">
                          <a:solidFill>
                            <a:schemeClr val="tx2">
                              <a:lumMod val="75000"/>
                              <a:lumOff val="25000"/>
                            </a:schemeClr>
                          </a:solidFill>
                          <a:latin typeface="+mj-lt"/>
                        </a:rPr>
                        <a:t>Canadian norm -28%</a:t>
                      </a:r>
                      <a:endParaRPr lang="en-US" sz="1100" dirty="0">
                        <a:solidFill>
                          <a:schemeClr val="tx2">
                            <a:lumMod val="75000"/>
                            <a:lumOff val="25000"/>
                          </a:schemeClr>
                        </a:solidFill>
                        <a:latin typeface="+mj-lt"/>
                      </a:endParaRPr>
                    </a:p>
                  </a:txBody>
                  <a:tcPr/>
                </a:tc>
              </a:tr>
            </a:tbl>
          </a:graphicData>
        </a:graphic>
      </p:graphicFrame>
      <p:sp>
        <p:nvSpPr>
          <p:cNvPr id="8" name="Footer Placeholder 7"/>
          <p:cNvSpPr>
            <a:spLocks noGrp="1"/>
          </p:cNvSpPr>
          <p:nvPr>
            <p:ph type="ftr" sz="quarter" idx="11"/>
          </p:nvPr>
        </p:nvSpPr>
        <p:spPr/>
        <p:txBody>
          <a:bodyPr/>
          <a:lstStyle/>
          <a:p>
            <a:r>
              <a:rPr lang="en-US" smtClean="0"/>
              <a:t>September 2015</a:t>
            </a:r>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z="1200" smtClean="0"/>
              <a:pPr/>
              <a:t>36</a:t>
            </a:fld>
            <a:endParaRPr lang="en-US" sz="1200" dirty="0"/>
          </a:p>
        </p:txBody>
      </p:sp>
      <p:sp>
        <p:nvSpPr>
          <p:cNvPr id="5" name="TextBox 4"/>
          <p:cNvSpPr txBox="1"/>
          <p:nvPr/>
        </p:nvSpPr>
        <p:spPr>
          <a:xfrm>
            <a:off x="547989" y="5600042"/>
            <a:ext cx="8042274" cy="1384995"/>
          </a:xfrm>
          <a:prstGeom prst="rect">
            <a:avLst/>
          </a:prstGeom>
          <a:noFill/>
        </p:spPr>
        <p:txBody>
          <a:bodyPr wrap="square" rtlCol="0">
            <a:spAutoFit/>
          </a:bodyPr>
          <a:lstStyle/>
          <a:p>
            <a:endParaRPr lang="en-US" sz="1400" dirty="0" smtClean="0"/>
          </a:p>
          <a:p>
            <a:r>
              <a:rPr lang="en-US" sz="1400" dirty="0" smtClean="0"/>
              <a:t>  For </a:t>
            </a:r>
            <a:r>
              <a:rPr lang="en-US" sz="1400" dirty="0"/>
              <a:t>a </a:t>
            </a:r>
            <a:r>
              <a:rPr lang="en-US" sz="1400" dirty="0" smtClean="0"/>
              <a:t>complete review of the school based Tell Them From Me Reports please visit the </a:t>
            </a:r>
            <a:r>
              <a:rPr lang="en-US" sz="1400" dirty="0"/>
              <a:t>ASD-W sustainability site at </a:t>
            </a:r>
            <a:r>
              <a:rPr lang="en-US" sz="1400" dirty="0">
                <a:solidFill>
                  <a:schemeClr val="accent6"/>
                </a:solidFill>
              </a:rPr>
              <a:t> </a:t>
            </a:r>
            <a:r>
              <a:rPr lang="en-US" sz="1400" dirty="0" smtClean="0">
                <a:solidFill>
                  <a:schemeClr val="accent6"/>
                </a:solidFill>
                <a:hlinkClick r:id="rId2"/>
              </a:rPr>
              <a:t>www.asd-w.nbed.nb.ca</a:t>
            </a:r>
            <a:r>
              <a:rPr lang="en-US" sz="1400" dirty="0" smtClean="0">
                <a:solidFill>
                  <a:schemeClr val="accent6"/>
                </a:solidFill>
              </a:rPr>
              <a:t>  </a:t>
            </a:r>
            <a:r>
              <a:rPr lang="en-US" sz="1400" dirty="0"/>
              <a:t>and follow the sustainability links.</a:t>
            </a:r>
          </a:p>
          <a:p>
            <a:endParaRPr lang="en-US" sz="1400" dirty="0">
              <a:solidFill>
                <a:schemeClr val="accent6"/>
              </a:solidFill>
            </a:endParaRPr>
          </a:p>
          <a:p>
            <a:endParaRPr lang="en-US" sz="1400" dirty="0" smtClean="0">
              <a:solidFill>
                <a:schemeClr val="accent6"/>
              </a:solidFill>
            </a:endParaRPr>
          </a:p>
          <a:p>
            <a:endParaRPr lang="en-US" sz="1400" dirty="0"/>
          </a:p>
        </p:txBody>
      </p:sp>
    </p:spTree>
    <p:extLst>
      <p:ext uri="{BB962C8B-B14F-4D97-AF65-F5344CB8AC3E}">
        <p14:creationId xmlns:p14="http://schemas.microsoft.com/office/powerpoint/2010/main" val="129696664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solidFill>
                  <a:schemeClr val="tx2">
                    <a:lumMod val="75000"/>
                    <a:lumOff val="25000"/>
                  </a:schemeClr>
                </a:solidFill>
                <a:latin typeface="Arial Rounded MT Bold" pitchFamily="34" charset="0"/>
              </a:rPr>
              <a:t> </a:t>
            </a:r>
            <a:r>
              <a:rPr lang="en-US" sz="3200" dirty="0" smtClean="0">
                <a:solidFill>
                  <a:schemeClr val="tx2">
                    <a:lumMod val="75000"/>
                    <a:lumOff val="25000"/>
                  </a:schemeClr>
                </a:solidFill>
                <a:latin typeface="Arial Rounded MT Bold" pitchFamily="34" charset="0"/>
              </a:rPr>
              <a:t>Nackawic Elementary School (NES) General Information - Facility Review</a:t>
            </a:r>
            <a:endParaRPr lang="en-CA" sz="3200" dirty="0">
              <a:solidFill>
                <a:schemeClr val="tx2">
                  <a:lumMod val="75000"/>
                  <a:lumOff val="25000"/>
                </a:schemeClr>
              </a:solidFill>
            </a:endParaRPr>
          </a:p>
        </p:txBody>
      </p:sp>
      <p:sp>
        <p:nvSpPr>
          <p:cNvPr id="3" name="Content Placeholder 2"/>
          <p:cNvSpPr>
            <a:spLocks noGrp="1"/>
          </p:cNvSpPr>
          <p:nvPr>
            <p:ph idx="1"/>
          </p:nvPr>
        </p:nvSpPr>
        <p:spPr/>
        <p:txBody>
          <a:bodyPr>
            <a:normAutofit lnSpcReduction="10000"/>
          </a:bodyPr>
          <a:lstStyle/>
          <a:p>
            <a:r>
              <a:rPr lang="en-US" b="1" dirty="0">
                <a:solidFill>
                  <a:schemeClr val="tx2">
                    <a:lumMod val="75000"/>
                    <a:lumOff val="25000"/>
                  </a:schemeClr>
                </a:solidFill>
                <a:latin typeface="Arial Rounded MT Bold" pitchFamily="34" charset="0"/>
              </a:rPr>
              <a:t>The school </a:t>
            </a:r>
            <a:r>
              <a:rPr lang="en-US" b="1" dirty="0" smtClean="0">
                <a:solidFill>
                  <a:schemeClr val="tx2">
                    <a:lumMod val="75000"/>
                    <a:lumOff val="25000"/>
                  </a:schemeClr>
                </a:solidFill>
                <a:latin typeface="Arial Rounded MT Bold" pitchFamily="34" charset="0"/>
              </a:rPr>
              <a:t>has 13  rooms that are  defined as classrooms.</a:t>
            </a:r>
            <a:endParaRPr lang="en-US" b="1" dirty="0">
              <a:solidFill>
                <a:schemeClr val="tx2">
                  <a:lumMod val="75000"/>
                  <a:lumOff val="25000"/>
                </a:schemeClr>
              </a:solidFill>
              <a:latin typeface="Arial Rounded MT Bold" pitchFamily="34" charset="0"/>
            </a:endParaRPr>
          </a:p>
          <a:p>
            <a:r>
              <a:rPr lang="en-US" sz="2400" b="1" dirty="0" smtClean="0">
                <a:solidFill>
                  <a:schemeClr val="tx2">
                    <a:lumMod val="75000"/>
                    <a:lumOff val="25000"/>
                  </a:schemeClr>
                </a:solidFill>
                <a:latin typeface="Arial Rounded MT Bold" pitchFamily="34" charset="0"/>
              </a:rPr>
              <a:t>Corridor </a:t>
            </a:r>
            <a:r>
              <a:rPr lang="en-US" sz="2400" b="1" dirty="0">
                <a:solidFill>
                  <a:schemeClr val="tx2">
                    <a:lumMod val="75000"/>
                    <a:lumOff val="25000"/>
                  </a:schemeClr>
                </a:solidFill>
                <a:latin typeface="Arial Rounded MT Bold" pitchFamily="34" charset="0"/>
              </a:rPr>
              <a:t>and classroom </a:t>
            </a:r>
            <a:r>
              <a:rPr lang="en-US" sz="2400" b="1" dirty="0" smtClean="0">
                <a:solidFill>
                  <a:schemeClr val="tx2">
                    <a:lumMod val="75000"/>
                    <a:lumOff val="25000"/>
                  </a:schemeClr>
                </a:solidFill>
                <a:latin typeface="Arial Rounded MT Bold" pitchFamily="34" charset="0"/>
              </a:rPr>
              <a:t>walls are </a:t>
            </a:r>
            <a:r>
              <a:rPr lang="en-US" b="1" dirty="0" smtClean="0">
                <a:solidFill>
                  <a:schemeClr val="tx2">
                    <a:lumMod val="75000"/>
                    <a:lumOff val="25000"/>
                  </a:schemeClr>
                </a:solidFill>
                <a:latin typeface="Arial Rounded MT Bold" pitchFamily="34" charset="0"/>
              </a:rPr>
              <a:t>masonry block</a:t>
            </a:r>
            <a:r>
              <a:rPr lang="en-US" sz="2400" b="1" dirty="0" smtClean="0">
                <a:solidFill>
                  <a:schemeClr val="tx2">
                    <a:lumMod val="75000"/>
                    <a:lumOff val="25000"/>
                  </a:schemeClr>
                </a:solidFill>
                <a:latin typeface="Arial Rounded MT Bold" pitchFamily="34" charset="0"/>
              </a:rPr>
              <a:t>.</a:t>
            </a:r>
          </a:p>
          <a:p>
            <a:r>
              <a:rPr lang="en-US" sz="2400" b="1" dirty="0" smtClean="0">
                <a:solidFill>
                  <a:schemeClr val="tx2">
                    <a:lumMod val="75000"/>
                    <a:lumOff val="25000"/>
                  </a:schemeClr>
                </a:solidFill>
                <a:latin typeface="Arial Rounded MT Bold" pitchFamily="34" charset="0"/>
              </a:rPr>
              <a:t>Ceilings are cedar in classrooms with a suspended tee bar in the corridors.</a:t>
            </a:r>
          </a:p>
          <a:p>
            <a:r>
              <a:rPr lang="en-US" b="1" dirty="0">
                <a:solidFill>
                  <a:schemeClr val="tx2">
                    <a:lumMod val="75000"/>
                    <a:lumOff val="25000"/>
                  </a:schemeClr>
                </a:solidFill>
                <a:latin typeface="Arial Rounded MT Bold" pitchFamily="34" charset="0"/>
              </a:rPr>
              <a:t>The building is equipped with </a:t>
            </a:r>
            <a:r>
              <a:rPr lang="en-US" b="1" dirty="0" smtClean="0">
                <a:solidFill>
                  <a:schemeClr val="tx2">
                    <a:lumMod val="75000"/>
                    <a:lumOff val="25000"/>
                  </a:schemeClr>
                </a:solidFill>
                <a:latin typeface="Arial Rounded MT Bold" pitchFamily="34" charset="0"/>
              </a:rPr>
              <a:t>a fire </a:t>
            </a:r>
            <a:r>
              <a:rPr lang="en-US" b="1" dirty="0">
                <a:solidFill>
                  <a:schemeClr val="tx2">
                    <a:lumMod val="75000"/>
                    <a:lumOff val="25000"/>
                  </a:schemeClr>
                </a:solidFill>
                <a:latin typeface="Arial Rounded MT Bold" pitchFamily="34" charset="0"/>
              </a:rPr>
              <a:t>alarm system</a:t>
            </a:r>
            <a:r>
              <a:rPr lang="en-US" b="1" dirty="0" smtClean="0">
                <a:solidFill>
                  <a:schemeClr val="tx2">
                    <a:lumMod val="75000"/>
                    <a:lumOff val="25000"/>
                  </a:schemeClr>
                </a:solidFill>
                <a:latin typeface="Arial Rounded MT Bold" pitchFamily="34" charset="0"/>
              </a:rPr>
              <a:t>.</a:t>
            </a:r>
          </a:p>
          <a:p>
            <a:r>
              <a:rPr lang="en-US" b="1" dirty="0">
                <a:solidFill>
                  <a:schemeClr val="tx2">
                    <a:lumMod val="75000"/>
                    <a:lumOff val="25000"/>
                  </a:schemeClr>
                </a:solidFill>
                <a:latin typeface="Arial Rounded MT Bold" pitchFamily="34" charset="0"/>
              </a:rPr>
              <a:t> Fire extinguishers are located throughout the building and fire alarm pull stations are located in corridors</a:t>
            </a:r>
            <a:r>
              <a:rPr lang="en-US" b="1" dirty="0" smtClean="0">
                <a:solidFill>
                  <a:schemeClr val="tx2">
                    <a:lumMod val="75000"/>
                    <a:lumOff val="25000"/>
                  </a:schemeClr>
                </a:solidFill>
                <a:latin typeface="Arial Rounded MT Bold" pitchFamily="34" charset="0"/>
              </a:rPr>
              <a:t>.</a:t>
            </a:r>
          </a:p>
          <a:p>
            <a:endParaRPr lang="en-US" dirty="0">
              <a:solidFill>
                <a:schemeClr val="tx2">
                  <a:lumMod val="75000"/>
                  <a:lumOff val="25000"/>
                </a:schemeClr>
              </a:solidFill>
              <a:latin typeface="Arial Rounded MT Bold" pitchFamily="34" charset="0"/>
            </a:endParaRPr>
          </a:p>
          <a:p>
            <a:endParaRPr lang="en-US" dirty="0" smtClean="0">
              <a:solidFill>
                <a:schemeClr val="tx2">
                  <a:lumMod val="75000"/>
                  <a:lumOff val="25000"/>
                </a:schemeClr>
              </a:solidFill>
              <a:latin typeface="Arial Rounded MT Bold" pitchFamily="34" charset="0"/>
            </a:endParaRPr>
          </a:p>
          <a:p>
            <a:endParaRPr lang="en-US" dirty="0">
              <a:solidFill>
                <a:schemeClr val="tx2">
                  <a:lumMod val="75000"/>
                  <a:lumOff val="25000"/>
                </a:schemeClr>
              </a:solidFill>
              <a:latin typeface="Arial Rounded MT Bold" pitchFamily="34" charset="0"/>
            </a:endParaRPr>
          </a:p>
          <a:p>
            <a:endParaRPr lang="en-US" dirty="0" smtClean="0">
              <a:solidFill>
                <a:schemeClr val="tx2">
                  <a:lumMod val="75000"/>
                  <a:lumOff val="25000"/>
                </a:schemeClr>
              </a:solidFill>
              <a:latin typeface="Arial Rounded MT Bold" pitchFamily="34" charset="0"/>
            </a:endParaRPr>
          </a:p>
          <a:p>
            <a:endParaRPr lang="en-US" dirty="0">
              <a:solidFill>
                <a:schemeClr val="tx2">
                  <a:lumMod val="75000"/>
                  <a:lumOff val="25000"/>
                </a:schemeClr>
              </a:solidFill>
              <a:latin typeface="Arial Rounded MT Bold" pitchFamily="34" charset="0"/>
            </a:endParaRPr>
          </a:p>
          <a:p>
            <a:endParaRPr lang="en-US" dirty="0">
              <a:solidFill>
                <a:schemeClr val="tx2">
                  <a:lumMod val="75000"/>
                  <a:lumOff val="25000"/>
                </a:schemeClr>
              </a:solidFill>
              <a:latin typeface="Arial Rounded MT Bold" pitchFamily="34" charset="0"/>
            </a:endParaRPr>
          </a:p>
          <a:p>
            <a:endParaRPr lang="en-US" sz="2400" dirty="0">
              <a:solidFill>
                <a:schemeClr val="tx2">
                  <a:lumMod val="75000"/>
                  <a:lumOff val="25000"/>
                </a:schemeClr>
              </a:solidFill>
              <a:latin typeface="Arial Rounded MT Bold" pitchFamily="34" charset="0"/>
            </a:endParaRPr>
          </a:p>
          <a:p>
            <a:pPr lvl="1"/>
            <a:endParaRPr lang="en-US" sz="2400" dirty="0">
              <a:solidFill>
                <a:schemeClr val="tx2">
                  <a:lumMod val="75000"/>
                  <a:lumOff val="25000"/>
                </a:schemeClr>
              </a:solidFill>
              <a:latin typeface="Arial Rounded MT Bold" pitchFamily="34" charset="0"/>
            </a:endParaRPr>
          </a:p>
          <a:p>
            <a:pPr lvl="1"/>
            <a:endParaRPr lang="en-US" sz="2400" dirty="0">
              <a:solidFill>
                <a:schemeClr val="tx2">
                  <a:lumMod val="75000"/>
                  <a:lumOff val="25000"/>
                </a:schemeClr>
              </a:solidFill>
              <a:latin typeface="Arial Rounded MT Bold" pitchFamily="34" charset="0"/>
            </a:endParaRPr>
          </a:p>
          <a:p>
            <a:pPr marL="0" indent="0">
              <a:buNone/>
            </a:pPr>
            <a:endParaRPr lang="en-CA" dirty="0">
              <a:solidFill>
                <a:schemeClr val="tx2">
                  <a:lumMod val="75000"/>
                  <a:lumOff val="25000"/>
                </a:schemeClr>
              </a:solidFill>
            </a:endParaRPr>
          </a:p>
        </p:txBody>
      </p:sp>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37</a:t>
            </a:fld>
            <a:endParaRPr lang="en-US" sz="1200" dirty="0"/>
          </a:p>
        </p:txBody>
      </p:sp>
    </p:spTree>
    <p:extLst>
      <p:ext uri="{BB962C8B-B14F-4D97-AF65-F5344CB8AC3E}">
        <p14:creationId xmlns:p14="http://schemas.microsoft.com/office/powerpoint/2010/main" val="6637806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1336956"/>
          </a:xfrm>
        </p:spPr>
        <p:txBody>
          <a:bodyPr/>
          <a:lstStyle/>
          <a:p>
            <a:r>
              <a:rPr lang="en-US" dirty="0" smtClean="0">
                <a:solidFill>
                  <a:schemeClr val="tx2">
                    <a:lumMod val="75000"/>
                    <a:lumOff val="25000"/>
                  </a:schemeClr>
                </a:solidFill>
                <a:latin typeface="Arial Rounded MT Bold" pitchFamily="34" charset="0"/>
              </a:rPr>
              <a:t> NES Floor Plan</a:t>
            </a:r>
            <a:endParaRPr lang="en-US" dirty="0">
              <a:solidFill>
                <a:schemeClr val="tx2">
                  <a:lumMod val="75000"/>
                  <a:lumOff val="25000"/>
                </a:schemeClr>
              </a:solidFill>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38</a:t>
            </a:fld>
            <a:endParaRPr lang="en-US" sz="1200" dirty="0"/>
          </a:p>
        </p:txBody>
      </p:sp>
      <p:pic>
        <p:nvPicPr>
          <p:cNvPr id="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49276" y="2010269"/>
            <a:ext cx="8042275" cy="377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3"/>
          <p:cNvSpPr>
            <a:spLocks noGrp="1"/>
          </p:cNvSpPr>
          <p:nvPr>
            <p:ph type="ftr" sz="quarter" idx="11"/>
          </p:nvPr>
        </p:nvSpPr>
        <p:spPr/>
        <p:txBody>
          <a:bodyPr/>
          <a:lstStyle/>
          <a:p>
            <a:r>
              <a:rPr lang="en-US" dirty="0" smtClean="0"/>
              <a:t>September 2015</a:t>
            </a:r>
            <a:endParaRPr lang="en-US" dirty="0"/>
          </a:p>
        </p:txBody>
      </p:sp>
    </p:spTree>
    <p:extLst>
      <p:ext uri="{BB962C8B-B14F-4D97-AF65-F5344CB8AC3E}">
        <p14:creationId xmlns:p14="http://schemas.microsoft.com/office/powerpoint/2010/main" val="8041476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latin typeface="Arial Rounded MT Bold" pitchFamily="34" charset="0"/>
              </a:rPr>
              <a:t> NES Building </a:t>
            </a:r>
            <a:r>
              <a:rPr lang="en-US" dirty="0">
                <a:solidFill>
                  <a:schemeClr val="tx2">
                    <a:lumMod val="75000"/>
                    <a:lumOff val="25000"/>
                  </a:schemeClr>
                </a:solidFill>
                <a:latin typeface="Arial Rounded MT Bold" pitchFamily="34" charset="0"/>
              </a:rPr>
              <a:t>Summary</a:t>
            </a:r>
            <a:endParaRPr lang="en-CA" dirty="0">
              <a:solidFill>
                <a:schemeClr val="tx2">
                  <a:lumMod val="75000"/>
                  <a:lumOff val="25000"/>
                </a:schemeClr>
              </a:solidFill>
            </a:endParaRPr>
          </a:p>
        </p:txBody>
      </p:sp>
      <p:sp>
        <p:nvSpPr>
          <p:cNvPr id="3" name="Content Placeholder 2"/>
          <p:cNvSpPr>
            <a:spLocks noGrp="1"/>
          </p:cNvSpPr>
          <p:nvPr>
            <p:ph idx="1"/>
          </p:nvPr>
        </p:nvSpPr>
        <p:spPr/>
        <p:txBody>
          <a:bodyPr/>
          <a:lstStyle/>
          <a:p>
            <a:r>
              <a:rPr lang="en-US" b="1" dirty="0">
                <a:solidFill>
                  <a:schemeClr val="tx2">
                    <a:lumMod val="75000"/>
                    <a:lumOff val="25000"/>
                  </a:schemeClr>
                </a:solidFill>
                <a:latin typeface="Arial Rounded MT Bold" pitchFamily="34" charset="0"/>
              </a:rPr>
              <a:t>Constructed in </a:t>
            </a:r>
            <a:r>
              <a:rPr lang="en-US" b="1" dirty="0" smtClean="0">
                <a:solidFill>
                  <a:schemeClr val="tx2">
                    <a:lumMod val="75000"/>
                    <a:lumOff val="25000"/>
                  </a:schemeClr>
                </a:solidFill>
                <a:latin typeface="Arial Rounded MT Bold" pitchFamily="34" charset="0"/>
              </a:rPr>
              <a:t>1967.</a:t>
            </a:r>
            <a:endParaRPr lang="en-US" b="1" dirty="0">
              <a:solidFill>
                <a:schemeClr val="tx2">
                  <a:lumMod val="75000"/>
                  <a:lumOff val="25000"/>
                </a:schemeClr>
              </a:solidFill>
              <a:latin typeface="Arial Rounded MT Bold" pitchFamily="34" charset="0"/>
            </a:endParaRPr>
          </a:p>
          <a:p>
            <a:r>
              <a:rPr lang="en-US" b="1" dirty="0">
                <a:solidFill>
                  <a:schemeClr val="tx2">
                    <a:lumMod val="75000"/>
                    <a:lumOff val="25000"/>
                  </a:schemeClr>
                </a:solidFill>
                <a:latin typeface="Arial Rounded MT Bold" pitchFamily="34" charset="0"/>
              </a:rPr>
              <a:t>Renovations have included</a:t>
            </a:r>
            <a:r>
              <a:rPr lang="en-US" b="1" dirty="0" smtClean="0">
                <a:solidFill>
                  <a:schemeClr val="tx2">
                    <a:lumMod val="75000"/>
                    <a:lumOff val="25000"/>
                  </a:schemeClr>
                </a:solidFill>
                <a:latin typeface="Arial Rounded MT Bold" pitchFamily="34" charset="0"/>
              </a:rPr>
              <a:t>:</a:t>
            </a:r>
            <a:endParaRPr lang="en-US" b="1" dirty="0">
              <a:solidFill>
                <a:schemeClr val="tx2">
                  <a:lumMod val="75000"/>
                  <a:lumOff val="25000"/>
                </a:schemeClr>
              </a:solidFill>
              <a:latin typeface="Arial Rounded MT Bold" pitchFamily="34" charset="0"/>
            </a:endParaRPr>
          </a:p>
          <a:p>
            <a:pPr marL="863600" lvl="1" indent="-514350">
              <a:buFont typeface="+mj-lt"/>
              <a:buAutoNum type="romanLcPeriod"/>
            </a:pPr>
            <a:r>
              <a:rPr lang="en-US" b="1" dirty="0" smtClean="0">
                <a:solidFill>
                  <a:schemeClr val="tx2">
                    <a:lumMod val="75000"/>
                    <a:lumOff val="25000"/>
                  </a:schemeClr>
                </a:solidFill>
                <a:latin typeface="Arial Rounded MT Bold" pitchFamily="34" charset="0"/>
              </a:rPr>
              <a:t>Piece added to building in 1987.</a:t>
            </a:r>
          </a:p>
          <a:p>
            <a:pPr marL="863600" lvl="1" indent="-514350">
              <a:buFont typeface="+mj-lt"/>
              <a:buAutoNum type="romanLcPeriod"/>
            </a:pPr>
            <a:r>
              <a:rPr lang="en-US" b="1" dirty="0">
                <a:solidFill>
                  <a:schemeClr val="tx2">
                    <a:lumMod val="75000"/>
                    <a:lumOff val="25000"/>
                  </a:schemeClr>
                </a:solidFill>
                <a:latin typeface="Arial Rounded MT Bold" pitchFamily="34" charset="0"/>
              </a:rPr>
              <a:t>Three ventilation units upgraded in 2005.</a:t>
            </a:r>
          </a:p>
          <a:p>
            <a:pPr marL="863600" lvl="1" indent="-514350">
              <a:buFont typeface="+mj-lt"/>
              <a:buAutoNum type="romanLcPeriod"/>
            </a:pPr>
            <a:r>
              <a:rPr lang="en-US" b="1" dirty="0" smtClean="0">
                <a:solidFill>
                  <a:schemeClr val="tx2">
                    <a:lumMod val="75000"/>
                    <a:lumOff val="25000"/>
                  </a:schemeClr>
                </a:solidFill>
                <a:latin typeface="Arial Rounded MT Bold" pitchFamily="34" charset="0"/>
              </a:rPr>
              <a:t>Roof replacement 2010/2011.</a:t>
            </a:r>
          </a:p>
          <a:p>
            <a:pPr marL="0" indent="0">
              <a:buNone/>
            </a:pPr>
            <a:r>
              <a:rPr lang="en-US" b="1" dirty="0" smtClean="0">
                <a:solidFill>
                  <a:schemeClr val="tx2">
                    <a:lumMod val="75000"/>
                    <a:lumOff val="25000"/>
                  </a:schemeClr>
                </a:solidFill>
                <a:latin typeface="Arial Rounded MT Bold" pitchFamily="34" charset="0"/>
              </a:rPr>
              <a:t> </a:t>
            </a:r>
            <a:endParaRPr lang="en-US" dirty="0" smtClean="0">
              <a:solidFill>
                <a:schemeClr val="tx2">
                  <a:lumMod val="75000"/>
                  <a:lumOff val="25000"/>
                </a:schemeClr>
              </a:solidFill>
              <a:latin typeface="Arial Rounded MT Bold" pitchFamily="34" charset="0"/>
            </a:endParaRPr>
          </a:p>
          <a:p>
            <a:endParaRPr lang="en-CA" dirty="0"/>
          </a:p>
        </p:txBody>
      </p:sp>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39</a:t>
            </a:fld>
            <a:endParaRPr lang="en-US" sz="1200" dirty="0"/>
          </a:p>
        </p:txBody>
      </p:sp>
    </p:spTree>
    <p:extLst>
      <p:ext uri="{BB962C8B-B14F-4D97-AF65-F5344CB8AC3E}">
        <p14:creationId xmlns:p14="http://schemas.microsoft.com/office/powerpoint/2010/main" val="10105257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chemeClr val="tx2">
                    <a:lumMod val="75000"/>
                    <a:lumOff val="25000"/>
                  </a:schemeClr>
                </a:solidFill>
                <a:latin typeface="Arial Rounded MT Bold" pitchFamily="34" charset="0"/>
              </a:rPr>
              <a:t>Provincial Policy 409:  </a:t>
            </a:r>
            <a:r>
              <a:rPr lang="en-US" sz="3600" b="1" dirty="0" smtClean="0">
                <a:solidFill>
                  <a:schemeClr val="tx2">
                    <a:lumMod val="75000"/>
                    <a:lumOff val="25000"/>
                  </a:schemeClr>
                </a:solidFill>
                <a:latin typeface="Arial Rounded MT Bold" pitchFamily="34" charset="0"/>
              </a:rPr>
              <a:t>Multi-year </a:t>
            </a:r>
            <a:r>
              <a:rPr lang="en-US" sz="3600" b="1" dirty="0">
                <a:solidFill>
                  <a:schemeClr val="tx2">
                    <a:lumMod val="75000"/>
                    <a:lumOff val="25000"/>
                  </a:schemeClr>
                </a:solidFill>
                <a:latin typeface="Arial Rounded MT Bold" pitchFamily="34" charset="0"/>
              </a:rPr>
              <a:t>School Infrastructure Planning</a:t>
            </a:r>
            <a:endParaRPr lang="en-CA" sz="36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fontScale="70000" lnSpcReduction="20000"/>
          </a:bodyPr>
          <a:lstStyle/>
          <a:p>
            <a:pPr marL="285750" indent="-285750">
              <a:buFont typeface="Arial" pitchFamily="34" charset="0"/>
              <a:buChar char="•"/>
            </a:pPr>
            <a:r>
              <a:rPr lang="en-US" dirty="0">
                <a:solidFill>
                  <a:schemeClr val="tx2">
                    <a:lumMod val="75000"/>
                    <a:lumOff val="25000"/>
                  </a:schemeClr>
                </a:solidFill>
                <a:latin typeface="Arial Rounded MT Bold" pitchFamily="34" charset="0"/>
              </a:rPr>
              <a:t>Outlines a number of responsibilities to do with facilities in our system</a:t>
            </a:r>
          </a:p>
          <a:p>
            <a:pPr marL="285750" indent="-285750">
              <a:buFont typeface="Arial" pitchFamily="34" charset="0"/>
              <a:buChar char="•"/>
            </a:pPr>
            <a:r>
              <a:rPr lang="en-US" dirty="0">
                <a:solidFill>
                  <a:schemeClr val="tx2">
                    <a:lumMod val="75000"/>
                    <a:lumOff val="25000"/>
                  </a:schemeClr>
                </a:solidFill>
                <a:latin typeface="Arial Rounded MT Bold" pitchFamily="34" charset="0"/>
              </a:rPr>
              <a:t>Sections 6.4, 6.5 and 6.6 are relevant for Sustainability Studies</a:t>
            </a:r>
          </a:p>
          <a:p>
            <a:pPr marL="285750" indent="-285750">
              <a:buFont typeface="Arial" pitchFamily="34" charset="0"/>
              <a:buChar char="•"/>
            </a:pPr>
            <a:r>
              <a:rPr lang="en-US" dirty="0">
                <a:solidFill>
                  <a:schemeClr val="tx2">
                    <a:lumMod val="75000"/>
                    <a:lumOff val="25000"/>
                  </a:schemeClr>
                </a:solidFill>
                <a:latin typeface="Arial Rounded MT Bold" pitchFamily="34" charset="0"/>
              </a:rPr>
              <a:t>Three Public Meetings</a:t>
            </a:r>
          </a:p>
          <a:p>
            <a:pPr marL="742950" lvl="1" indent="-285750">
              <a:buFont typeface="Arial" pitchFamily="34" charset="0"/>
              <a:buChar char="•"/>
            </a:pPr>
            <a:r>
              <a:rPr lang="en-US" sz="1800" dirty="0" smtClean="0">
                <a:solidFill>
                  <a:schemeClr val="tx2">
                    <a:lumMod val="75000"/>
                    <a:lumOff val="25000"/>
                  </a:schemeClr>
                </a:solidFill>
                <a:latin typeface="Arial Rounded MT Bold" pitchFamily="34" charset="0"/>
              </a:rPr>
              <a:t>Meeting 1 </a:t>
            </a:r>
            <a:r>
              <a:rPr lang="en-US" sz="1800" dirty="0">
                <a:solidFill>
                  <a:schemeClr val="tx2">
                    <a:lumMod val="75000"/>
                    <a:lumOff val="25000"/>
                  </a:schemeClr>
                </a:solidFill>
                <a:latin typeface="Arial Rounded MT Bold" pitchFamily="34" charset="0"/>
              </a:rPr>
              <a:t>– Presentation of Facts from District </a:t>
            </a:r>
            <a:r>
              <a:rPr lang="en-US" sz="1800" dirty="0" smtClean="0">
                <a:solidFill>
                  <a:schemeClr val="tx2">
                    <a:lumMod val="75000"/>
                    <a:lumOff val="25000"/>
                  </a:schemeClr>
                </a:solidFill>
                <a:latin typeface="Arial Rounded MT Bold" pitchFamily="34" charset="0"/>
              </a:rPr>
              <a:t>regarding the  Schools (Policy </a:t>
            </a:r>
            <a:r>
              <a:rPr lang="en-US" sz="1800" dirty="0">
                <a:solidFill>
                  <a:schemeClr val="tx2">
                    <a:lumMod val="75000"/>
                    <a:lumOff val="25000"/>
                  </a:schemeClr>
                </a:solidFill>
                <a:latin typeface="Arial Rounded MT Bold" pitchFamily="34" charset="0"/>
              </a:rPr>
              <a:t>409 </a:t>
            </a:r>
            <a:r>
              <a:rPr lang="en-US" sz="1800" dirty="0" smtClean="0">
                <a:solidFill>
                  <a:schemeClr val="tx2">
                    <a:lumMod val="75000"/>
                    <a:lumOff val="25000"/>
                  </a:schemeClr>
                </a:solidFill>
                <a:latin typeface="Arial Rounded MT Bold" pitchFamily="34" charset="0"/>
              </a:rPr>
              <a:t>, 6.4. 4)</a:t>
            </a:r>
            <a:endParaRPr lang="en-US" sz="1800" dirty="0">
              <a:solidFill>
                <a:schemeClr val="tx2">
                  <a:lumMod val="75000"/>
                  <a:lumOff val="25000"/>
                </a:schemeClr>
              </a:solidFill>
              <a:latin typeface="Arial Rounded MT Bold" pitchFamily="34" charset="0"/>
            </a:endParaRPr>
          </a:p>
          <a:p>
            <a:pPr marL="742950" lvl="1" indent="-285750">
              <a:buFont typeface="Arial" pitchFamily="34" charset="0"/>
              <a:buChar char="•"/>
            </a:pPr>
            <a:r>
              <a:rPr lang="en-US" sz="1800" dirty="0" smtClean="0">
                <a:solidFill>
                  <a:schemeClr val="tx2">
                    <a:lumMod val="75000"/>
                    <a:lumOff val="25000"/>
                  </a:schemeClr>
                </a:solidFill>
                <a:latin typeface="Arial Rounded MT Bold" pitchFamily="34" charset="0"/>
              </a:rPr>
              <a:t>Meeting 2 </a:t>
            </a:r>
            <a:r>
              <a:rPr lang="en-US" sz="1800" dirty="0">
                <a:solidFill>
                  <a:schemeClr val="tx2">
                    <a:lumMod val="75000"/>
                    <a:lumOff val="25000"/>
                  </a:schemeClr>
                </a:solidFill>
                <a:latin typeface="Arial Rounded MT Bold" pitchFamily="34" charset="0"/>
              </a:rPr>
              <a:t>-  Presentation from Stakeholders regarding their thoughts on the sustainability of the </a:t>
            </a:r>
            <a:r>
              <a:rPr lang="en-US" sz="1800" dirty="0" smtClean="0">
                <a:solidFill>
                  <a:schemeClr val="tx2">
                    <a:lumMod val="75000"/>
                    <a:lumOff val="25000"/>
                  </a:schemeClr>
                </a:solidFill>
                <a:latin typeface="Arial Rounded MT Bold" pitchFamily="34" charset="0"/>
              </a:rPr>
              <a:t>schools </a:t>
            </a:r>
            <a:r>
              <a:rPr lang="en-US" sz="1800" dirty="0">
                <a:solidFill>
                  <a:schemeClr val="tx2">
                    <a:lumMod val="75000"/>
                    <a:lumOff val="25000"/>
                  </a:schemeClr>
                </a:solidFill>
                <a:latin typeface="Arial Rounded MT Bold" pitchFamily="34" charset="0"/>
              </a:rPr>
              <a:t>and relevant factors</a:t>
            </a:r>
          </a:p>
          <a:p>
            <a:pPr marL="742950" lvl="1" indent="-285750">
              <a:buFont typeface="Arial" pitchFamily="34" charset="0"/>
              <a:buChar char="•"/>
            </a:pPr>
            <a:r>
              <a:rPr lang="en-US" sz="1800" dirty="0" smtClean="0">
                <a:solidFill>
                  <a:schemeClr val="tx2">
                    <a:lumMod val="75000"/>
                    <a:lumOff val="25000"/>
                  </a:schemeClr>
                </a:solidFill>
                <a:latin typeface="Arial Rounded MT Bold" pitchFamily="34" charset="0"/>
              </a:rPr>
              <a:t>Meeting 3 </a:t>
            </a:r>
            <a:r>
              <a:rPr lang="en-US" sz="1800" dirty="0">
                <a:solidFill>
                  <a:schemeClr val="tx2">
                    <a:lumMod val="75000"/>
                    <a:lumOff val="25000"/>
                  </a:schemeClr>
                </a:solidFill>
                <a:latin typeface="Arial Rounded MT Bold" pitchFamily="34" charset="0"/>
              </a:rPr>
              <a:t>– Final Review of Information by </a:t>
            </a:r>
            <a:r>
              <a:rPr lang="en-US" sz="1800" dirty="0" smtClean="0">
                <a:solidFill>
                  <a:schemeClr val="tx2">
                    <a:lumMod val="75000"/>
                    <a:lumOff val="25000"/>
                  </a:schemeClr>
                </a:solidFill>
                <a:latin typeface="Arial Rounded MT Bold" pitchFamily="34" charset="0"/>
              </a:rPr>
              <a:t>District Education Council (DEC) </a:t>
            </a:r>
            <a:r>
              <a:rPr lang="en-US" sz="1800" dirty="0">
                <a:solidFill>
                  <a:schemeClr val="tx2">
                    <a:lumMod val="75000"/>
                    <a:lumOff val="25000"/>
                  </a:schemeClr>
                </a:solidFill>
                <a:latin typeface="Arial Rounded MT Bold" pitchFamily="34" charset="0"/>
              </a:rPr>
              <a:t>and subsequent motion on next steps</a:t>
            </a:r>
          </a:p>
          <a:p>
            <a:pPr marL="285750" indent="-285750">
              <a:buFont typeface="Arial" pitchFamily="34" charset="0"/>
              <a:buChar char="•"/>
            </a:pPr>
            <a:r>
              <a:rPr lang="en-US" dirty="0">
                <a:solidFill>
                  <a:schemeClr val="tx2">
                    <a:lumMod val="75000"/>
                    <a:lumOff val="25000"/>
                  </a:schemeClr>
                </a:solidFill>
                <a:latin typeface="Arial Rounded MT Bold" pitchFamily="34" charset="0"/>
              </a:rPr>
              <a:t>Not Designed as an “Us-Against-Them” process; public meetings are not designed to facilitate debate between two </a:t>
            </a:r>
            <a:r>
              <a:rPr lang="en-US" dirty="0" smtClean="0">
                <a:solidFill>
                  <a:schemeClr val="tx2">
                    <a:lumMod val="75000"/>
                    <a:lumOff val="25000"/>
                  </a:schemeClr>
                </a:solidFill>
                <a:latin typeface="Arial Rounded MT Bold" pitchFamily="34" charset="0"/>
              </a:rPr>
              <a:t>parties</a:t>
            </a:r>
          </a:p>
          <a:p>
            <a:pPr marL="285750" indent="-285750">
              <a:buFont typeface="Arial" pitchFamily="34" charset="0"/>
              <a:buChar char="•"/>
            </a:pPr>
            <a:r>
              <a:rPr lang="en-US" dirty="0" smtClean="0">
                <a:solidFill>
                  <a:schemeClr val="tx2">
                    <a:lumMod val="75000"/>
                    <a:lumOff val="25000"/>
                  </a:schemeClr>
                </a:solidFill>
                <a:latin typeface="Arial Rounded MT Bold" pitchFamily="34" charset="0"/>
              </a:rPr>
              <a:t>Three Possible Outcomes</a:t>
            </a:r>
          </a:p>
          <a:p>
            <a:pPr marL="622300" lvl="1" indent="-285750">
              <a:buFont typeface="Arial" pitchFamily="34" charset="0"/>
              <a:buChar char="•"/>
            </a:pPr>
            <a:r>
              <a:rPr lang="en-US" sz="1900" dirty="0" smtClean="0">
                <a:solidFill>
                  <a:schemeClr val="tx2">
                    <a:lumMod val="75000"/>
                    <a:lumOff val="25000"/>
                  </a:schemeClr>
                </a:solidFill>
                <a:latin typeface="Arial Rounded MT Bold" pitchFamily="34" charset="0"/>
              </a:rPr>
              <a:t>Status Quo</a:t>
            </a:r>
          </a:p>
          <a:p>
            <a:pPr marL="622300" lvl="1" indent="-285750">
              <a:buFont typeface="Arial" pitchFamily="34" charset="0"/>
              <a:buChar char="•"/>
            </a:pPr>
            <a:r>
              <a:rPr lang="en-US" sz="1900" dirty="0" smtClean="0">
                <a:solidFill>
                  <a:schemeClr val="tx2">
                    <a:lumMod val="75000"/>
                    <a:lumOff val="25000"/>
                  </a:schemeClr>
                </a:solidFill>
                <a:latin typeface="Arial Rounded MT Bold" pitchFamily="34" charset="0"/>
              </a:rPr>
              <a:t>Recommendation to Minister  for repairing the school(s)  </a:t>
            </a:r>
          </a:p>
          <a:p>
            <a:pPr marL="622300" lvl="1" indent="-285750">
              <a:buFont typeface="Arial" pitchFamily="34" charset="0"/>
              <a:buChar char="•"/>
            </a:pPr>
            <a:r>
              <a:rPr lang="en-US" sz="1900" dirty="0" smtClean="0">
                <a:solidFill>
                  <a:schemeClr val="tx2">
                    <a:lumMod val="75000"/>
                    <a:lumOff val="25000"/>
                  </a:schemeClr>
                </a:solidFill>
                <a:latin typeface="Arial Rounded MT Bold" pitchFamily="34" charset="0"/>
              </a:rPr>
              <a:t>Recommendation to Minister for  closing the school(s) and placing students elsewhere</a:t>
            </a:r>
            <a:endParaRPr lang="en-US" sz="1900" dirty="0">
              <a:solidFill>
                <a:schemeClr val="tx2">
                  <a:lumMod val="75000"/>
                  <a:lumOff val="25000"/>
                </a:schemeClr>
              </a:solidFill>
              <a:latin typeface="Arial Rounded MT Bold" pitchFamily="34" charset="0"/>
            </a:endParaRPr>
          </a:p>
          <a:p>
            <a:endParaRPr lang="en-CA" dirty="0">
              <a:solidFill>
                <a:schemeClr val="tx2">
                  <a:lumMod val="75000"/>
                  <a:lumOff val="25000"/>
                </a:schemeClr>
              </a:solidFill>
              <a:latin typeface="Arial Rounded MT Bold" pitchFamily="34" charset="0"/>
            </a:endParaRPr>
          </a:p>
        </p:txBody>
      </p:sp>
      <p:sp>
        <p:nvSpPr>
          <p:cNvPr id="8" name="Footer Placeholder 7"/>
          <p:cNvSpPr>
            <a:spLocks noGrp="1"/>
          </p:cNvSpPr>
          <p:nvPr>
            <p:ph type="ftr" sz="quarter" idx="11"/>
          </p:nvPr>
        </p:nvSpPr>
        <p:spPr/>
        <p:txBody>
          <a:bodyPr/>
          <a:lstStyle/>
          <a:p>
            <a:r>
              <a:rPr lang="en-US" smtClean="0"/>
              <a:t>September 2015</a:t>
            </a:r>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z="1400" smtClean="0"/>
              <a:pPr/>
              <a:t>4</a:t>
            </a:fld>
            <a:endParaRPr lang="en-US" sz="1400" dirty="0"/>
          </a:p>
        </p:txBody>
      </p:sp>
    </p:spTree>
    <p:extLst>
      <p:ext uri="{BB962C8B-B14F-4D97-AF65-F5344CB8AC3E}">
        <p14:creationId xmlns:p14="http://schemas.microsoft.com/office/powerpoint/2010/main" val="42005971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8318"/>
          </a:xfrm>
        </p:spPr>
        <p:txBody>
          <a:bodyPr/>
          <a:lstStyle/>
          <a:p>
            <a:r>
              <a:rPr lang="en-US" dirty="0">
                <a:solidFill>
                  <a:schemeClr val="tx2">
                    <a:lumMod val="75000"/>
                    <a:lumOff val="25000"/>
                  </a:schemeClr>
                </a:solidFill>
                <a:latin typeface="Arial Rounded MT Bold" pitchFamily="34" charset="0"/>
              </a:rPr>
              <a:t>NES Building Summary </a:t>
            </a:r>
            <a:r>
              <a:rPr lang="en-US" dirty="0" smtClean="0">
                <a:solidFill>
                  <a:schemeClr val="tx2">
                    <a:lumMod val="75000"/>
                    <a:lumOff val="25000"/>
                  </a:schemeClr>
                </a:solidFill>
                <a:latin typeface="Arial Rounded MT Bold" pitchFamily="34" charset="0"/>
              </a:rPr>
              <a:t>  </a:t>
            </a:r>
            <a:endParaRPr lang="en-US"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a:xfrm>
            <a:off x="549275" y="1681224"/>
            <a:ext cx="8042276" cy="4343400"/>
          </a:xfrm>
        </p:spPr>
        <p:txBody>
          <a:bodyPr/>
          <a:lstStyle/>
          <a:p>
            <a:r>
              <a:rPr lang="en-US" b="1" dirty="0" smtClean="0">
                <a:solidFill>
                  <a:schemeClr val="tx2">
                    <a:lumMod val="75000"/>
                    <a:lumOff val="25000"/>
                  </a:schemeClr>
                </a:solidFill>
                <a:latin typeface="Arial Rounded MT Bold" pitchFamily="34" charset="0"/>
              </a:rPr>
              <a:t>There is a cafeteria in the school.</a:t>
            </a:r>
          </a:p>
          <a:p>
            <a:r>
              <a:rPr lang="en-US" b="1" dirty="0" smtClean="0">
                <a:solidFill>
                  <a:schemeClr val="tx2">
                    <a:lumMod val="75000"/>
                    <a:lumOff val="25000"/>
                  </a:schemeClr>
                </a:solidFill>
                <a:latin typeface="Arial Rounded MT Bold" pitchFamily="34" charset="0"/>
              </a:rPr>
              <a:t>Windows are in fair to poor condition.</a:t>
            </a:r>
          </a:p>
          <a:p>
            <a:r>
              <a:rPr lang="en-US" b="1" dirty="0" smtClean="0">
                <a:solidFill>
                  <a:schemeClr val="tx2">
                    <a:lumMod val="75000"/>
                    <a:lumOff val="25000"/>
                  </a:schemeClr>
                </a:solidFill>
                <a:latin typeface="Arial Rounded MT Bold" pitchFamily="34" charset="0"/>
              </a:rPr>
              <a:t>There is a lift </a:t>
            </a:r>
            <a:r>
              <a:rPr lang="en-US" b="1" dirty="0">
                <a:solidFill>
                  <a:schemeClr val="tx2">
                    <a:lumMod val="75000"/>
                    <a:lumOff val="25000"/>
                  </a:schemeClr>
                </a:solidFill>
                <a:latin typeface="Arial Rounded MT Bold" pitchFamily="34" charset="0"/>
              </a:rPr>
              <a:t> </a:t>
            </a:r>
            <a:r>
              <a:rPr lang="en-US" b="1" dirty="0" smtClean="0">
                <a:solidFill>
                  <a:schemeClr val="tx2">
                    <a:lumMod val="75000"/>
                    <a:lumOff val="25000"/>
                  </a:schemeClr>
                </a:solidFill>
                <a:latin typeface="Arial Rounded MT Bold" pitchFamily="34" charset="0"/>
              </a:rPr>
              <a:t>for physically disabled persons.</a:t>
            </a:r>
          </a:p>
          <a:p>
            <a:r>
              <a:rPr lang="en-US" b="1" dirty="0" smtClean="0">
                <a:solidFill>
                  <a:schemeClr val="tx2">
                    <a:lumMod val="75000"/>
                    <a:lumOff val="25000"/>
                  </a:schemeClr>
                </a:solidFill>
                <a:latin typeface="Arial Rounded MT Bold" pitchFamily="34" charset="0"/>
              </a:rPr>
              <a:t>Interior doors are wood and are fire rated.</a:t>
            </a:r>
          </a:p>
          <a:p>
            <a:r>
              <a:rPr lang="en-US" b="1" dirty="0" smtClean="0">
                <a:solidFill>
                  <a:schemeClr val="tx2">
                    <a:lumMod val="75000"/>
                    <a:lumOff val="25000"/>
                  </a:schemeClr>
                </a:solidFill>
                <a:latin typeface="Arial Rounded MT Bold" pitchFamily="34" charset="0"/>
              </a:rPr>
              <a:t>Washrooms are in good condition.</a:t>
            </a:r>
          </a:p>
          <a:p>
            <a:r>
              <a:rPr lang="en-US" b="1" dirty="0" smtClean="0">
                <a:solidFill>
                  <a:schemeClr val="tx2">
                    <a:lumMod val="75000"/>
                    <a:lumOff val="25000"/>
                  </a:schemeClr>
                </a:solidFill>
                <a:latin typeface="Arial Rounded MT Bold" pitchFamily="34" charset="0"/>
              </a:rPr>
              <a:t>Gym floor is hardwood in good condition.</a:t>
            </a:r>
          </a:p>
          <a:p>
            <a:endParaRPr lang="en-US" dirty="0">
              <a:solidFill>
                <a:schemeClr val="tx2">
                  <a:lumMod val="75000"/>
                  <a:lumOff val="25000"/>
                </a:schemeClr>
              </a:solidFill>
              <a:latin typeface="Arial Rounded MT Bold" pitchFamily="34" charset="0"/>
            </a:endParaRPr>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40</a:t>
            </a:fld>
            <a:endParaRPr lang="en-US" sz="1200" dirty="0"/>
          </a:p>
        </p:txBody>
      </p:sp>
      <p:sp>
        <p:nvSpPr>
          <p:cNvPr id="6" name="Footer Placeholder 3"/>
          <p:cNvSpPr>
            <a:spLocks noGrp="1"/>
          </p:cNvSpPr>
          <p:nvPr>
            <p:ph type="ftr" sz="quarter" idx="11"/>
          </p:nvPr>
        </p:nvSpPr>
        <p:spPr/>
        <p:txBody>
          <a:bodyPr/>
          <a:lstStyle/>
          <a:p>
            <a:r>
              <a:rPr lang="en-US" dirty="0" smtClean="0"/>
              <a:t>September 2015</a:t>
            </a:r>
            <a:endParaRPr lang="en-US" dirty="0"/>
          </a:p>
        </p:txBody>
      </p:sp>
    </p:spTree>
    <p:extLst>
      <p:ext uri="{BB962C8B-B14F-4D97-AF65-F5344CB8AC3E}">
        <p14:creationId xmlns:p14="http://schemas.microsoft.com/office/powerpoint/2010/main" val="24352147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latin typeface="Arial Rounded MT Bold" pitchFamily="34" charset="0"/>
              </a:rPr>
              <a:t>NES Electrical </a:t>
            </a:r>
            <a:r>
              <a:rPr lang="en-US" dirty="0">
                <a:solidFill>
                  <a:schemeClr val="tx2">
                    <a:lumMod val="75000"/>
                    <a:lumOff val="25000"/>
                  </a:schemeClr>
                </a:solidFill>
                <a:latin typeface="Arial Rounded MT Bold" pitchFamily="34" charset="0"/>
              </a:rPr>
              <a:t>&amp; Lighting</a:t>
            </a:r>
            <a:endParaRPr lang="en-CA" dirty="0">
              <a:solidFill>
                <a:schemeClr val="tx2">
                  <a:lumMod val="75000"/>
                  <a:lumOff val="25000"/>
                </a:schemeClr>
              </a:solidFill>
            </a:endParaRPr>
          </a:p>
        </p:txBody>
      </p:sp>
      <p:sp>
        <p:nvSpPr>
          <p:cNvPr id="3" name="Content Placeholder 2"/>
          <p:cNvSpPr>
            <a:spLocks noGrp="1"/>
          </p:cNvSpPr>
          <p:nvPr>
            <p:ph idx="1"/>
          </p:nvPr>
        </p:nvSpPr>
        <p:spPr>
          <a:xfrm>
            <a:off x="699746" y="1600201"/>
            <a:ext cx="8042276" cy="4343400"/>
          </a:xfrm>
        </p:spPr>
        <p:txBody>
          <a:bodyPr>
            <a:normAutofit/>
          </a:bodyPr>
          <a:lstStyle/>
          <a:p>
            <a:r>
              <a:rPr lang="en-US" b="1" dirty="0" smtClean="0">
                <a:solidFill>
                  <a:schemeClr val="tx2">
                    <a:lumMod val="75000"/>
                    <a:lumOff val="25000"/>
                  </a:schemeClr>
                </a:solidFill>
                <a:latin typeface="Arial Rounded MT Bold" pitchFamily="34" charset="0"/>
              </a:rPr>
              <a:t>Electrical entrance is 800 amps, 347/600 volt 3 phase in good condition, there is capacity available for additional circuits.</a:t>
            </a:r>
            <a:endParaRPr lang="en-US" b="1" dirty="0">
              <a:solidFill>
                <a:schemeClr val="tx2">
                  <a:lumMod val="75000"/>
                  <a:lumOff val="25000"/>
                </a:schemeClr>
              </a:solidFill>
              <a:latin typeface="Arial Rounded MT Bold" pitchFamily="34" charset="0"/>
            </a:endParaRPr>
          </a:p>
          <a:p>
            <a:r>
              <a:rPr lang="en-US" b="1" dirty="0" smtClean="0">
                <a:solidFill>
                  <a:schemeClr val="tx2">
                    <a:lumMod val="75000"/>
                    <a:lumOff val="25000"/>
                  </a:schemeClr>
                </a:solidFill>
                <a:latin typeface="Arial Rounded MT Bold" pitchFamily="34" charset="0"/>
              </a:rPr>
              <a:t>Interior </a:t>
            </a:r>
            <a:r>
              <a:rPr lang="en-US" b="1" dirty="0">
                <a:solidFill>
                  <a:schemeClr val="tx2">
                    <a:lumMod val="75000"/>
                    <a:lumOff val="25000"/>
                  </a:schemeClr>
                </a:solidFill>
                <a:latin typeface="Arial Rounded MT Bold" pitchFamily="34" charset="0"/>
              </a:rPr>
              <a:t>lighting is fluorescent in </a:t>
            </a:r>
            <a:r>
              <a:rPr lang="en-US" b="1" dirty="0" smtClean="0">
                <a:solidFill>
                  <a:schemeClr val="tx2">
                    <a:lumMod val="75000"/>
                    <a:lumOff val="25000"/>
                  </a:schemeClr>
                </a:solidFill>
                <a:latin typeface="Arial Rounded MT Bold" pitchFamily="34" charset="0"/>
              </a:rPr>
              <a:t>fair condition in original section and in good condition in newer section.</a:t>
            </a:r>
          </a:p>
          <a:p>
            <a:r>
              <a:rPr lang="en-US" b="1" dirty="0">
                <a:solidFill>
                  <a:schemeClr val="tx2">
                    <a:lumMod val="75000"/>
                    <a:lumOff val="25000"/>
                  </a:schemeClr>
                </a:solidFill>
                <a:latin typeface="Arial Rounded MT Bold" pitchFamily="34" charset="0"/>
              </a:rPr>
              <a:t>The building has a Public Address system.</a:t>
            </a:r>
          </a:p>
          <a:p>
            <a:endParaRPr lang="en-US" sz="3200" dirty="0" smtClean="0">
              <a:solidFill>
                <a:schemeClr val="tx2">
                  <a:lumMod val="75000"/>
                  <a:lumOff val="25000"/>
                </a:schemeClr>
              </a:solidFill>
              <a:latin typeface="Arial Rounded MT Bold" pitchFamily="34" charset="0"/>
            </a:endParaRPr>
          </a:p>
          <a:p>
            <a:endParaRPr lang="en-US" sz="3200" dirty="0">
              <a:solidFill>
                <a:schemeClr val="tx2">
                  <a:lumMod val="75000"/>
                  <a:lumOff val="25000"/>
                </a:schemeClr>
              </a:solidFill>
              <a:latin typeface="Arial Rounded MT Bold" pitchFamily="34" charset="0"/>
            </a:endParaRPr>
          </a:p>
          <a:p>
            <a:pPr marL="0" indent="0">
              <a:buNone/>
            </a:pPr>
            <a:endParaRPr lang="en-CA"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41</a:t>
            </a:fld>
            <a:endParaRPr lang="en-US" sz="1200" dirty="0"/>
          </a:p>
        </p:txBody>
      </p:sp>
      <p:sp>
        <p:nvSpPr>
          <p:cNvPr id="6" name="Footer Placeholder 3"/>
          <p:cNvSpPr>
            <a:spLocks noGrp="1"/>
          </p:cNvSpPr>
          <p:nvPr>
            <p:ph type="ftr" sz="quarter" idx="11"/>
          </p:nvPr>
        </p:nvSpPr>
        <p:spPr/>
        <p:txBody>
          <a:bodyPr/>
          <a:lstStyle/>
          <a:p>
            <a:r>
              <a:rPr lang="en-US" dirty="0" smtClean="0"/>
              <a:t>September 2015</a:t>
            </a:r>
            <a:endParaRPr lang="en-US" dirty="0"/>
          </a:p>
        </p:txBody>
      </p:sp>
    </p:spTree>
    <p:extLst>
      <p:ext uri="{BB962C8B-B14F-4D97-AF65-F5344CB8AC3E}">
        <p14:creationId xmlns:p14="http://schemas.microsoft.com/office/powerpoint/2010/main" val="171905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latin typeface="Arial Rounded MT Bold" pitchFamily="34" charset="0"/>
              </a:rPr>
              <a:t>NES Exterior</a:t>
            </a:r>
            <a:endParaRPr lang="en-CA" dirty="0">
              <a:solidFill>
                <a:schemeClr val="tx2">
                  <a:lumMod val="75000"/>
                  <a:lumOff val="25000"/>
                </a:schemeClr>
              </a:solidFill>
            </a:endParaRPr>
          </a:p>
        </p:txBody>
      </p:sp>
      <p:sp>
        <p:nvSpPr>
          <p:cNvPr id="3" name="Content Placeholder 2"/>
          <p:cNvSpPr>
            <a:spLocks noGrp="1"/>
          </p:cNvSpPr>
          <p:nvPr>
            <p:ph idx="1"/>
          </p:nvPr>
        </p:nvSpPr>
        <p:spPr>
          <a:xfrm>
            <a:off x="549275" y="1600201"/>
            <a:ext cx="8042276" cy="4013521"/>
          </a:xfrm>
        </p:spPr>
        <p:txBody>
          <a:bodyPr>
            <a:normAutofit fontScale="92500" lnSpcReduction="10000"/>
          </a:bodyPr>
          <a:lstStyle/>
          <a:p>
            <a:pPr marL="0" indent="0">
              <a:buNone/>
            </a:pPr>
            <a:endParaRPr lang="en-US" dirty="0" smtClean="0">
              <a:solidFill>
                <a:schemeClr val="tx2">
                  <a:lumMod val="75000"/>
                  <a:lumOff val="25000"/>
                </a:schemeClr>
              </a:solidFill>
              <a:latin typeface="Arial Rounded MT Bold" pitchFamily="34" charset="0"/>
            </a:endParaRPr>
          </a:p>
          <a:p>
            <a:r>
              <a:rPr lang="en-US" b="1" dirty="0">
                <a:solidFill>
                  <a:schemeClr val="tx2">
                    <a:lumMod val="75000"/>
                    <a:lumOff val="25000"/>
                  </a:schemeClr>
                </a:solidFill>
                <a:latin typeface="Arial Rounded MT Bold" pitchFamily="34" charset="0"/>
              </a:rPr>
              <a:t>Exterior doors are in good </a:t>
            </a:r>
            <a:r>
              <a:rPr lang="en-US" b="1" dirty="0" smtClean="0">
                <a:solidFill>
                  <a:schemeClr val="tx2">
                    <a:lumMod val="75000"/>
                    <a:lumOff val="25000"/>
                  </a:schemeClr>
                </a:solidFill>
                <a:latin typeface="Arial Rounded MT Bold" pitchFamily="34" charset="0"/>
              </a:rPr>
              <a:t>condition.</a:t>
            </a:r>
            <a:endParaRPr lang="en-US" b="1" dirty="0">
              <a:solidFill>
                <a:schemeClr val="tx2">
                  <a:lumMod val="75000"/>
                  <a:lumOff val="25000"/>
                </a:schemeClr>
              </a:solidFill>
              <a:latin typeface="Arial Rounded MT Bold" pitchFamily="34" charset="0"/>
            </a:endParaRPr>
          </a:p>
          <a:p>
            <a:r>
              <a:rPr lang="en-US" b="1" dirty="0">
                <a:solidFill>
                  <a:schemeClr val="tx2">
                    <a:lumMod val="75000"/>
                    <a:lumOff val="25000"/>
                  </a:schemeClr>
                </a:solidFill>
                <a:latin typeface="Arial Rounded MT Bold" pitchFamily="34" charset="0"/>
              </a:rPr>
              <a:t>The exterior cladding is </a:t>
            </a:r>
            <a:r>
              <a:rPr lang="en-US" b="1" dirty="0" smtClean="0">
                <a:solidFill>
                  <a:schemeClr val="tx2">
                    <a:lumMod val="75000"/>
                    <a:lumOff val="25000"/>
                  </a:schemeClr>
                </a:solidFill>
                <a:latin typeface="Arial Rounded MT Bold" pitchFamily="34" charset="0"/>
              </a:rPr>
              <a:t>brick and in good condition.</a:t>
            </a:r>
            <a:endParaRPr lang="en-US" b="1" dirty="0">
              <a:solidFill>
                <a:schemeClr val="tx2">
                  <a:lumMod val="75000"/>
                  <a:lumOff val="25000"/>
                </a:schemeClr>
              </a:solidFill>
              <a:latin typeface="Arial Rounded MT Bold" pitchFamily="34" charset="0"/>
            </a:endParaRPr>
          </a:p>
          <a:p>
            <a:r>
              <a:rPr lang="en-US" b="1" dirty="0">
                <a:solidFill>
                  <a:schemeClr val="tx2">
                    <a:lumMod val="75000"/>
                    <a:lumOff val="25000"/>
                  </a:schemeClr>
                </a:solidFill>
                <a:latin typeface="Arial Rounded MT Bold" pitchFamily="34" charset="0"/>
              </a:rPr>
              <a:t>Parking is </a:t>
            </a:r>
            <a:r>
              <a:rPr lang="en-US" b="1" dirty="0" smtClean="0">
                <a:solidFill>
                  <a:schemeClr val="tx2">
                    <a:lumMod val="75000"/>
                    <a:lumOff val="25000"/>
                  </a:schemeClr>
                </a:solidFill>
                <a:latin typeface="Arial Rounded MT Bold" pitchFamily="34" charset="0"/>
              </a:rPr>
              <a:t>adequate, pavement  is in poor condition.</a:t>
            </a:r>
          </a:p>
          <a:p>
            <a:r>
              <a:rPr lang="en-US" b="1" dirty="0" smtClean="0">
                <a:solidFill>
                  <a:schemeClr val="tx2">
                    <a:lumMod val="75000"/>
                    <a:lumOff val="25000"/>
                  </a:schemeClr>
                </a:solidFill>
                <a:latin typeface="Arial Rounded MT Bold" pitchFamily="34" charset="0"/>
              </a:rPr>
              <a:t> Three exterior light poles, and light fixtures on the side of school. </a:t>
            </a:r>
          </a:p>
          <a:p>
            <a:r>
              <a:rPr lang="en-US" b="1" dirty="0" smtClean="0">
                <a:solidFill>
                  <a:schemeClr val="tx2">
                    <a:lumMod val="75000"/>
                    <a:lumOff val="25000"/>
                  </a:schemeClr>
                </a:solidFill>
                <a:latin typeface="Arial Rounded MT Bold" pitchFamily="34" charset="0"/>
              </a:rPr>
              <a:t>There are  two play ground areas with adequate play structures, and a soccer field.</a:t>
            </a:r>
          </a:p>
          <a:p>
            <a:endParaRPr lang="en-US" dirty="0">
              <a:solidFill>
                <a:schemeClr val="tx2">
                  <a:lumMod val="75000"/>
                  <a:lumOff val="25000"/>
                </a:schemeClr>
              </a:solidFill>
              <a:latin typeface="Arial Rounded MT Bold" pitchFamily="34" charset="0"/>
            </a:endParaRPr>
          </a:p>
          <a:p>
            <a:endParaRPr lang="en-US" dirty="0">
              <a:latin typeface="Arial Rounded MT Bold" pitchFamily="34" charset="0"/>
            </a:endParaRPr>
          </a:p>
          <a:p>
            <a:endParaRPr lang="en-CA"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42</a:t>
            </a:fld>
            <a:endParaRPr lang="en-US" sz="1200" dirty="0"/>
          </a:p>
        </p:txBody>
      </p:sp>
      <p:sp>
        <p:nvSpPr>
          <p:cNvPr id="6" name="Footer Placeholder 3"/>
          <p:cNvSpPr>
            <a:spLocks noGrp="1"/>
          </p:cNvSpPr>
          <p:nvPr>
            <p:ph type="ftr" sz="quarter" idx="11"/>
          </p:nvPr>
        </p:nvSpPr>
        <p:spPr/>
        <p:txBody>
          <a:bodyPr/>
          <a:lstStyle/>
          <a:p>
            <a:r>
              <a:rPr lang="en-US" dirty="0" smtClean="0"/>
              <a:t>September 2015</a:t>
            </a:r>
            <a:endParaRPr lang="en-US" dirty="0"/>
          </a:p>
        </p:txBody>
      </p:sp>
    </p:spTree>
    <p:extLst>
      <p:ext uri="{BB962C8B-B14F-4D97-AF65-F5344CB8AC3E}">
        <p14:creationId xmlns:p14="http://schemas.microsoft.com/office/powerpoint/2010/main" val="40900988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latin typeface="Arial Rounded MT Bold" pitchFamily="34" charset="0"/>
              </a:rPr>
              <a:t>NES Property</a:t>
            </a:r>
            <a:endParaRPr lang="en-CA" dirty="0">
              <a:solidFill>
                <a:schemeClr val="tx2">
                  <a:lumMod val="75000"/>
                  <a:lumOff val="25000"/>
                </a:schemeClr>
              </a:solidFill>
            </a:endParaRPr>
          </a:p>
        </p:txBody>
      </p:sp>
      <p:sp>
        <p:nvSpPr>
          <p:cNvPr id="3" name="Content Placeholder 2"/>
          <p:cNvSpPr>
            <a:spLocks noGrp="1"/>
          </p:cNvSpPr>
          <p:nvPr>
            <p:ph idx="1"/>
          </p:nvPr>
        </p:nvSpPr>
        <p:spPr/>
        <p:txBody>
          <a:bodyPr>
            <a:normAutofit/>
          </a:bodyPr>
          <a:lstStyle/>
          <a:p>
            <a:r>
              <a:rPr lang="en-US" b="1" dirty="0">
                <a:solidFill>
                  <a:schemeClr val="tx2">
                    <a:lumMod val="75000"/>
                    <a:lumOff val="25000"/>
                  </a:schemeClr>
                </a:solidFill>
                <a:latin typeface="Arial Rounded MT Bold" pitchFamily="34" charset="0"/>
              </a:rPr>
              <a:t>Staff and visitors share the school parking </a:t>
            </a:r>
            <a:r>
              <a:rPr lang="en-US" b="1" dirty="0" smtClean="0">
                <a:solidFill>
                  <a:schemeClr val="tx2">
                    <a:lumMod val="75000"/>
                    <a:lumOff val="25000"/>
                  </a:schemeClr>
                </a:solidFill>
                <a:latin typeface="Arial Rounded MT Bold" pitchFamily="34" charset="0"/>
              </a:rPr>
              <a:t>lot.</a:t>
            </a:r>
            <a:endParaRPr lang="en-US" b="1" dirty="0">
              <a:solidFill>
                <a:schemeClr val="tx2">
                  <a:lumMod val="75000"/>
                  <a:lumOff val="25000"/>
                </a:schemeClr>
              </a:solidFill>
              <a:latin typeface="Arial Rounded MT Bold" pitchFamily="34" charset="0"/>
            </a:endParaRPr>
          </a:p>
          <a:p>
            <a:r>
              <a:rPr lang="en-US" b="1" dirty="0">
                <a:solidFill>
                  <a:schemeClr val="tx2">
                    <a:lumMod val="75000"/>
                    <a:lumOff val="25000"/>
                  </a:schemeClr>
                </a:solidFill>
                <a:latin typeface="Arial Rounded MT Bold" pitchFamily="34" charset="0"/>
              </a:rPr>
              <a:t>The driveway is shared by the bus loading zone and parent drop </a:t>
            </a:r>
            <a:r>
              <a:rPr lang="en-US" b="1" dirty="0" smtClean="0">
                <a:solidFill>
                  <a:schemeClr val="tx2">
                    <a:lumMod val="75000"/>
                    <a:lumOff val="25000"/>
                  </a:schemeClr>
                </a:solidFill>
                <a:latin typeface="Arial Rounded MT Bold" pitchFamily="34" charset="0"/>
              </a:rPr>
              <a:t>off.</a:t>
            </a:r>
          </a:p>
          <a:p>
            <a:pPr marL="0" indent="0">
              <a:buNone/>
            </a:pPr>
            <a:endParaRPr lang="en-CA" sz="2800" dirty="0">
              <a:solidFill>
                <a:schemeClr val="tx2">
                  <a:lumMod val="75000"/>
                  <a:lumOff val="25000"/>
                </a:schemeClr>
              </a:solidFill>
            </a:endParaRPr>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43</a:t>
            </a:fld>
            <a:endParaRPr lang="en-US" sz="1200" dirty="0"/>
          </a:p>
        </p:txBody>
      </p:sp>
      <p:sp>
        <p:nvSpPr>
          <p:cNvPr id="6" name="Footer Placeholder 3"/>
          <p:cNvSpPr>
            <a:spLocks noGrp="1"/>
          </p:cNvSpPr>
          <p:nvPr>
            <p:ph type="ftr" sz="quarter" idx="11"/>
          </p:nvPr>
        </p:nvSpPr>
        <p:spPr/>
        <p:txBody>
          <a:bodyPr/>
          <a:lstStyle/>
          <a:p>
            <a:r>
              <a:rPr lang="en-US" dirty="0" smtClean="0"/>
              <a:t>September 2015</a:t>
            </a:r>
            <a:endParaRPr lang="en-US" dirty="0"/>
          </a:p>
        </p:txBody>
      </p:sp>
    </p:spTree>
    <p:extLst>
      <p:ext uri="{BB962C8B-B14F-4D97-AF65-F5344CB8AC3E}">
        <p14:creationId xmlns:p14="http://schemas.microsoft.com/office/powerpoint/2010/main" val="34133328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2">
                    <a:lumMod val="75000"/>
                    <a:lumOff val="25000"/>
                  </a:schemeClr>
                </a:solidFill>
                <a:latin typeface="Arial Rounded MT Bold" pitchFamily="34" charset="0"/>
              </a:rPr>
              <a:t>NES Capital </a:t>
            </a:r>
            <a:r>
              <a:rPr lang="en-US" sz="4800" dirty="0">
                <a:solidFill>
                  <a:schemeClr val="tx2">
                    <a:lumMod val="75000"/>
                    <a:lumOff val="25000"/>
                  </a:schemeClr>
                </a:solidFill>
                <a:latin typeface="Arial Rounded MT Bold" pitchFamily="34" charset="0"/>
              </a:rPr>
              <a:t>Investments</a:t>
            </a:r>
            <a:r>
              <a:rPr lang="en-US" dirty="0">
                <a:solidFill>
                  <a:schemeClr val="tx2">
                    <a:lumMod val="75000"/>
                    <a:lumOff val="25000"/>
                  </a:schemeClr>
                </a:solidFill>
                <a:latin typeface="Arial Rounded MT Bold" pitchFamily="34" charset="0"/>
              </a:rPr>
              <a:t> </a:t>
            </a:r>
            <a:endParaRPr lang="en-CA" dirty="0">
              <a:solidFill>
                <a:schemeClr val="tx2">
                  <a:lumMod val="75000"/>
                  <a:lumOff val="25000"/>
                </a:schemeClr>
              </a:solidFill>
            </a:endParaRPr>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44</a:t>
            </a:fld>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1666137286"/>
              </p:ext>
            </p:extLst>
          </p:nvPr>
        </p:nvGraphicFramePr>
        <p:xfrm>
          <a:off x="549273" y="1722120"/>
          <a:ext cx="8339232" cy="1125252"/>
        </p:xfrm>
        <a:graphic>
          <a:graphicData uri="http://schemas.openxmlformats.org/drawingml/2006/table">
            <a:tbl>
              <a:tblPr firstRow="1" bandRow="1">
                <a:tableStyleId>{5C22544A-7EE6-4342-B048-85BDC9FD1C3A}</a:tableStyleId>
              </a:tblPr>
              <a:tblGrid>
                <a:gridCol w="2779744"/>
                <a:gridCol w="2779744"/>
                <a:gridCol w="2779744"/>
              </a:tblGrid>
              <a:tr h="238862">
                <a:tc>
                  <a:txBody>
                    <a:bodyPr/>
                    <a:lstStyle/>
                    <a:p>
                      <a:pPr algn="ctr"/>
                      <a:r>
                        <a:rPr lang="en-US" dirty="0" smtClean="0">
                          <a:latin typeface="Arial Rounded MT Bold" pitchFamily="34" charset="0"/>
                        </a:rPr>
                        <a:t>Year</a:t>
                      </a:r>
                      <a:endParaRPr lang="en-US" dirty="0">
                        <a:latin typeface="Arial Rounded MT Bold" pitchFamily="34" charset="0"/>
                      </a:endParaRPr>
                    </a:p>
                  </a:txBody>
                  <a:tcPr/>
                </a:tc>
                <a:tc>
                  <a:txBody>
                    <a:bodyPr/>
                    <a:lstStyle/>
                    <a:p>
                      <a:pPr algn="ctr"/>
                      <a:r>
                        <a:rPr lang="en-US" dirty="0" smtClean="0">
                          <a:latin typeface="Arial Rounded MT Bold" pitchFamily="34" charset="0"/>
                        </a:rPr>
                        <a:t>Scope of</a:t>
                      </a:r>
                      <a:r>
                        <a:rPr lang="en-US" baseline="0" dirty="0" smtClean="0">
                          <a:latin typeface="Arial Rounded MT Bold" pitchFamily="34" charset="0"/>
                        </a:rPr>
                        <a:t> Work</a:t>
                      </a:r>
                      <a:endParaRPr lang="en-US" dirty="0">
                        <a:latin typeface="Arial Rounded MT Bold" pitchFamily="34" charset="0"/>
                      </a:endParaRPr>
                    </a:p>
                  </a:txBody>
                  <a:tcPr/>
                </a:tc>
                <a:tc>
                  <a:txBody>
                    <a:bodyPr/>
                    <a:lstStyle/>
                    <a:p>
                      <a:pPr algn="ctr"/>
                      <a:r>
                        <a:rPr lang="en-US" dirty="0" smtClean="0">
                          <a:latin typeface="Arial Rounded MT Bold" pitchFamily="34" charset="0"/>
                        </a:rPr>
                        <a:t>Cost </a:t>
                      </a:r>
                      <a:endParaRPr lang="en-US" dirty="0">
                        <a:latin typeface="Arial Rounded MT Bold" pitchFamily="34" charset="0"/>
                      </a:endParaRPr>
                    </a:p>
                  </a:txBody>
                  <a:tcPr/>
                </a:tc>
              </a:tr>
              <a:tr h="759492">
                <a:tc>
                  <a:txBody>
                    <a:bodyPr/>
                    <a:lstStyle/>
                    <a:p>
                      <a:pPr algn="ctr"/>
                      <a:r>
                        <a:rPr lang="en-US" b="1" dirty="0" smtClean="0">
                          <a:solidFill>
                            <a:schemeClr val="tx2">
                              <a:lumMod val="75000"/>
                              <a:lumOff val="25000"/>
                            </a:schemeClr>
                          </a:solidFill>
                          <a:latin typeface="Arial Rounded MT Bold" pitchFamily="34" charset="0"/>
                        </a:rPr>
                        <a:t>2010/2011</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Roof</a:t>
                      </a:r>
                      <a:r>
                        <a:rPr lang="en-US" b="1" baseline="0" dirty="0" smtClean="0">
                          <a:solidFill>
                            <a:schemeClr val="tx2">
                              <a:lumMod val="75000"/>
                              <a:lumOff val="25000"/>
                            </a:schemeClr>
                          </a:solidFill>
                          <a:latin typeface="Arial Rounded MT Bold" pitchFamily="34" charset="0"/>
                        </a:rPr>
                        <a:t> replacement</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$221,969.00</a:t>
                      </a:r>
                      <a:endParaRPr lang="en-US" b="1" dirty="0">
                        <a:solidFill>
                          <a:schemeClr val="tx2">
                            <a:lumMod val="75000"/>
                            <a:lumOff val="25000"/>
                          </a:schemeClr>
                        </a:solidFill>
                        <a:latin typeface="Arial Rounded MT Bold" pitchFamily="34" charset="0"/>
                      </a:endParaRPr>
                    </a:p>
                  </a:txBody>
                  <a:tcPr/>
                </a:tc>
              </a:tr>
            </a:tbl>
          </a:graphicData>
        </a:graphic>
      </p:graphicFrame>
      <p:sp>
        <p:nvSpPr>
          <p:cNvPr id="6" name="Footer Placeholder 3"/>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September 2015</a:t>
            </a:r>
            <a:endParaRPr lang="en-US" dirty="0"/>
          </a:p>
        </p:txBody>
      </p:sp>
    </p:spTree>
    <p:extLst>
      <p:ext uri="{BB962C8B-B14F-4D97-AF65-F5344CB8AC3E}">
        <p14:creationId xmlns:p14="http://schemas.microsoft.com/office/powerpoint/2010/main" val="20563068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09" y="107576"/>
            <a:ext cx="8042276" cy="943984"/>
          </a:xfrm>
        </p:spPr>
        <p:txBody>
          <a:bodyPr/>
          <a:lstStyle/>
          <a:p>
            <a:r>
              <a:rPr lang="en-US" sz="3600" dirty="0" smtClean="0">
                <a:solidFill>
                  <a:schemeClr val="tx2">
                    <a:lumMod val="75000"/>
                    <a:lumOff val="25000"/>
                  </a:schemeClr>
                </a:solidFill>
                <a:latin typeface="Arial Rounded MT Bold" pitchFamily="34" charset="0"/>
              </a:rPr>
              <a:t>NES School </a:t>
            </a:r>
            <a:r>
              <a:rPr lang="en-US" sz="3600" dirty="0">
                <a:solidFill>
                  <a:schemeClr val="tx2">
                    <a:lumMod val="75000"/>
                    <a:lumOff val="25000"/>
                  </a:schemeClr>
                </a:solidFill>
                <a:latin typeface="Arial Rounded MT Bold" pitchFamily="34" charset="0"/>
              </a:rPr>
              <a:t>Physical Plant Status</a:t>
            </a:r>
            <a:endParaRPr lang="en-CA" sz="3600" dirty="0">
              <a:solidFill>
                <a:schemeClr val="tx2">
                  <a:lumMod val="75000"/>
                  <a:lumOff val="25000"/>
                </a:schemeClr>
              </a:solidFill>
            </a:endParaRPr>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45</a:t>
            </a:fld>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429648033"/>
              </p:ext>
            </p:extLst>
          </p:nvPr>
        </p:nvGraphicFramePr>
        <p:xfrm>
          <a:off x="720766" y="1354124"/>
          <a:ext cx="7920219" cy="4847027"/>
        </p:xfrm>
        <a:graphic>
          <a:graphicData uri="http://schemas.openxmlformats.org/drawingml/2006/table">
            <a:tbl>
              <a:tblPr firstRow="1" bandRow="1">
                <a:tableStyleId>{5C22544A-7EE6-4342-B048-85BDC9FD1C3A}</a:tableStyleId>
              </a:tblPr>
              <a:tblGrid>
                <a:gridCol w="1980055"/>
                <a:gridCol w="1628111"/>
                <a:gridCol w="2374622"/>
                <a:gridCol w="1937431"/>
              </a:tblGrid>
              <a:tr h="913929">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latin typeface="Arial Rounded MT Bold"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Rounded MT Bold" pitchFamily="34" charset="0"/>
                          <a:ea typeface="Times New Roman"/>
                        </a:rPr>
                        <a:t>Building Exterior and Site</a:t>
                      </a:r>
                      <a:endParaRPr lang="en-CA" sz="1800" dirty="0" smtClean="0">
                        <a:latin typeface="Arial Rounded MT Bold" pitchFamily="34" charset="0"/>
                        <a:ea typeface="Times New Roman"/>
                      </a:endParaRPr>
                    </a:p>
                    <a:p>
                      <a:pPr algn="ctr"/>
                      <a:endParaRPr lang="en-CA" dirty="0"/>
                    </a:p>
                  </a:txBody>
                  <a:tcPr/>
                </a:tc>
                <a:tc hMerge="1">
                  <a:txBody>
                    <a:bodyPr/>
                    <a:lstStyle/>
                    <a:p>
                      <a:endParaRPr lang="en-CA" dirty="0"/>
                    </a:p>
                  </a:txBody>
                  <a:tcPr/>
                </a:tc>
                <a:tc>
                  <a:txBody>
                    <a:bodyPr/>
                    <a:lstStyle/>
                    <a:p>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Rounded MT Bold" pitchFamily="34" charset="0"/>
                          <a:ea typeface="Times New Roman"/>
                        </a:rPr>
                        <a:t>Description</a:t>
                      </a:r>
                      <a:endParaRPr lang="en-CA" sz="1800" dirty="0" smtClean="0">
                        <a:latin typeface="Arial Rounded MT Bold" pitchFamily="34" charset="0"/>
                        <a:ea typeface="Times New Roman"/>
                      </a:endParaRPr>
                    </a:p>
                    <a:p>
                      <a:pPr algn="ctr"/>
                      <a:endParaRPr lang="en-C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latin typeface="Arial Rounded MT Bold"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Rounded MT Bold" pitchFamily="34" charset="0"/>
                          <a:ea typeface="Times New Roman"/>
                        </a:rPr>
                        <a:t>Estimated Cost</a:t>
                      </a:r>
                      <a:endParaRPr lang="en-CA" sz="1800" dirty="0" smtClean="0">
                        <a:latin typeface="Arial Rounded MT Bold" pitchFamily="34" charset="0"/>
                        <a:ea typeface="Times New Roman"/>
                      </a:endParaRPr>
                    </a:p>
                    <a:p>
                      <a:pPr algn="ctr"/>
                      <a:endParaRPr lang="en-CA" dirty="0"/>
                    </a:p>
                  </a:txBody>
                  <a:tcPr/>
                </a:tc>
              </a:tr>
              <a:tr h="947659">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Building Envelope</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Exterior</a:t>
                      </a:r>
                      <a:r>
                        <a:rPr lang="en-CA" sz="1800" b="1" baseline="0" dirty="0" smtClean="0">
                          <a:solidFill>
                            <a:schemeClr val="tx2">
                              <a:lumMod val="75000"/>
                              <a:lumOff val="25000"/>
                            </a:schemeClr>
                          </a:solidFill>
                          <a:latin typeface="Arial Rounded MT Bold" pitchFamily="34" charset="0"/>
                          <a:ea typeface="Times New Roman"/>
                        </a:rPr>
                        <a:t> doors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Automatic</a:t>
                      </a:r>
                      <a:r>
                        <a:rPr lang="en-CA" sz="1800" b="1" baseline="0" dirty="0" smtClean="0">
                          <a:solidFill>
                            <a:schemeClr val="tx2">
                              <a:lumMod val="75000"/>
                              <a:lumOff val="25000"/>
                            </a:schemeClr>
                          </a:solidFill>
                          <a:latin typeface="Arial Rounded MT Bold" pitchFamily="34" charset="0"/>
                          <a:ea typeface="Times New Roman"/>
                        </a:rPr>
                        <a:t> door openers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947659">
                <a:tc>
                  <a:txBody>
                    <a:bodyPr/>
                    <a:lstStyle/>
                    <a:p>
                      <a:pPr marL="0" marR="0" algn="ctr">
                        <a:spcBef>
                          <a:spcPts val="0"/>
                        </a:spcBef>
                        <a:spcAft>
                          <a:spcPts val="0"/>
                        </a:spcAft>
                      </a:pPr>
                      <a:r>
                        <a:rPr lang="en-US" sz="1800" b="1" dirty="0">
                          <a:solidFill>
                            <a:schemeClr val="tx2">
                              <a:lumMod val="75000"/>
                              <a:lumOff val="25000"/>
                            </a:schemeClr>
                          </a:solidFill>
                          <a:latin typeface="Arial Rounded MT Bold" pitchFamily="34" charset="0"/>
                          <a:ea typeface="Times New Roman"/>
                        </a:rPr>
                        <a:t>Building Envelope</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Exterior Windows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Window</a:t>
                      </a:r>
                      <a:r>
                        <a:rPr lang="en-CA" sz="1800" b="1" baseline="0" dirty="0" smtClean="0">
                          <a:solidFill>
                            <a:schemeClr val="tx2">
                              <a:lumMod val="75000"/>
                              <a:lumOff val="25000"/>
                            </a:schemeClr>
                          </a:solidFill>
                          <a:latin typeface="Arial Rounded MT Bold" pitchFamily="34" charset="0"/>
                          <a:ea typeface="Times New Roman"/>
                        </a:rPr>
                        <a:t> replacement</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940593">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Site </a:t>
                      </a:r>
                    </a:p>
                  </a:txBody>
                  <a:tcPr marL="68580" marR="68580" marT="0" marB="0"/>
                </a:tc>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Site Improvement</a:t>
                      </a:r>
                    </a:p>
                  </a:txBody>
                  <a:tcPr marL="68580" marR="68580" marT="0" marB="0"/>
                </a:tc>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Upgrade</a:t>
                      </a:r>
                      <a:r>
                        <a:rPr lang="en-US" sz="1800" b="1" baseline="0" dirty="0" smtClean="0">
                          <a:solidFill>
                            <a:schemeClr val="tx2">
                              <a:lumMod val="75000"/>
                              <a:lumOff val="25000"/>
                            </a:schemeClr>
                          </a:solidFill>
                          <a:latin typeface="Arial Rounded MT Bold" pitchFamily="34" charset="0"/>
                          <a:ea typeface="Times New Roman"/>
                        </a:rPr>
                        <a:t> bus/parent drop off zone at rear of building</a:t>
                      </a:r>
                      <a:endParaRPr lang="en-US" sz="1800" b="1" dirty="0" smtClean="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just">
                        <a:spcBef>
                          <a:spcPts val="0"/>
                        </a:spcBef>
                        <a:spcAft>
                          <a:spcPts val="0"/>
                        </a:spcAft>
                      </a:pPr>
                      <a:endParaRPr lang="en-US" sz="1800" b="1" dirty="0" smtClean="0">
                        <a:solidFill>
                          <a:schemeClr val="tx2">
                            <a:lumMod val="75000"/>
                            <a:lumOff val="25000"/>
                          </a:schemeClr>
                        </a:solidFill>
                        <a:latin typeface="Arial Rounded MT Bold" pitchFamily="34" charset="0"/>
                        <a:ea typeface="Times New Roman"/>
                      </a:endParaRPr>
                    </a:p>
                  </a:txBody>
                  <a:tcPr marL="68580" marR="68580" marT="0" marB="0"/>
                </a:tc>
              </a:tr>
              <a:tr h="1096716">
                <a:tc>
                  <a:txBody>
                    <a:bodyPr/>
                    <a:lstStyle/>
                    <a:p>
                      <a:pPr marL="0" marR="0" algn="ctr">
                        <a:spcBef>
                          <a:spcPts val="0"/>
                        </a:spcBef>
                        <a:spcAft>
                          <a:spcPts val="0"/>
                        </a:spcAft>
                      </a:pPr>
                      <a:endParaRPr lang="en-US" sz="1800" b="1" dirty="0" smtClean="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US" sz="1800" b="1" baseline="0" dirty="0" smtClean="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txBody>
                  <a:tcPr marL="68580" marR="68580" marT="0" marB="0"/>
                </a:tc>
              </a:tr>
            </a:tbl>
          </a:graphicData>
        </a:graphic>
      </p:graphicFrame>
      <p:sp>
        <p:nvSpPr>
          <p:cNvPr id="6" name="Footer Placeholder 3"/>
          <p:cNvSpPr txBox="1">
            <a:spLocks/>
          </p:cNvSpPr>
          <p:nvPr/>
        </p:nvSpPr>
        <p:spPr>
          <a:xfrm>
            <a:off x="416858" y="6428068"/>
            <a:ext cx="4840941"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t>September 2015</a:t>
            </a:r>
            <a:endParaRPr lang="en-US" dirty="0"/>
          </a:p>
        </p:txBody>
      </p:sp>
    </p:spTree>
    <p:extLst>
      <p:ext uri="{BB962C8B-B14F-4D97-AF65-F5344CB8AC3E}">
        <p14:creationId xmlns:p14="http://schemas.microsoft.com/office/powerpoint/2010/main" val="38670931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latin typeface="Arial Rounded MT Bold" pitchFamily="34" charset="0"/>
              </a:rPr>
              <a:t>NES School </a:t>
            </a:r>
            <a:r>
              <a:rPr lang="en-US" dirty="0">
                <a:solidFill>
                  <a:schemeClr val="tx2">
                    <a:lumMod val="75000"/>
                    <a:lumOff val="25000"/>
                  </a:schemeClr>
                </a:solidFill>
                <a:latin typeface="Arial Rounded MT Bold" pitchFamily="34" charset="0"/>
              </a:rPr>
              <a:t>Physical Plant Status </a:t>
            </a:r>
            <a:r>
              <a:rPr lang="en-US" dirty="0" smtClean="0">
                <a:solidFill>
                  <a:schemeClr val="tx2">
                    <a:lumMod val="75000"/>
                    <a:lumOff val="25000"/>
                  </a:schemeClr>
                </a:solidFill>
                <a:latin typeface="Arial Rounded MT Bold" pitchFamily="34" charset="0"/>
              </a:rPr>
              <a:t> </a:t>
            </a:r>
            <a:endParaRPr lang="en-CA" dirty="0">
              <a:solidFill>
                <a:schemeClr val="tx2">
                  <a:lumMod val="75000"/>
                  <a:lumOff val="25000"/>
                </a:schemeClr>
              </a:solidFill>
            </a:endParaRPr>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46</a:t>
            </a:fld>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2972463173"/>
              </p:ext>
            </p:extLst>
          </p:nvPr>
        </p:nvGraphicFramePr>
        <p:xfrm>
          <a:off x="264458" y="1608880"/>
          <a:ext cx="8624048" cy="4504740"/>
        </p:xfrm>
        <a:graphic>
          <a:graphicData uri="http://schemas.openxmlformats.org/drawingml/2006/table">
            <a:tbl>
              <a:tblPr firstRow="1" bandRow="1">
                <a:tableStyleId>{5C22544A-7EE6-4342-B048-85BDC9FD1C3A}</a:tableStyleId>
              </a:tblPr>
              <a:tblGrid>
                <a:gridCol w="1960899"/>
                <a:gridCol w="1960899"/>
                <a:gridCol w="2949061"/>
                <a:gridCol w="1753189"/>
              </a:tblGrid>
              <a:tr h="1126185">
                <a:tc gridSpan="2">
                  <a:txBody>
                    <a:bodyPr/>
                    <a:lstStyle/>
                    <a:p>
                      <a:pPr marL="0" marR="0" algn="ctr">
                        <a:spcBef>
                          <a:spcPts val="0"/>
                        </a:spcBef>
                        <a:spcAft>
                          <a:spcPts val="0"/>
                        </a:spcAft>
                      </a:pPr>
                      <a:r>
                        <a:rPr lang="en-US" sz="1800" b="1" dirty="0">
                          <a:latin typeface="Arial Rounded MT Bold" pitchFamily="34" charset="0"/>
                          <a:ea typeface="Times New Roman"/>
                        </a:rPr>
                        <a:t>Building Interior and Additions</a:t>
                      </a:r>
                      <a:endParaRPr lang="en-CA" sz="1800" dirty="0">
                        <a:latin typeface="Arial Rounded MT Bold" pitchFamily="34" charset="0"/>
                        <a:ea typeface="Times New Roman"/>
                      </a:endParaRPr>
                    </a:p>
                  </a:txBody>
                  <a:tcPr marL="68580" marR="68580" marT="0" marB="0" anchor="ctr"/>
                </a:tc>
                <a:tc hMerge="1">
                  <a:txBody>
                    <a:bodyPr/>
                    <a:lstStyle/>
                    <a:p>
                      <a:endParaRPr lang="en-CA"/>
                    </a:p>
                  </a:txBody>
                  <a:tcPr/>
                </a:tc>
                <a:tc>
                  <a:txBody>
                    <a:bodyPr/>
                    <a:lstStyle/>
                    <a:p>
                      <a:pPr marL="0" marR="0" algn="ctr">
                        <a:spcBef>
                          <a:spcPts val="0"/>
                        </a:spcBef>
                        <a:spcAft>
                          <a:spcPts val="0"/>
                        </a:spcAft>
                      </a:pPr>
                      <a:r>
                        <a:rPr lang="en-US" sz="1800" b="1" dirty="0">
                          <a:latin typeface="Arial Rounded MT Bold" pitchFamily="34" charset="0"/>
                          <a:ea typeface="Times New Roman"/>
                        </a:rPr>
                        <a:t>Description</a:t>
                      </a:r>
                      <a:endParaRPr lang="en-CA" sz="1800" dirty="0">
                        <a:latin typeface="Arial Rounded MT Bold" pitchFamily="34" charset="0"/>
                        <a:ea typeface="Times New Roman"/>
                      </a:endParaRPr>
                    </a:p>
                  </a:txBody>
                  <a:tcPr marL="68580" marR="68580" marT="0" marB="0" anchor="ctr"/>
                </a:tc>
                <a:tc>
                  <a:txBody>
                    <a:bodyPr/>
                    <a:lstStyle/>
                    <a:p>
                      <a:pPr marL="0" marR="0" algn="ctr">
                        <a:spcBef>
                          <a:spcPts val="0"/>
                        </a:spcBef>
                        <a:spcAft>
                          <a:spcPts val="0"/>
                        </a:spcAft>
                      </a:pPr>
                      <a:r>
                        <a:rPr lang="en-US" sz="1800" b="1" dirty="0">
                          <a:latin typeface="Arial Rounded MT Bold" pitchFamily="34" charset="0"/>
                          <a:ea typeface="Times New Roman"/>
                        </a:rPr>
                        <a:t>Estimated Cost</a:t>
                      </a:r>
                      <a:endParaRPr lang="en-CA" sz="1800" dirty="0">
                        <a:latin typeface="Arial Rounded MT Bold" pitchFamily="34" charset="0"/>
                        <a:ea typeface="Times New Roman"/>
                      </a:endParaRPr>
                    </a:p>
                  </a:txBody>
                  <a:tcPr marL="68580" marR="68580" marT="0" marB="0" anchor="ctr"/>
                </a:tc>
              </a:tr>
              <a:tr h="1126185">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Interior Finishes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Floors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Re- Tile floors,7</a:t>
                      </a:r>
                      <a:r>
                        <a:rPr lang="en-CA" sz="1800" b="1" baseline="0" dirty="0" smtClean="0">
                          <a:solidFill>
                            <a:schemeClr val="tx2">
                              <a:lumMod val="75000"/>
                              <a:lumOff val="25000"/>
                            </a:schemeClr>
                          </a:solidFill>
                          <a:latin typeface="Arial Rounded MT Bold" pitchFamily="34" charset="0"/>
                          <a:ea typeface="Times New Roman"/>
                        </a:rPr>
                        <a:t> classrooms</a:t>
                      </a:r>
                    </a:p>
                    <a:p>
                      <a:pPr marL="0" marR="0" algn="ctr">
                        <a:spcBef>
                          <a:spcPts val="0"/>
                        </a:spcBef>
                        <a:spcAft>
                          <a:spcPts val="0"/>
                        </a:spcAft>
                      </a:pPr>
                      <a:r>
                        <a:rPr lang="en-CA" sz="1800" b="1" baseline="0" dirty="0" smtClean="0">
                          <a:solidFill>
                            <a:schemeClr val="tx2">
                              <a:lumMod val="75000"/>
                              <a:lumOff val="25000"/>
                            </a:schemeClr>
                          </a:solidFill>
                          <a:latin typeface="Arial Rounded MT Bold" pitchFamily="34" charset="0"/>
                          <a:ea typeface="Times New Roman"/>
                        </a:rPr>
                        <a:t>(to be reviewed)</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NO LONGER REQUIRED</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1126185">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Electrical</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Electrical Maintenance</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Electrical Transformer cleaning</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1126185">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Total Estimated Cost</a:t>
                      </a:r>
                    </a:p>
                  </a:txBody>
                  <a:tcPr marL="68580" marR="68580" marT="0" marB="0"/>
                </a:tc>
                <a:tc>
                  <a:txBody>
                    <a:bodyPr/>
                    <a:lstStyle/>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p>
                      <a:pPr marL="0" marR="0" algn="ctr">
                        <a:spcBef>
                          <a:spcPts val="0"/>
                        </a:spcBef>
                        <a:spcAft>
                          <a:spcPts val="0"/>
                        </a:spcAft>
                      </a:pPr>
                      <a:r>
                        <a:rPr lang="en-CA" sz="1800" b="1" smtClean="0">
                          <a:solidFill>
                            <a:schemeClr val="tx2">
                              <a:lumMod val="75000"/>
                              <a:lumOff val="25000"/>
                            </a:schemeClr>
                          </a:solidFill>
                          <a:latin typeface="Arial Rounded MT Bold" pitchFamily="34" charset="0"/>
                          <a:ea typeface="Times New Roman"/>
                        </a:rPr>
                        <a:t>$280,000.00</a:t>
                      </a:r>
                      <a:endParaRPr lang="en-CA" sz="1800" b="1" dirty="0" smtClean="0">
                        <a:solidFill>
                          <a:schemeClr val="tx2">
                            <a:lumMod val="75000"/>
                            <a:lumOff val="25000"/>
                          </a:schemeClr>
                        </a:solidFill>
                        <a:latin typeface="Arial Rounded MT Bold" pitchFamily="34" charset="0"/>
                        <a:ea typeface="Times New Roman"/>
                      </a:endParaRPr>
                    </a:p>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txBody>
                  <a:tcPr marL="68580" marR="68580" marT="0" marB="0"/>
                </a:tc>
              </a:tr>
            </a:tbl>
          </a:graphicData>
        </a:graphic>
      </p:graphicFrame>
    </p:spTree>
    <p:extLst>
      <p:ext uri="{BB962C8B-B14F-4D97-AF65-F5344CB8AC3E}">
        <p14:creationId xmlns:p14="http://schemas.microsoft.com/office/powerpoint/2010/main" val="20125960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chemeClr val="tx2">
                    <a:lumMod val="75000"/>
                    <a:lumOff val="25000"/>
                  </a:schemeClr>
                </a:solidFill>
                <a:latin typeface="Arial Rounded MT Bold" pitchFamily="34" charset="0"/>
              </a:rPr>
              <a:t>Nackawic Middle School (NMS) General Information – Facility Review</a:t>
            </a:r>
            <a:endParaRPr lang="en-CA" sz="3200" dirty="0">
              <a:solidFill>
                <a:schemeClr val="tx2">
                  <a:lumMod val="75000"/>
                  <a:lumOff val="25000"/>
                </a:schemeClr>
              </a:solidFill>
            </a:endParaRPr>
          </a:p>
        </p:txBody>
      </p:sp>
      <p:sp>
        <p:nvSpPr>
          <p:cNvPr id="3" name="Content Placeholder 2"/>
          <p:cNvSpPr>
            <a:spLocks noGrp="1"/>
          </p:cNvSpPr>
          <p:nvPr>
            <p:ph idx="1"/>
          </p:nvPr>
        </p:nvSpPr>
        <p:spPr/>
        <p:txBody>
          <a:bodyPr>
            <a:normAutofit/>
          </a:bodyPr>
          <a:lstStyle/>
          <a:p>
            <a:r>
              <a:rPr lang="en-US" b="1" dirty="0">
                <a:solidFill>
                  <a:schemeClr val="tx2">
                    <a:lumMod val="75000"/>
                    <a:lumOff val="25000"/>
                  </a:schemeClr>
                </a:solidFill>
                <a:latin typeface="Arial Rounded MT Bold" pitchFamily="34" charset="0"/>
              </a:rPr>
              <a:t>The school </a:t>
            </a:r>
            <a:r>
              <a:rPr lang="en-US" b="1" dirty="0" smtClean="0">
                <a:solidFill>
                  <a:schemeClr val="tx2">
                    <a:lumMod val="75000"/>
                    <a:lumOff val="25000"/>
                  </a:schemeClr>
                </a:solidFill>
                <a:latin typeface="Arial Rounded MT Bold" pitchFamily="34" charset="0"/>
              </a:rPr>
              <a:t>has 17 </a:t>
            </a:r>
            <a:r>
              <a:rPr lang="en-US" b="1" dirty="0">
                <a:solidFill>
                  <a:schemeClr val="tx2">
                    <a:lumMod val="75000"/>
                    <a:lumOff val="25000"/>
                  </a:schemeClr>
                </a:solidFill>
                <a:latin typeface="Arial Rounded MT Bold" pitchFamily="34" charset="0"/>
              </a:rPr>
              <a:t>rooms that </a:t>
            </a:r>
            <a:r>
              <a:rPr lang="en-US" b="1" dirty="0" smtClean="0">
                <a:solidFill>
                  <a:schemeClr val="tx2">
                    <a:lumMod val="75000"/>
                    <a:lumOff val="25000"/>
                  </a:schemeClr>
                </a:solidFill>
                <a:latin typeface="Arial Rounded MT Bold" pitchFamily="34" charset="0"/>
              </a:rPr>
              <a:t>are </a:t>
            </a:r>
            <a:r>
              <a:rPr lang="en-US" b="1" dirty="0">
                <a:solidFill>
                  <a:schemeClr val="tx2">
                    <a:lumMod val="75000"/>
                    <a:lumOff val="25000"/>
                  </a:schemeClr>
                </a:solidFill>
                <a:latin typeface="Arial Rounded MT Bold" pitchFamily="34" charset="0"/>
              </a:rPr>
              <a:t>defined as classrooms.</a:t>
            </a:r>
          </a:p>
          <a:p>
            <a:r>
              <a:rPr lang="en-US" sz="2400" b="1" dirty="0" smtClean="0">
                <a:solidFill>
                  <a:schemeClr val="tx2">
                    <a:lumMod val="75000"/>
                    <a:lumOff val="25000"/>
                  </a:schemeClr>
                </a:solidFill>
                <a:latin typeface="Arial Rounded MT Bold" pitchFamily="34" charset="0"/>
              </a:rPr>
              <a:t>Corridor </a:t>
            </a:r>
            <a:r>
              <a:rPr lang="en-US" sz="2400" b="1" dirty="0">
                <a:solidFill>
                  <a:schemeClr val="tx2">
                    <a:lumMod val="75000"/>
                    <a:lumOff val="25000"/>
                  </a:schemeClr>
                </a:solidFill>
                <a:latin typeface="Arial Rounded MT Bold" pitchFamily="34" charset="0"/>
              </a:rPr>
              <a:t>and classroom </a:t>
            </a:r>
            <a:r>
              <a:rPr lang="en-US" sz="2400" b="1" dirty="0" smtClean="0">
                <a:solidFill>
                  <a:schemeClr val="tx2">
                    <a:lumMod val="75000"/>
                    <a:lumOff val="25000"/>
                  </a:schemeClr>
                </a:solidFill>
                <a:latin typeface="Arial Rounded MT Bold" pitchFamily="34" charset="0"/>
              </a:rPr>
              <a:t>walls are </a:t>
            </a:r>
            <a:r>
              <a:rPr lang="en-US" b="1" dirty="0" smtClean="0">
                <a:solidFill>
                  <a:schemeClr val="tx2">
                    <a:lumMod val="75000"/>
                    <a:lumOff val="25000"/>
                  </a:schemeClr>
                </a:solidFill>
                <a:latin typeface="Arial Rounded MT Bold" pitchFamily="34" charset="0"/>
              </a:rPr>
              <a:t>masonry block</a:t>
            </a:r>
            <a:r>
              <a:rPr lang="en-US" sz="2400" b="1" dirty="0" smtClean="0">
                <a:solidFill>
                  <a:schemeClr val="tx2">
                    <a:lumMod val="75000"/>
                    <a:lumOff val="25000"/>
                  </a:schemeClr>
                </a:solidFill>
                <a:latin typeface="Arial Rounded MT Bold" pitchFamily="34" charset="0"/>
              </a:rPr>
              <a:t>.</a:t>
            </a:r>
          </a:p>
          <a:p>
            <a:r>
              <a:rPr lang="en-US" sz="2400" b="1" dirty="0" smtClean="0">
                <a:solidFill>
                  <a:schemeClr val="tx2">
                    <a:lumMod val="75000"/>
                    <a:lumOff val="25000"/>
                  </a:schemeClr>
                </a:solidFill>
                <a:latin typeface="Arial Rounded MT Bold" pitchFamily="34" charset="0"/>
              </a:rPr>
              <a:t>Ceilings suspended tee bar.</a:t>
            </a:r>
          </a:p>
          <a:p>
            <a:r>
              <a:rPr lang="en-US" b="1" dirty="0">
                <a:solidFill>
                  <a:schemeClr val="tx2">
                    <a:lumMod val="75000"/>
                    <a:lumOff val="25000"/>
                  </a:schemeClr>
                </a:solidFill>
                <a:latin typeface="Arial Rounded MT Bold" pitchFamily="34" charset="0"/>
              </a:rPr>
              <a:t>The building is equipped with fire alarm system</a:t>
            </a:r>
            <a:r>
              <a:rPr lang="en-US" b="1" dirty="0" smtClean="0">
                <a:solidFill>
                  <a:schemeClr val="tx2">
                    <a:lumMod val="75000"/>
                    <a:lumOff val="25000"/>
                  </a:schemeClr>
                </a:solidFill>
                <a:latin typeface="Arial Rounded MT Bold" pitchFamily="34" charset="0"/>
              </a:rPr>
              <a:t>.</a:t>
            </a:r>
          </a:p>
          <a:p>
            <a:r>
              <a:rPr lang="en-US" b="1" dirty="0">
                <a:solidFill>
                  <a:schemeClr val="tx2">
                    <a:lumMod val="75000"/>
                    <a:lumOff val="25000"/>
                  </a:schemeClr>
                </a:solidFill>
                <a:latin typeface="Arial Rounded MT Bold" pitchFamily="34" charset="0"/>
              </a:rPr>
              <a:t> Fire extinguishers are located throughout the building and fire alarm pull stations are located in corridors</a:t>
            </a:r>
            <a:r>
              <a:rPr lang="en-US" b="1" dirty="0" smtClean="0">
                <a:solidFill>
                  <a:schemeClr val="tx2">
                    <a:lumMod val="75000"/>
                    <a:lumOff val="25000"/>
                  </a:schemeClr>
                </a:solidFill>
                <a:latin typeface="Arial Rounded MT Bold" pitchFamily="34" charset="0"/>
              </a:rPr>
              <a:t>.</a:t>
            </a:r>
          </a:p>
          <a:p>
            <a:endParaRPr lang="en-US" b="1" dirty="0">
              <a:solidFill>
                <a:schemeClr val="tx2">
                  <a:lumMod val="75000"/>
                  <a:lumOff val="25000"/>
                </a:schemeClr>
              </a:solidFill>
              <a:latin typeface="Arial Rounded MT Bold" pitchFamily="34" charset="0"/>
            </a:endParaRPr>
          </a:p>
          <a:p>
            <a:endParaRPr lang="en-US" dirty="0" smtClean="0">
              <a:solidFill>
                <a:schemeClr val="tx2">
                  <a:lumMod val="75000"/>
                  <a:lumOff val="25000"/>
                </a:schemeClr>
              </a:solidFill>
              <a:latin typeface="Arial Rounded MT Bold" pitchFamily="34" charset="0"/>
            </a:endParaRPr>
          </a:p>
          <a:p>
            <a:endParaRPr lang="en-US" dirty="0">
              <a:solidFill>
                <a:schemeClr val="tx2">
                  <a:lumMod val="75000"/>
                  <a:lumOff val="25000"/>
                </a:schemeClr>
              </a:solidFill>
              <a:latin typeface="Arial Rounded MT Bold" pitchFamily="34" charset="0"/>
            </a:endParaRPr>
          </a:p>
          <a:p>
            <a:endParaRPr lang="en-US" dirty="0" smtClean="0">
              <a:solidFill>
                <a:schemeClr val="tx2">
                  <a:lumMod val="75000"/>
                  <a:lumOff val="25000"/>
                </a:schemeClr>
              </a:solidFill>
              <a:latin typeface="Arial Rounded MT Bold" pitchFamily="34" charset="0"/>
            </a:endParaRPr>
          </a:p>
          <a:p>
            <a:endParaRPr lang="en-US" dirty="0">
              <a:solidFill>
                <a:schemeClr val="tx2">
                  <a:lumMod val="75000"/>
                  <a:lumOff val="25000"/>
                </a:schemeClr>
              </a:solidFill>
              <a:latin typeface="Arial Rounded MT Bold" pitchFamily="34" charset="0"/>
            </a:endParaRPr>
          </a:p>
          <a:p>
            <a:endParaRPr lang="en-US" dirty="0">
              <a:solidFill>
                <a:schemeClr val="tx2">
                  <a:lumMod val="75000"/>
                  <a:lumOff val="25000"/>
                </a:schemeClr>
              </a:solidFill>
              <a:latin typeface="Arial Rounded MT Bold" pitchFamily="34" charset="0"/>
            </a:endParaRPr>
          </a:p>
          <a:p>
            <a:endParaRPr lang="en-US" sz="2400" dirty="0">
              <a:solidFill>
                <a:schemeClr val="tx2">
                  <a:lumMod val="75000"/>
                  <a:lumOff val="25000"/>
                </a:schemeClr>
              </a:solidFill>
              <a:latin typeface="Arial Rounded MT Bold" pitchFamily="34" charset="0"/>
            </a:endParaRPr>
          </a:p>
          <a:p>
            <a:pPr lvl="1"/>
            <a:endParaRPr lang="en-US" sz="2400" dirty="0">
              <a:solidFill>
                <a:schemeClr val="tx2">
                  <a:lumMod val="75000"/>
                  <a:lumOff val="25000"/>
                </a:schemeClr>
              </a:solidFill>
              <a:latin typeface="Arial Rounded MT Bold" pitchFamily="34" charset="0"/>
            </a:endParaRPr>
          </a:p>
          <a:p>
            <a:pPr lvl="1"/>
            <a:endParaRPr lang="en-US" sz="2400" dirty="0">
              <a:solidFill>
                <a:schemeClr val="tx2">
                  <a:lumMod val="75000"/>
                  <a:lumOff val="25000"/>
                </a:schemeClr>
              </a:solidFill>
              <a:latin typeface="Arial Rounded MT Bold" pitchFamily="34" charset="0"/>
            </a:endParaRPr>
          </a:p>
          <a:p>
            <a:pPr marL="0" indent="0">
              <a:buNone/>
            </a:pPr>
            <a:endParaRPr lang="en-CA" dirty="0">
              <a:solidFill>
                <a:schemeClr val="tx2">
                  <a:lumMod val="75000"/>
                  <a:lumOff val="25000"/>
                </a:schemeClr>
              </a:solidFill>
            </a:endParaRPr>
          </a:p>
        </p:txBody>
      </p:sp>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47</a:t>
            </a:fld>
            <a:endParaRPr lang="en-US" sz="1200" dirty="0"/>
          </a:p>
        </p:txBody>
      </p:sp>
    </p:spTree>
    <p:extLst>
      <p:ext uri="{BB962C8B-B14F-4D97-AF65-F5344CB8AC3E}">
        <p14:creationId xmlns:p14="http://schemas.microsoft.com/office/powerpoint/2010/main" val="4321752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1336956"/>
          </a:xfrm>
        </p:spPr>
        <p:txBody>
          <a:bodyPr/>
          <a:lstStyle/>
          <a:p>
            <a:r>
              <a:rPr lang="en-US" b="1" dirty="0" smtClean="0">
                <a:solidFill>
                  <a:schemeClr val="tx2">
                    <a:lumMod val="75000"/>
                    <a:lumOff val="25000"/>
                  </a:schemeClr>
                </a:solidFill>
                <a:latin typeface="Arial Rounded MT Bold" pitchFamily="34" charset="0"/>
              </a:rPr>
              <a:t>NMS Bottom Floor</a:t>
            </a:r>
            <a:endParaRPr lang="en-US" b="1" dirty="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48</a:t>
            </a:fld>
            <a:endParaRPr lang="en-US" sz="1200" dirty="0"/>
          </a:p>
        </p:txBody>
      </p:sp>
      <p:pic>
        <p:nvPicPr>
          <p:cNvPr id="102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49276" y="1882948"/>
            <a:ext cx="8042275" cy="377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90086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NMS Middle Floor</a:t>
            </a:r>
            <a:endParaRPr lang="en-US" b="1" dirty="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49</a:t>
            </a:fld>
            <a:endParaRPr lang="en-US" sz="1200" dirty="0"/>
          </a:p>
        </p:txBody>
      </p:sp>
      <p:pic>
        <p:nvPicPr>
          <p:cNvPr id="2050"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49276" y="1882948"/>
            <a:ext cx="8042275" cy="377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99162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2">
                    <a:lumMod val="75000"/>
                    <a:lumOff val="25000"/>
                  </a:schemeClr>
                </a:solidFill>
                <a:latin typeface="Arial Rounded MT Bold" panose="020F0704030504030204" pitchFamily="34" charset="0"/>
              </a:rPr>
              <a:t>Presentations of Facts</a:t>
            </a:r>
            <a:endParaRPr lang="en-US" sz="3600" b="1" dirty="0">
              <a:solidFill>
                <a:schemeClr val="tx2">
                  <a:lumMod val="75000"/>
                  <a:lumOff val="25000"/>
                </a:schemeClr>
              </a:solidFill>
              <a:latin typeface="Arial Rounded MT Bold" panose="020F0704030504030204" pitchFamily="34" charset="0"/>
            </a:endParaRPr>
          </a:p>
        </p:txBody>
      </p:sp>
      <p:sp>
        <p:nvSpPr>
          <p:cNvPr id="3" name="Content Placeholder 2"/>
          <p:cNvSpPr>
            <a:spLocks noGrp="1"/>
          </p:cNvSpPr>
          <p:nvPr>
            <p:ph idx="1"/>
          </p:nvPr>
        </p:nvSpPr>
        <p:spPr/>
        <p:txBody>
          <a:bodyPr>
            <a:normAutofit fontScale="85000" lnSpcReduction="20000"/>
          </a:bodyPr>
          <a:lstStyle/>
          <a:p>
            <a:r>
              <a:rPr lang="en-US" dirty="0" smtClean="0">
                <a:solidFill>
                  <a:schemeClr val="tx2">
                    <a:lumMod val="75000"/>
                    <a:lumOff val="25000"/>
                  </a:schemeClr>
                </a:solidFill>
                <a:latin typeface="Arial Rounded MT Bold" panose="020F0704030504030204" pitchFamily="34" charset="0"/>
              </a:rPr>
              <a:t>Enrolment</a:t>
            </a:r>
          </a:p>
          <a:p>
            <a:r>
              <a:rPr lang="en-US" dirty="0" smtClean="0">
                <a:solidFill>
                  <a:schemeClr val="tx2">
                    <a:lumMod val="75000"/>
                    <a:lumOff val="25000"/>
                  </a:schemeClr>
                </a:solidFill>
                <a:latin typeface="Arial Rounded MT Bold" panose="020F0704030504030204" pitchFamily="34" charset="0"/>
              </a:rPr>
              <a:t>Quality of Education Programs &amp; Services</a:t>
            </a:r>
          </a:p>
          <a:p>
            <a:r>
              <a:rPr lang="en-US" dirty="0" smtClean="0">
                <a:solidFill>
                  <a:schemeClr val="tx2">
                    <a:lumMod val="75000"/>
                    <a:lumOff val="25000"/>
                  </a:schemeClr>
                </a:solidFill>
                <a:latin typeface="Arial Rounded MT Bold" panose="020F0704030504030204" pitchFamily="34" charset="0"/>
              </a:rPr>
              <a:t>Provincial Assessment  Results &amp; Student Perception Results</a:t>
            </a:r>
          </a:p>
          <a:p>
            <a:r>
              <a:rPr lang="en-US" dirty="0" smtClean="0">
                <a:solidFill>
                  <a:schemeClr val="tx2">
                    <a:lumMod val="75000"/>
                    <a:lumOff val="25000"/>
                  </a:schemeClr>
                </a:solidFill>
                <a:latin typeface="Arial Rounded MT Bold" panose="020F0704030504030204" pitchFamily="34" charset="0"/>
              </a:rPr>
              <a:t>Health &amp; Safety Building Assessment</a:t>
            </a:r>
          </a:p>
          <a:p>
            <a:r>
              <a:rPr lang="en-US" dirty="0" smtClean="0">
                <a:solidFill>
                  <a:schemeClr val="tx2">
                    <a:lumMod val="75000"/>
                    <a:lumOff val="25000"/>
                  </a:schemeClr>
                </a:solidFill>
                <a:latin typeface="Arial Rounded MT Bold" panose="020F0704030504030204" pitchFamily="34" charset="0"/>
              </a:rPr>
              <a:t>Transportation</a:t>
            </a:r>
          </a:p>
          <a:p>
            <a:r>
              <a:rPr lang="en-US" dirty="0" smtClean="0">
                <a:solidFill>
                  <a:schemeClr val="tx2">
                    <a:lumMod val="75000"/>
                    <a:lumOff val="25000"/>
                  </a:schemeClr>
                </a:solidFill>
                <a:latin typeface="Arial Rounded MT Bold" panose="020F0704030504030204" pitchFamily="34" charset="0"/>
              </a:rPr>
              <a:t>Finances</a:t>
            </a:r>
          </a:p>
          <a:p>
            <a:r>
              <a:rPr lang="en-US" dirty="0">
                <a:solidFill>
                  <a:schemeClr val="tx2">
                    <a:lumMod val="75000"/>
                    <a:lumOff val="25000"/>
                  </a:schemeClr>
                </a:solidFill>
                <a:latin typeface="Arial Rounded MT Bold" panose="020F0704030504030204" pitchFamily="34" charset="0"/>
              </a:rPr>
              <a:t>Impact on Other Schools </a:t>
            </a:r>
          </a:p>
          <a:p>
            <a:r>
              <a:rPr lang="en-US" dirty="0" smtClean="0">
                <a:solidFill>
                  <a:schemeClr val="tx2">
                    <a:lumMod val="75000"/>
                    <a:lumOff val="25000"/>
                  </a:schemeClr>
                </a:solidFill>
                <a:latin typeface="Arial Rounded MT Bold" panose="020F0704030504030204" pitchFamily="34" charset="0"/>
              </a:rPr>
              <a:t>Economic Development</a:t>
            </a:r>
          </a:p>
          <a:p>
            <a:r>
              <a:rPr lang="en-US" dirty="0" smtClean="0">
                <a:solidFill>
                  <a:schemeClr val="tx2">
                    <a:lumMod val="75000"/>
                    <a:lumOff val="25000"/>
                  </a:schemeClr>
                </a:solidFill>
                <a:latin typeface="Arial Rounded MT Bold" panose="020F0704030504030204" pitchFamily="34" charset="0"/>
              </a:rPr>
              <a:t>Impact on the Local Community</a:t>
            </a:r>
          </a:p>
          <a:p>
            <a:endParaRPr lang="en-US" dirty="0"/>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400" smtClean="0"/>
              <a:pPr/>
              <a:t>5</a:t>
            </a:fld>
            <a:endParaRPr lang="en-US" sz="1400" dirty="0"/>
          </a:p>
        </p:txBody>
      </p:sp>
    </p:spTree>
    <p:extLst>
      <p:ext uri="{BB962C8B-B14F-4D97-AF65-F5344CB8AC3E}">
        <p14:creationId xmlns:p14="http://schemas.microsoft.com/office/powerpoint/2010/main" val="302280078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NMS Top Floor</a:t>
            </a:r>
            <a:endParaRPr lang="en-US" b="1" dirty="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50</a:t>
            </a:fld>
            <a:endParaRPr lang="en-US" sz="1200" dirty="0"/>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49275" y="1882948"/>
            <a:ext cx="8042275" cy="377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3356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latin typeface="Arial Rounded MT Bold" pitchFamily="34" charset="0"/>
              </a:rPr>
              <a:t>NMS Building </a:t>
            </a:r>
            <a:r>
              <a:rPr lang="en-US" dirty="0">
                <a:solidFill>
                  <a:schemeClr val="tx2">
                    <a:lumMod val="75000"/>
                    <a:lumOff val="25000"/>
                  </a:schemeClr>
                </a:solidFill>
                <a:latin typeface="Arial Rounded MT Bold" pitchFamily="34" charset="0"/>
              </a:rPr>
              <a:t>Summary</a:t>
            </a:r>
            <a:endParaRPr lang="en-CA" dirty="0">
              <a:solidFill>
                <a:schemeClr val="tx2">
                  <a:lumMod val="75000"/>
                  <a:lumOff val="25000"/>
                </a:schemeClr>
              </a:solidFill>
            </a:endParaRPr>
          </a:p>
        </p:txBody>
      </p:sp>
      <p:sp>
        <p:nvSpPr>
          <p:cNvPr id="3" name="Content Placeholder 2"/>
          <p:cNvSpPr>
            <a:spLocks noGrp="1"/>
          </p:cNvSpPr>
          <p:nvPr>
            <p:ph idx="1"/>
          </p:nvPr>
        </p:nvSpPr>
        <p:spPr/>
        <p:txBody>
          <a:bodyPr/>
          <a:lstStyle/>
          <a:p>
            <a:r>
              <a:rPr lang="en-US" b="1" dirty="0">
                <a:solidFill>
                  <a:schemeClr val="tx2">
                    <a:lumMod val="75000"/>
                    <a:lumOff val="25000"/>
                  </a:schemeClr>
                </a:solidFill>
                <a:latin typeface="Arial Rounded MT Bold" pitchFamily="34" charset="0"/>
              </a:rPr>
              <a:t>Constructed in </a:t>
            </a:r>
            <a:r>
              <a:rPr lang="en-US" b="1" dirty="0" smtClean="0">
                <a:solidFill>
                  <a:schemeClr val="tx2">
                    <a:lumMod val="75000"/>
                    <a:lumOff val="25000"/>
                  </a:schemeClr>
                </a:solidFill>
                <a:latin typeface="Arial Rounded MT Bold" pitchFamily="34" charset="0"/>
              </a:rPr>
              <a:t>1971.</a:t>
            </a:r>
            <a:endParaRPr lang="en-US" b="1" dirty="0">
              <a:solidFill>
                <a:schemeClr val="tx2">
                  <a:lumMod val="75000"/>
                  <a:lumOff val="25000"/>
                </a:schemeClr>
              </a:solidFill>
              <a:latin typeface="Arial Rounded MT Bold" pitchFamily="34" charset="0"/>
            </a:endParaRPr>
          </a:p>
          <a:p>
            <a:r>
              <a:rPr lang="en-US" b="1" dirty="0">
                <a:solidFill>
                  <a:schemeClr val="tx2">
                    <a:lumMod val="75000"/>
                    <a:lumOff val="25000"/>
                  </a:schemeClr>
                </a:solidFill>
                <a:latin typeface="Arial Rounded MT Bold" pitchFamily="34" charset="0"/>
              </a:rPr>
              <a:t>Renovations have included</a:t>
            </a:r>
            <a:r>
              <a:rPr lang="en-US" b="1" dirty="0" smtClean="0">
                <a:solidFill>
                  <a:schemeClr val="tx2">
                    <a:lumMod val="75000"/>
                    <a:lumOff val="25000"/>
                  </a:schemeClr>
                </a:solidFill>
                <a:latin typeface="Arial Rounded MT Bold" pitchFamily="34" charset="0"/>
              </a:rPr>
              <a:t>:</a:t>
            </a:r>
            <a:endParaRPr lang="en-US" b="1" dirty="0">
              <a:solidFill>
                <a:schemeClr val="tx2">
                  <a:lumMod val="75000"/>
                  <a:lumOff val="25000"/>
                </a:schemeClr>
              </a:solidFill>
              <a:latin typeface="Arial Rounded MT Bold" pitchFamily="34" charset="0"/>
            </a:endParaRPr>
          </a:p>
          <a:p>
            <a:pPr marL="514350" indent="-514350">
              <a:buFont typeface="+mj-lt"/>
              <a:buAutoNum type="romanLcPeriod"/>
            </a:pPr>
            <a:r>
              <a:rPr lang="en-US" b="1" dirty="0" smtClean="0">
                <a:solidFill>
                  <a:schemeClr val="tx2">
                    <a:lumMod val="75000"/>
                    <a:lumOff val="25000"/>
                  </a:schemeClr>
                </a:solidFill>
                <a:latin typeface="Arial Rounded MT Bold" pitchFamily="34" charset="0"/>
              </a:rPr>
              <a:t>Some widows upgraded in 1998.</a:t>
            </a:r>
          </a:p>
          <a:p>
            <a:pPr marL="514350" indent="-514350">
              <a:buFont typeface="+mj-lt"/>
              <a:buAutoNum type="romanLcPeriod"/>
            </a:pPr>
            <a:r>
              <a:rPr lang="en-US" b="1" dirty="0" smtClean="0">
                <a:solidFill>
                  <a:schemeClr val="tx2">
                    <a:lumMod val="75000"/>
                    <a:lumOff val="25000"/>
                  </a:schemeClr>
                </a:solidFill>
                <a:latin typeface="Arial Rounded MT Bold" pitchFamily="34" charset="0"/>
              </a:rPr>
              <a:t>Roof- replaced a portion in 2005, 2012 and in 2014.</a:t>
            </a:r>
          </a:p>
          <a:p>
            <a:endParaRPr lang="en-US" b="1" dirty="0">
              <a:solidFill>
                <a:schemeClr val="tx2">
                  <a:lumMod val="75000"/>
                  <a:lumOff val="25000"/>
                </a:schemeClr>
              </a:solidFill>
              <a:latin typeface="Arial Rounded MT Bold" pitchFamily="34" charset="0"/>
            </a:endParaRPr>
          </a:p>
          <a:p>
            <a:pPr marL="0" indent="0">
              <a:buNone/>
            </a:pPr>
            <a:endParaRPr lang="en-US" dirty="0">
              <a:solidFill>
                <a:schemeClr val="tx2">
                  <a:lumMod val="75000"/>
                  <a:lumOff val="25000"/>
                </a:schemeClr>
              </a:solidFill>
              <a:latin typeface="Arial Rounded MT Bold" pitchFamily="34" charset="0"/>
            </a:endParaRPr>
          </a:p>
          <a:p>
            <a:endParaRPr lang="en-CA" dirty="0"/>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51</a:t>
            </a:fld>
            <a:endParaRPr lang="en-US" sz="1200" dirty="0"/>
          </a:p>
        </p:txBody>
      </p:sp>
    </p:spTree>
    <p:extLst>
      <p:ext uri="{BB962C8B-B14F-4D97-AF65-F5344CB8AC3E}">
        <p14:creationId xmlns:p14="http://schemas.microsoft.com/office/powerpoint/2010/main" val="37260997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8318"/>
          </a:xfrm>
        </p:spPr>
        <p:txBody>
          <a:bodyPr/>
          <a:lstStyle/>
          <a:p>
            <a:r>
              <a:rPr lang="en-US" dirty="0" smtClean="0">
                <a:solidFill>
                  <a:schemeClr val="tx2">
                    <a:lumMod val="75000"/>
                    <a:lumOff val="25000"/>
                  </a:schemeClr>
                </a:solidFill>
                <a:latin typeface="Arial Rounded MT Bold" pitchFamily="34" charset="0"/>
              </a:rPr>
              <a:t> NMS Building Summary</a:t>
            </a:r>
            <a:endParaRPr lang="en-US"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a:xfrm>
            <a:off x="549275" y="1681224"/>
            <a:ext cx="8042276" cy="4343400"/>
          </a:xfrm>
        </p:spPr>
        <p:txBody>
          <a:bodyPr>
            <a:normAutofit fontScale="92500"/>
          </a:bodyPr>
          <a:lstStyle/>
          <a:p>
            <a:r>
              <a:rPr lang="en-US" b="1" dirty="0" smtClean="0">
                <a:solidFill>
                  <a:schemeClr val="tx2">
                    <a:lumMod val="75000"/>
                    <a:lumOff val="25000"/>
                  </a:schemeClr>
                </a:solidFill>
                <a:latin typeface="Arial Rounded MT Bold" pitchFamily="34" charset="0"/>
              </a:rPr>
              <a:t>There is a cafeteria in the school.</a:t>
            </a:r>
          </a:p>
          <a:p>
            <a:r>
              <a:rPr lang="en-US" b="1" dirty="0" smtClean="0">
                <a:solidFill>
                  <a:schemeClr val="tx2">
                    <a:lumMod val="75000"/>
                    <a:lumOff val="25000"/>
                  </a:schemeClr>
                </a:solidFill>
                <a:latin typeface="Arial Rounded MT Bold" pitchFamily="34" charset="0"/>
              </a:rPr>
              <a:t>Exterior doors are in good to fair condition.</a:t>
            </a:r>
          </a:p>
          <a:p>
            <a:r>
              <a:rPr lang="en-US" b="1" dirty="0" smtClean="0">
                <a:solidFill>
                  <a:schemeClr val="tx2">
                    <a:lumMod val="75000"/>
                    <a:lumOff val="25000"/>
                  </a:schemeClr>
                </a:solidFill>
                <a:latin typeface="Arial Rounded MT Bold" pitchFamily="34" charset="0"/>
              </a:rPr>
              <a:t>Windows are in good to fair condition.</a:t>
            </a:r>
          </a:p>
          <a:p>
            <a:r>
              <a:rPr lang="en-US" b="1" dirty="0" smtClean="0">
                <a:solidFill>
                  <a:schemeClr val="tx2">
                    <a:lumMod val="75000"/>
                    <a:lumOff val="25000"/>
                  </a:schemeClr>
                </a:solidFill>
                <a:latin typeface="Arial Rounded MT Bold" pitchFamily="34" charset="0"/>
              </a:rPr>
              <a:t>There is a Whirltech</a:t>
            </a:r>
            <a:r>
              <a:rPr lang="en-US" b="1" dirty="0">
                <a:solidFill>
                  <a:schemeClr val="tx2">
                    <a:lumMod val="75000"/>
                    <a:lumOff val="25000"/>
                  </a:schemeClr>
                </a:solidFill>
                <a:latin typeface="Arial Rounded MT Bold" pitchFamily="34" charset="0"/>
              </a:rPr>
              <a:t> </a:t>
            </a:r>
            <a:r>
              <a:rPr lang="en-US" b="1" dirty="0" smtClean="0">
                <a:solidFill>
                  <a:schemeClr val="tx2">
                    <a:lumMod val="75000"/>
                    <a:lumOff val="25000"/>
                  </a:schemeClr>
                </a:solidFill>
                <a:latin typeface="Arial Rounded MT Bold" pitchFamily="34" charset="0"/>
              </a:rPr>
              <a:t>lift for physically disabled persons.</a:t>
            </a:r>
          </a:p>
          <a:p>
            <a:r>
              <a:rPr lang="en-US" b="1" dirty="0" smtClean="0">
                <a:solidFill>
                  <a:schemeClr val="tx2">
                    <a:lumMod val="75000"/>
                    <a:lumOff val="25000"/>
                  </a:schemeClr>
                </a:solidFill>
                <a:latin typeface="Arial Rounded MT Bold" pitchFamily="34" charset="0"/>
              </a:rPr>
              <a:t>Interior doors are fire rated with panic hardware where appropriate.</a:t>
            </a:r>
          </a:p>
          <a:p>
            <a:r>
              <a:rPr lang="en-US" b="1" dirty="0" smtClean="0">
                <a:solidFill>
                  <a:schemeClr val="tx2">
                    <a:lumMod val="75000"/>
                    <a:lumOff val="25000"/>
                  </a:schemeClr>
                </a:solidFill>
                <a:latin typeface="Arial Rounded MT Bold" pitchFamily="34" charset="0"/>
              </a:rPr>
              <a:t>Washrooms are in good condition.</a:t>
            </a:r>
          </a:p>
          <a:p>
            <a:r>
              <a:rPr lang="en-US" b="1" dirty="0" smtClean="0">
                <a:solidFill>
                  <a:schemeClr val="tx2">
                    <a:lumMod val="75000"/>
                    <a:lumOff val="25000"/>
                  </a:schemeClr>
                </a:solidFill>
                <a:latin typeface="Arial Rounded MT Bold" pitchFamily="34" charset="0"/>
              </a:rPr>
              <a:t>Gym floor is hardwood in good condition.</a:t>
            </a:r>
          </a:p>
          <a:p>
            <a:endParaRPr lang="en-US" dirty="0">
              <a:solidFill>
                <a:schemeClr val="tx2">
                  <a:lumMod val="75000"/>
                  <a:lumOff val="25000"/>
                </a:schemeClr>
              </a:solidFill>
              <a:latin typeface="Arial Rounded MT Bold" pitchFamily="34" charset="0"/>
            </a:endParaRPr>
          </a:p>
          <a:p>
            <a:endParaRPr lang="en-US" dirty="0" smtClean="0">
              <a:solidFill>
                <a:schemeClr val="tx2">
                  <a:lumMod val="75000"/>
                  <a:lumOff val="25000"/>
                </a:schemeClr>
              </a:solidFill>
              <a:latin typeface="Arial Rounded MT Bold" pitchFamily="34" charset="0"/>
            </a:endParaRPr>
          </a:p>
          <a:p>
            <a:endParaRPr lang="en-US" dirty="0" smtClean="0">
              <a:solidFill>
                <a:schemeClr val="tx2">
                  <a:lumMod val="75000"/>
                  <a:lumOff val="25000"/>
                </a:schemeClr>
              </a:solidFill>
              <a:latin typeface="Arial Rounded MT Bold" pitchFamily="34" charset="0"/>
            </a:endParaRPr>
          </a:p>
          <a:p>
            <a:endParaRPr lang="en-US" dirty="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52</a:t>
            </a:fld>
            <a:endParaRPr lang="en-US" sz="1200" dirty="0"/>
          </a:p>
        </p:txBody>
      </p:sp>
    </p:spTree>
    <p:extLst>
      <p:ext uri="{BB962C8B-B14F-4D97-AF65-F5344CB8AC3E}">
        <p14:creationId xmlns:p14="http://schemas.microsoft.com/office/powerpoint/2010/main" val="38528520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038318"/>
          </a:xfrm>
        </p:spPr>
        <p:txBody>
          <a:bodyPr/>
          <a:lstStyle/>
          <a:p>
            <a:r>
              <a:rPr lang="en-US" dirty="0" smtClean="0">
                <a:solidFill>
                  <a:schemeClr val="tx2">
                    <a:lumMod val="75000"/>
                    <a:lumOff val="25000"/>
                  </a:schemeClr>
                </a:solidFill>
                <a:latin typeface="Arial Rounded MT Bold" pitchFamily="34" charset="0"/>
              </a:rPr>
              <a:t>NMS Electrical </a:t>
            </a:r>
            <a:r>
              <a:rPr lang="en-US" dirty="0">
                <a:solidFill>
                  <a:schemeClr val="tx2">
                    <a:lumMod val="75000"/>
                    <a:lumOff val="25000"/>
                  </a:schemeClr>
                </a:solidFill>
                <a:latin typeface="Arial Rounded MT Bold" pitchFamily="34" charset="0"/>
              </a:rPr>
              <a:t>&amp; Lighting</a:t>
            </a:r>
            <a:endParaRPr lang="en-CA" dirty="0">
              <a:solidFill>
                <a:schemeClr val="tx2">
                  <a:lumMod val="75000"/>
                  <a:lumOff val="25000"/>
                </a:schemeClr>
              </a:solidFill>
            </a:endParaRPr>
          </a:p>
        </p:txBody>
      </p:sp>
      <p:sp>
        <p:nvSpPr>
          <p:cNvPr id="3" name="Content Placeholder 2"/>
          <p:cNvSpPr>
            <a:spLocks noGrp="1"/>
          </p:cNvSpPr>
          <p:nvPr>
            <p:ph idx="1"/>
          </p:nvPr>
        </p:nvSpPr>
        <p:spPr>
          <a:xfrm>
            <a:off x="549275" y="1307942"/>
            <a:ext cx="8042276" cy="4944578"/>
          </a:xfrm>
        </p:spPr>
        <p:txBody>
          <a:bodyPr>
            <a:normAutofit/>
          </a:bodyPr>
          <a:lstStyle/>
          <a:p>
            <a:r>
              <a:rPr lang="en-US" b="1" dirty="0" smtClean="0">
                <a:solidFill>
                  <a:schemeClr val="tx2">
                    <a:lumMod val="75000"/>
                    <a:lumOff val="25000"/>
                  </a:schemeClr>
                </a:solidFill>
                <a:latin typeface="Arial Rounded MT Bold" pitchFamily="34" charset="0"/>
              </a:rPr>
              <a:t>Electrical entrance is 4000 amps, 120/208 volt 3 phase in good condition with a capacity for additional circuits .</a:t>
            </a:r>
            <a:endParaRPr lang="en-US" b="1" dirty="0">
              <a:solidFill>
                <a:schemeClr val="tx2">
                  <a:lumMod val="75000"/>
                  <a:lumOff val="25000"/>
                </a:schemeClr>
              </a:solidFill>
              <a:latin typeface="Arial Rounded MT Bold" pitchFamily="34" charset="0"/>
            </a:endParaRPr>
          </a:p>
          <a:p>
            <a:r>
              <a:rPr lang="en-US" b="1" dirty="0" smtClean="0">
                <a:solidFill>
                  <a:schemeClr val="tx2">
                    <a:lumMod val="75000"/>
                    <a:lumOff val="25000"/>
                  </a:schemeClr>
                </a:solidFill>
                <a:latin typeface="Arial Rounded MT Bold" pitchFamily="34" charset="0"/>
              </a:rPr>
              <a:t>Interior </a:t>
            </a:r>
            <a:r>
              <a:rPr lang="en-US" b="1" dirty="0">
                <a:solidFill>
                  <a:schemeClr val="tx2">
                    <a:lumMod val="75000"/>
                    <a:lumOff val="25000"/>
                  </a:schemeClr>
                </a:solidFill>
                <a:latin typeface="Arial Rounded MT Bold" pitchFamily="34" charset="0"/>
              </a:rPr>
              <a:t>lighting is fluorescent in </a:t>
            </a:r>
            <a:r>
              <a:rPr lang="en-US" b="1" dirty="0" smtClean="0">
                <a:solidFill>
                  <a:schemeClr val="tx2">
                    <a:lumMod val="75000"/>
                    <a:lumOff val="25000"/>
                  </a:schemeClr>
                </a:solidFill>
                <a:latin typeface="Arial Rounded MT Bold" pitchFamily="34" charset="0"/>
              </a:rPr>
              <a:t>good condition.</a:t>
            </a:r>
          </a:p>
          <a:p>
            <a:r>
              <a:rPr lang="en-US" b="1" dirty="0">
                <a:solidFill>
                  <a:schemeClr val="tx2">
                    <a:lumMod val="75000"/>
                    <a:lumOff val="25000"/>
                  </a:schemeClr>
                </a:solidFill>
                <a:latin typeface="Arial Rounded MT Bold" pitchFamily="34" charset="0"/>
              </a:rPr>
              <a:t>The building has a Public Address system</a:t>
            </a:r>
            <a:r>
              <a:rPr lang="en-US" b="1" dirty="0" smtClean="0">
                <a:solidFill>
                  <a:schemeClr val="tx2">
                    <a:lumMod val="75000"/>
                    <a:lumOff val="25000"/>
                  </a:schemeClr>
                </a:solidFill>
                <a:latin typeface="Arial Rounded MT Bold" pitchFamily="34" charset="0"/>
              </a:rPr>
              <a:t>.</a:t>
            </a:r>
          </a:p>
          <a:p>
            <a:r>
              <a:rPr lang="en-US" b="1" dirty="0" smtClean="0">
                <a:solidFill>
                  <a:schemeClr val="tx2">
                    <a:lumMod val="75000"/>
                    <a:lumOff val="25000"/>
                  </a:schemeClr>
                </a:solidFill>
                <a:latin typeface="Arial Rounded MT Bold" pitchFamily="34" charset="0"/>
              </a:rPr>
              <a:t>Heating is electric baseboard along with cabinet and duct heaters.</a:t>
            </a:r>
          </a:p>
          <a:p>
            <a:endParaRPr lang="en-US" sz="3200" b="1" dirty="0">
              <a:solidFill>
                <a:schemeClr val="tx2">
                  <a:lumMod val="75000"/>
                  <a:lumOff val="25000"/>
                </a:schemeClr>
              </a:solidFill>
              <a:latin typeface="Arial Rounded MT Bold" pitchFamily="34" charset="0"/>
            </a:endParaRPr>
          </a:p>
          <a:p>
            <a:endParaRPr lang="en-US" sz="3200" dirty="0" smtClean="0">
              <a:solidFill>
                <a:schemeClr val="tx2">
                  <a:lumMod val="75000"/>
                  <a:lumOff val="25000"/>
                </a:schemeClr>
              </a:solidFill>
              <a:latin typeface="Arial Rounded MT Bold" pitchFamily="34" charset="0"/>
            </a:endParaRPr>
          </a:p>
          <a:p>
            <a:endParaRPr lang="en-US" sz="3200" dirty="0">
              <a:solidFill>
                <a:schemeClr val="tx2">
                  <a:lumMod val="75000"/>
                  <a:lumOff val="25000"/>
                </a:schemeClr>
              </a:solidFill>
              <a:latin typeface="Arial Rounded MT Bold" pitchFamily="34" charset="0"/>
            </a:endParaRPr>
          </a:p>
          <a:p>
            <a:pPr marL="0" indent="0">
              <a:buNone/>
            </a:pPr>
            <a:endParaRPr lang="en-CA" dirty="0"/>
          </a:p>
        </p:txBody>
      </p:sp>
      <p:sp>
        <p:nvSpPr>
          <p:cNvPr id="4" name="Footer Placeholder 3"/>
          <p:cNvSpPr>
            <a:spLocks noGrp="1"/>
          </p:cNvSpPr>
          <p:nvPr>
            <p:ph type="ftr" sz="quarter" idx="11"/>
          </p:nvPr>
        </p:nvSpPr>
        <p:spPr>
          <a:xfrm>
            <a:off x="315556" y="6275668"/>
            <a:ext cx="4840941" cy="365125"/>
          </a:xfrm>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53</a:t>
            </a:fld>
            <a:endParaRPr lang="en-US" sz="1200" dirty="0"/>
          </a:p>
        </p:txBody>
      </p:sp>
    </p:spTree>
    <p:extLst>
      <p:ext uri="{BB962C8B-B14F-4D97-AF65-F5344CB8AC3E}">
        <p14:creationId xmlns:p14="http://schemas.microsoft.com/office/powerpoint/2010/main" val="93729244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latin typeface="Arial Rounded MT Bold" pitchFamily="34" charset="0"/>
              </a:rPr>
              <a:t>NMS Exterior</a:t>
            </a:r>
            <a:endParaRPr lang="en-CA" dirty="0">
              <a:solidFill>
                <a:schemeClr val="tx2">
                  <a:lumMod val="75000"/>
                  <a:lumOff val="25000"/>
                </a:schemeClr>
              </a:solidFill>
            </a:endParaRPr>
          </a:p>
        </p:txBody>
      </p:sp>
      <p:sp>
        <p:nvSpPr>
          <p:cNvPr id="3" name="Content Placeholder 2"/>
          <p:cNvSpPr>
            <a:spLocks noGrp="1"/>
          </p:cNvSpPr>
          <p:nvPr>
            <p:ph idx="1"/>
          </p:nvPr>
        </p:nvSpPr>
        <p:spPr/>
        <p:txBody>
          <a:bodyPr>
            <a:normAutofit/>
          </a:bodyPr>
          <a:lstStyle/>
          <a:p>
            <a:r>
              <a:rPr lang="en-US" b="1" dirty="0" smtClean="0">
                <a:solidFill>
                  <a:schemeClr val="tx2">
                    <a:lumMod val="75000"/>
                    <a:lumOff val="25000"/>
                  </a:schemeClr>
                </a:solidFill>
                <a:latin typeface="Arial Rounded MT Bold" pitchFamily="34" charset="0"/>
              </a:rPr>
              <a:t> The </a:t>
            </a:r>
            <a:r>
              <a:rPr lang="en-US" b="1" dirty="0">
                <a:solidFill>
                  <a:schemeClr val="tx2">
                    <a:lumMod val="75000"/>
                    <a:lumOff val="25000"/>
                  </a:schemeClr>
                </a:solidFill>
                <a:latin typeface="Arial Rounded MT Bold" pitchFamily="34" charset="0"/>
              </a:rPr>
              <a:t>exterior </a:t>
            </a:r>
            <a:r>
              <a:rPr lang="en-US" b="1" dirty="0" smtClean="0">
                <a:solidFill>
                  <a:schemeClr val="tx2">
                    <a:lumMod val="75000"/>
                    <a:lumOff val="25000"/>
                  </a:schemeClr>
                </a:solidFill>
                <a:latin typeface="Arial Rounded MT Bold" pitchFamily="34" charset="0"/>
              </a:rPr>
              <a:t>is brick in good condition.</a:t>
            </a:r>
            <a:endParaRPr lang="en-US" b="1" dirty="0">
              <a:solidFill>
                <a:schemeClr val="tx2">
                  <a:lumMod val="75000"/>
                  <a:lumOff val="25000"/>
                </a:schemeClr>
              </a:solidFill>
              <a:latin typeface="Arial Rounded MT Bold" pitchFamily="34" charset="0"/>
            </a:endParaRPr>
          </a:p>
          <a:p>
            <a:r>
              <a:rPr lang="en-US" b="1" dirty="0">
                <a:solidFill>
                  <a:schemeClr val="tx2">
                    <a:lumMod val="75000"/>
                    <a:lumOff val="25000"/>
                  </a:schemeClr>
                </a:solidFill>
                <a:latin typeface="Arial Rounded MT Bold" pitchFamily="34" charset="0"/>
              </a:rPr>
              <a:t>Parking is </a:t>
            </a:r>
            <a:r>
              <a:rPr lang="en-US" b="1" dirty="0" smtClean="0">
                <a:solidFill>
                  <a:schemeClr val="tx2">
                    <a:lumMod val="75000"/>
                    <a:lumOff val="25000"/>
                  </a:schemeClr>
                </a:solidFill>
                <a:latin typeface="Arial Rounded MT Bold" pitchFamily="34" charset="0"/>
              </a:rPr>
              <a:t>adequate, pavement in good condition.</a:t>
            </a:r>
          </a:p>
          <a:p>
            <a:r>
              <a:rPr lang="en-US" b="1" dirty="0" smtClean="0">
                <a:solidFill>
                  <a:schemeClr val="tx2">
                    <a:lumMod val="75000"/>
                    <a:lumOff val="25000"/>
                  </a:schemeClr>
                </a:solidFill>
                <a:latin typeface="Arial Rounded MT Bold" pitchFamily="34" charset="0"/>
              </a:rPr>
              <a:t>3 exterior lighting is H.I.D. (high intensity discharge)</a:t>
            </a:r>
          </a:p>
          <a:p>
            <a:r>
              <a:rPr lang="en-US" b="1" dirty="0" smtClean="0">
                <a:solidFill>
                  <a:schemeClr val="tx2">
                    <a:lumMod val="75000"/>
                    <a:lumOff val="25000"/>
                  </a:schemeClr>
                </a:solidFill>
                <a:latin typeface="Arial Rounded MT Bold" pitchFamily="34" charset="0"/>
              </a:rPr>
              <a:t>Play ground has swing set, outdoor fitness equipment and a shared soccer field with Nackawic High School.</a:t>
            </a:r>
            <a:endParaRPr lang="en-US" dirty="0">
              <a:solidFill>
                <a:schemeClr val="tx2">
                  <a:lumMod val="75000"/>
                  <a:lumOff val="25000"/>
                </a:schemeClr>
              </a:solidFill>
              <a:latin typeface="Arial Rounded MT Bold" pitchFamily="34" charset="0"/>
            </a:endParaRPr>
          </a:p>
          <a:p>
            <a:endParaRPr lang="en-US" dirty="0">
              <a:latin typeface="Arial Rounded MT Bold" pitchFamily="34" charset="0"/>
            </a:endParaRPr>
          </a:p>
          <a:p>
            <a:endParaRPr lang="en-CA" dirty="0"/>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54</a:t>
            </a:fld>
            <a:endParaRPr lang="en-US" sz="1200" dirty="0"/>
          </a:p>
        </p:txBody>
      </p:sp>
    </p:spTree>
    <p:extLst>
      <p:ext uri="{BB962C8B-B14F-4D97-AF65-F5344CB8AC3E}">
        <p14:creationId xmlns:p14="http://schemas.microsoft.com/office/powerpoint/2010/main" val="19995189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latin typeface="Arial Rounded MT Bold" pitchFamily="34" charset="0"/>
              </a:rPr>
              <a:t>NMS Property</a:t>
            </a:r>
            <a:endParaRPr lang="en-CA" dirty="0">
              <a:solidFill>
                <a:schemeClr val="tx2">
                  <a:lumMod val="75000"/>
                  <a:lumOff val="25000"/>
                </a:schemeClr>
              </a:solidFill>
            </a:endParaRPr>
          </a:p>
        </p:txBody>
      </p:sp>
      <p:sp>
        <p:nvSpPr>
          <p:cNvPr id="3" name="Content Placeholder 2"/>
          <p:cNvSpPr>
            <a:spLocks noGrp="1"/>
          </p:cNvSpPr>
          <p:nvPr>
            <p:ph idx="1"/>
          </p:nvPr>
        </p:nvSpPr>
        <p:spPr/>
        <p:txBody>
          <a:bodyPr>
            <a:normAutofit/>
          </a:bodyPr>
          <a:lstStyle/>
          <a:p>
            <a:r>
              <a:rPr lang="en-US" b="1" dirty="0">
                <a:solidFill>
                  <a:schemeClr val="tx2">
                    <a:lumMod val="75000"/>
                    <a:lumOff val="25000"/>
                  </a:schemeClr>
                </a:solidFill>
                <a:latin typeface="Arial Rounded MT Bold" pitchFamily="34" charset="0"/>
              </a:rPr>
              <a:t>Staff and visitors share the school parking </a:t>
            </a:r>
            <a:r>
              <a:rPr lang="en-US" b="1" dirty="0" smtClean="0">
                <a:solidFill>
                  <a:schemeClr val="tx2">
                    <a:lumMod val="75000"/>
                    <a:lumOff val="25000"/>
                  </a:schemeClr>
                </a:solidFill>
                <a:latin typeface="Arial Rounded MT Bold" pitchFamily="34" charset="0"/>
              </a:rPr>
              <a:t>lot.</a:t>
            </a:r>
            <a:endParaRPr lang="en-US" b="1" dirty="0">
              <a:solidFill>
                <a:schemeClr val="tx2">
                  <a:lumMod val="75000"/>
                  <a:lumOff val="25000"/>
                </a:schemeClr>
              </a:solidFill>
              <a:latin typeface="Arial Rounded MT Bold" pitchFamily="34" charset="0"/>
            </a:endParaRPr>
          </a:p>
          <a:p>
            <a:r>
              <a:rPr lang="en-US" b="1" dirty="0">
                <a:solidFill>
                  <a:schemeClr val="tx2">
                    <a:lumMod val="75000"/>
                    <a:lumOff val="25000"/>
                  </a:schemeClr>
                </a:solidFill>
                <a:latin typeface="Arial Rounded MT Bold" pitchFamily="34" charset="0"/>
              </a:rPr>
              <a:t>The driveway is shared by the bus loading zone and parent drop </a:t>
            </a:r>
            <a:r>
              <a:rPr lang="en-US" b="1" dirty="0" smtClean="0">
                <a:solidFill>
                  <a:schemeClr val="tx2">
                    <a:lumMod val="75000"/>
                    <a:lumOff val="25000"/>
                  </a:schemeClr>
                </a:solidFill>
                <a:latin typeface="Arial Rounded MT Bold" pitchFamily="34" charset="0"/>
              </a:rPr>
              <a:t>off.</a:t>
            </a:r>
          </a:p>
          <a:p>
            <a:pPr marL="0" indent="0">
              <a:buNone/>
            </a:pPr>
            <a:endParaRPr lang="en-CA" b="1" dirty="0">
              <a:solidFill>
                <a:schemeClr val="tx2">
                  <a:lumMod val="75000"/>
                  <a:lumOff val="25000"/>
                </a:schemeClr>
              </a:solidFill>
            </a:endParaRPr>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55</a:t>
            </a:fld>
            <a:endParaRPr lang="en-US" sz="1200" dirty="0"/>
          </a:p>
        </p:txBody>
      </p:sp>
    </p:spTree>
    <p:extLst>
      <p:ext uri="{BB962C8B-B14F-4D97-AF65-F5344CB8AC3E}">
        <p14:creationId xmlns:p14="http://schemas.microsoft.com/office/powerpoint/2010/main" val="32080783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2">
                    <a:lumMod val="75000"/>
                    <a:lumOff val="25000"/>
                  </a:schemeClr>
                </a:solidFill>
                <a:latin typeface="Arial Rounded MT Bold" pitchFamily="34" charset="0"/>
              </a:rPr>
              <a:t>NMS Capital </a:t>
            </a:r>
            <a:r>
              <a:rPr lang="en-US" sz="4800" dirty="0">
                <a:solidFill>
                  <a:schemeClr val="tx2">
                    <a:lumMod val="75000"/>
                    <a:lumOff val="25000"/>
                  </a:schemeClr>
                </a:solidFill>
                <a:latin typeface="Arial Rounded MT Bold" pitchFamily="34" charset="0"/>
              </a:rPr>
              <a:t>Investments</a:t>
            </a:r>
            <a:r>
              <a:rPr lang="en-US" dirty="0">
                <a:solidFill>
                  <a:schemeClr val="tx2">
                    <a:lumMod val="75000"/>
                    <a:lumOff val="25000"/>
                  </a:schemeClr>
                </a:solidFill>
                <a:latin typeface="Arial Rounded MT Bold" pitchFamily="34" charset="0"/>
              </a:rPr>
              <a:t> </a:t>
            </a:r>
            <a:endParaRPr lang="en-CA" dirty="0">
              <a:solidFill>
                <a:schemeClr val="tx2">
                  <a:lumMod val="75000"/>
                  <a:lumOff val="25000"/>
                </a:schemeClr>
              </a:solidFill>
            </a:endParaRPr>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56</a:t>
            </a:fld>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4151911908"/>
              </p:ext>
            </p:extLst>
          </p:nvPr>
        </p:nvGraphicFramePr>
        <p:xfrm>
          <a:off x="549273" y="1722120"/>
          <a:ext cx="8339232" cy="3086082"/>
        </p:xfrm>
        <a:graphic>
          <a:graphicData uri="http://schemas.openxmlformats.org/drawingml/2006/table">
            <a:tbl>
              <a:tblPr firstRow="1" bandRow="1">
                <a:tableStyleId>{5C22544A-7EE6-4342-B048-85BDC9FD1C3A}</a:tableStyleId>
              </a:tblPr>
              <a:tblGrid>
                <a:gridCol w="2779744"/>
                <a:gridCol w="2779744"/>
                <a:gridCol w="2779744"/>
              </a:tblGrid>
              <a:tr h="238862">
                <a:tc>
                  <a:txBody>
                    <a:bodyPr/>
                    <a:lstStyle/>
                    <a:p>
                      <a:pPr algn="ctr"/>
                      <a:r>
                        <a:rPr lang="en-US" dirty="0" smtClean="0">
                          <a:latin typeface="Arial Rounded MT Bold" pitchFamily="34" charset="0"/>
                        </a:rPr>
                        <a:t>Year</a:t>
                      </a:r>
                      <a:endParaRPr lang="en-US" dirty="0">
                        <a:latin typeface="Arial Rounded MT Bold" pitchFamily="34" charset="0"/>
                      </a:endParaRPr>
                    </a:p>
                  </a:txBody>
                  <a:tcPr/>
                </a:tc>
                <a:tc>
                  <a:txBody>
                    <a:bodyPr/>
                    <a:lstStyle/>
                    <a:p>
                      <a:pPr algn="ctr"/>
                      <a:r>
                        <a:rPr lang="en-US" dirty="0" smtClean="0">
                          <a:latin typeface="Arial Rounded MT Bold" pitchFamily="34" charset="0"/>
                        </a:rPr>
                        <a:t>Scope of</a:t>
                      </a:r>
                      <a:r>
                        <a:rPr lang="en-US" baseline="0" dirty="0" smtClean="0">
                          <a:latin typeface="Arial Rounded MT Bold" pitchFamily="34" charset="0"/>
                        </a:rPr>
                        <a:t> Work</a:t>
                      </a:r>
                      <a:endParaRPr lang="en-US" dirty="0">
                        <a:latin typeface="Arial Rounded MT Bold" pitchFamily="34" charset="0"/>
                      </a:endParaRPr>
                    </a:p>
                  </a:txBody>
                  <a:tcPr/>
                </a:tc>
                <a:tc>
                  <a:txBody>
                    <a:bodyPr/>
                    <a:lstStyle/>
                    <a:p>
                      <a:pPr algn="ctr"/>
                      <a:r>
                        <a:rPr lang="en-US" dirty="0" smtClean="0">
                          <a:latin typeface="Arial Rounded MT Bold" pitchFamily="34" charset="0"/>
                        </a:rPr>
                        <a:t>Cost </a:t>
                      </a:r>
                      <a:endParaRPr lang="en-US" dirty="0">
                        <a:latin typeface="Arial Rounded MT Bold" pitchFamily="34" charset="0"/>
                      </a:endParaRPr>
                    </a:p>
                  </a:txBody>
                  <a:tcPr/>
                </a:tc>
              </a:tr>
              <a:tr h="759492">
                <a:tc>
                  <a:txBody>
                    <a:bodyPr/>
                    <a:lstStyle/>
                    <a:p>
                      <a:pPr algn="ctr"/>
                      <a:r>
                        <a:rPr lang="en-US" b="1" dirty="0" smtClean="0">
                          <a:solidFill>
                            <a:schemeClr val="tx2">
                              <a:lumMod val="75000"/>
                              <a:lumOff val="25000"/>
                            </a:schemeClr>
                          </a:solidFill>
                          <a:latin typeface="Arial Rounded MT Bold" pitchFamily="34" charset="0"/>
                        </a:rPr>
                        <a:t>2012/2013</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Roof</a:t>
                      </a:r>
                      <a:r>
                        <a:rPr lang="en-US" b="1" baseline="0" dirty="0" smtClean="0">
                          <a:solidFill>
                            <a:schemeClr val="tx2">
                              <a:lumMod val="75000"/>
                              <a:lumOff val="25000"/>
                            </a:schemeClr>
                          </a:solidFill>
                          <a:latin typeface="Arial Rounded MT Bold" pitchFamily="34" charset="0"/>
                        </a:rPr>
                        <a:t> replacement</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$131,879.00</a:t>
                      </a:r>
                      <a:endParaRPr lang="en-US" b="1" dirty="0">
                        <a:solidFill>
                          <a:schemeClr val="tx2">
                            <a:lumMod val="75000"/>
                            <a:lumOff val="25000"/>
                          </a:schemeClr>
                        </a:solidFill>
                        <a:latin typeface="Arial Rounded MT Bold" pitchFamily="34" charset="0"/>
                      </a:endParaRPr>
                    </a:p>
                  </a:txBody>
                  <a:tcPr/>
                </a:tc>
              </a:tr>
              <a:tr h="653610">
                <a:tc>
                  <a:txBody>
                    <a:bodyPr/>
                    <a:lstStyle/>
                    <a:p>
                      <a:pPr algn="ctr"/>
                      <a:r>
                        <a:rPr lang="en-US" b="1" dirty="0" smtClean="0">
                          <a:solidFill>
                            <a:schemeClr val="tx2">
                              <a:lumMod val="75000"/>
                              <a:lumOff val="25000"/>
                            </a:schemeClr>
                          </a:solidFill>
                          <a:latin typeface="Arial Rounded MT Bold" pitchFamily="34" charset="0"/>
                        </a:rPr>
                        <a:t>2013/2014</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Roof Replacement</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$110,664.00</a:t>
                      </a:r>
                      <a:endParaRPr lang="en-US" b="1" dirty="0">
                        <a:solidFill>
                          <a:schemeClr val="tx2">
                            <a:lumMod val="75000"/>
                            <a:lumOff val="25000"/>
                          </a:schemeClr>
                        </a:solidFill>
                        <a:latin typeface="Arial Rounded MT Bold" pitchFamily="34" charset="0"/>
                      </a:endParaRPr>
                    </a:p>
                  </a:txBody>
                  <a:tcPr/>
                </a:tc>
              </a:tr>
              <a:tr h="653610">
                <a:tc>
                  <a:txBody>
                    <a:bodyPr/>
                    <a:lstStyle/>
                    <a:p>
                      <a:pPr algn="ctr"/>
                      <a:endParaRPr lang="en-US" b="1" dirty="0">
                        <a:solidFill>
                          <a:schemeClr val="tx2">
                            <a:lumMod val="75000"/>
                            <a:lumOff val="25000"/>
                          </a:schemeClr>
                        </a:solidFill>
                        <a:latin typeface="Arial Rounded MT Bold" pitchFamily="34" charset="0"/>
                      </a:endParaRPr>
                    </a:p>
                  </a:txBody>
                  <a:tcPr/>
                </a:tc>
                <a:tc>
                  <a:txBody>
                    <a:bodyPr/>
                    <a:lstStyle/>
                    <a:p>
                      <a:pPr algn="ct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Total = $242,543.00</a:t>
                      </a:r>
                      <a:endParaRPr lang="en-US" b="1" dirty="0">
                        <a:solidFill>
                          <a:schemeClr val="tx2">
                            <a:lumMod val="75000"/>
                            <a:lumOff val="25000"/>
                          </a:schemeClr>
                        </a:solidFill>
                        <a:latin typeface="Arial Rounded MT Bold" pitchFamily="34" charset="0"/>
                      </a:endParaRPr>
                    </a:p>
                  </a:txBody>
                  <a:tcPr/>
                </a:tc>
              </a:tr>
              <a:tr h="653610">
                <a:tc>
                  <a:txBody>
                    <a:bodyPr/>
                    <a:lstStyle/>
                    <a:p>
                      <a:pPr algn="ctr"/>
                      <a:endParaRPr lang="en-US" b="1" dirty="0">
                        <a:solidFill>
                          <a:schemeClr val="tx2">
                            <a:lumMod val="75000"/>
                            <a:lumOff val="25000"/>
                          </a:schemeClr>
                        </a:solidFill>
                        <a:latin typeface="Arial Rounded MT Bold" pitchFamily="34" charset="0"/>
                      </a:endParaRPr>
                    </a:p>
                  </a:txBody>
                  <a:tcPr/>
                </a:tc>
                <a:tc>
                  <a:txBody>
                    <a:bodyPr/>
                    <a:lstStyle/>
                    <a:p>
                      <a:pPr algn="ctr"/>
                      <a:endParaRPr lang="en-US" b="1" dirty="0">
                        <a:solidFill>
                          <a:schemeClr val="tx2">
                            <a:lumMod val="75000"/>
                            <a:lumOff val="25000"/>
                          </a:schemeClr>
                        </a:solidFill>
                        <a:latin typeface="Arial Rounded MT Bold" pitchFamily="34" charset="0"/>
                      </a:endParaRPr>
                    </a:p>
                  </a:txBody>
                  <a:tcPr/>
                </a:tc>
                <a:tc>
                  <a:txBody>
                    <a:bodyPr/>
                    <a:lstStyle/>
                    <a:p>
                      <a:pPr algn="ctr"/>
                      <a:endParaRPr lang="en-US" b="1" dirty="0">
                        <a:solidFill>
                          <a:schemeClr val="tx2">
                            <a:lumMod val="75000"/>
                            <a:lumOff val="25000"/>
                          </a:schemeClr>
                        </a:solidFill>
                        <a:latin typeface="Arial Rounded MT Bold" pitchFamily="34" charset="0"/>
                      </a:endParaRPr>
                    </a:p>
                  </a:txBody>
                  <a:tcPr/>
                </a:tc>
              </a:tr>
            </a:tbl>
          </a:graphicData>
        </a:graphic>
      </p:graphicFrame>
    </p:spTree>
    <p:extLst>
      <p:ext uri="{BB962C8B-B14F-4D97-AF65-F5344CB8AC3E}">
        <p14:creationId xmlns:p14="http://schemas.microsoft.com/office/powerpoint/2010/main" val="60991226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09" y="107576"/>
            <a:ext cx="8042276" cy="1336956"/>
          </a:xfrm>
        </p:spPr>
        <p:txBody>
          <a:bodyPr/>
          <a:lstStyle/>
          <a:p>
            <a:r>
              <a:rPr lang="en-US" sz="3600" dirty="0" smtClean="0">
                <a:solidFill>
                  <a:schemeClr val="tx2">
                    <a:lumMod val="75000"/>
                    <a:lumOff val="25000"/>
                  </a:schemeClr>
                </a:solidFill>
                <a:latin typeface="Arial Rounded MT Bold" pitchFamily="34" charset="0"/>
              </a:rPr>
              <a:t>NMS School </a:t>
            </a:r>
            <a:r>
              <a:rPr lang="en-US" sz="3600" dirty="0">
                <a:solidFill>
                  <a:schemeClr val="tx2">
                    <a:lumMod val="75000"/>
                    <a:lumOff val="25000"/>
                  </a:schemeClr>
                </a:solidFill>
                <a:latin typeface="Arial Rounded MT Bold" pitchFamily="34" charset="0"/>
              </a:rPr>
              <a:t>Physical Plant Status</a:t>
            </a:r>
            <a:endParaRPr lang="en-CA" sz="3600" dirty="0">
              <a:solidFill>
                <a:schemeClr val="tx2">
                  <a:lumMod val="75000"/>
                  <a:lumOff val="25000"/>
                </a:schemeClr>
              </a:solidFill>
            </a:endParaRPr>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57</a:t>
            </a:fld>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3188341927"/>
              </p:ext>
            </p:extLst>
          </p:nvPr>
        </p:nvGraphicFramePr>
        <p:xfrm>
          <a:off x="720766" y="1354124"/>
          <a:ext cx="7920219" cy="4851156"/>
        </p:xfrm>
        <a:graphic>
          <a:graphicData uri="http://schemas.openxmlformats.org/drawingml/2006/table">
            <a:tbl>
              <a:tblPr firstRow="1" bandRow="1">
                <a:tableStyleId>{5C22544A-7EE6-4342-B048-85BDC9FD1C3A}</a:tableStyleId>
              </a:tblPr>
              <a:tblGrid>
                <a:gridCol w="1980055"/>
                <a:gridCol w="1628111"/>
                <a:gridCol w="2374622"/>
                <a:gridCol w="1937431"/>
              </a:tblGrid>
              <a:tr h="8822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latin typeface="Arial Rounded MT Bold"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Rounded MT Bold" pitchFamily="34" charset="0"/>
                          <a:ea typeface="Times New Roman"/>
                        </a:rPr>
                        <a:t>Building Exterior and Site</a:t>
                      </a:r>
                      <a:endParaRPr lang="en-CA" sz="1800" dirty="0" smtClean="0">
                        <a:latin typeface="Arial Rounded MT Bold" pitchFamily="34" charset="0"/>
                        <a:ea typeface="Times New Roman"/>
                      </a:endParaRPr>
                    </a:p>
                    <a:p>
                      <a:pPr algn="ctr"/>
                      <a:endParaRPr lang="en-CA" dirty="0"/>
                    </a:p>
                  </a:txBody>
                  <a:tcPr/>
                </a:tc>
                <a:tc hMerge="1">
                  <a:txBody>
                    <a:bodyPr/>
                    <a:lstStyle/>
                    <a:p>
                      <a:endParaRPr lang="en-CA" dirty="0"/>
                    </a:p>
                  </a:txBody>
                  <a:tcPr/>
                </a:tc>
                <a:tc>
                  <a:txBody>
                    <a:bodyPr/>
                    <a:lstStyle/>
                    <a:p>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Rounded MT Bold" pitchFamily="34" charset="0"/>
                          <a:ea typeface="Times New Roman"/>
                        </a:rPr>
                        <a:t>Description</a:t>
                      </a:r>
                      <a:endParaRPr lang="en-CA" sz="1800" dirty="0" smtClean="0">
                        <a:latin typeface="Arial Rounded MT Bold" pitchFamily="34" charset="0"/>
                        <a:ea typeface="Times New Roman"/>
                      </a:endParaRPr>
                    </a:p>
                    <a:p>
                      <a:pPr algn="ctr"/>
                      <a:endParaRPr lang="en-C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latin typeface="Arial Rounded MT Bold"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Rounded MT Bold" pitchFamily="34" charset="0"/>
                          <a:ea typeface="Times New Roman"/>
                        </a:rPr>
                        <a:t>Estimated Cost</a:t>
                      </a:r>
                      <a:endParaRPr lang="en-CA" sz="1800" dirty="0" smtClean="0">
                        <a:latin typeface="Arial Rounded MT Bold" pitchFamily="34" charset="0"/>
                        <a:ea typeface="Times New Roman"/>
                      </a:endParaRPr>
                    </a:p>
                    <a:p>
                      <a:pPr algn="ctr"/>
                      <a:endParaRPr lang="en-CA" dirty="0"/>
                    </a:p>
                  </a:txBody>
                  <a:tcPr/>
                </a:tc>
              </a:tr>
              <a:tr h="899340">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Building Envelope</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Exterior</a:t>
                      </a:r>
                      <a:r>
                        <a:rPr lang="en-CA" sz="1800" b="1" baseline="0" dirty="0" smtClean="0">
                          <a:solidFill>
                            <a:schemeClr val="tx2">
                              <a:lumMod val="75000"/>
                              <a:lumOff val="25000"/>
                            </a:schemeClr>
                          </a:solidFill>
                          <a:latin typeface="Arial Rounded MT Bold" pitchFamily="34" charset="0"/>
                          <a:ea typeface="Times New Roman"/>
                        </a:rPr>
                        <a:t> doors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Automatic</a:t>
                      </a:r>
                      <a:r>
                        <a:rPr lang="en-CA" sz="1800" b="1" baseline="0" dirty="0" smtClean="0">
                          <a:solidFill>
                            <a:schemeClr val="tx2">
                              <a:lumMod val="75000"/>
                              <a:lumOff val="25000"/>
                            </a:schemeClr>
                          </a:solidFill>
                          <a:latin typeface="Arial Rounded MT Bold" pitchFamily="34" charset="0"/>
                          <a:ea typeface="Times New Roman"/>
                        </a:rPr>
                        <a:t> door openers and doors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899340">
                <a:tc>
                  <a:txBody>
                    <a:bodyPr/>
                    <a:lstStyle/>
                    <a:p>
                      <a:pPr marL="0" marR="0" algn="ctr">
                        <a:spcBef>
                          <a:spcPts val="0"/>
                        </a:spcBef>
                        <a:spcAft>
                          <a:spcPts val="0"/>
                        </a:spcAft>
                      </a:pPr>
                      <a:r>
                        <a:rPr lang="en-US" sz="1800" b="1" dirty="0">
                          <a:solidFill>
                            <a:schemeClr val="tx2">
                              <a:lumMod val="75000"/>
                              <a:lumOff val="25000"/>
                            </a:schemeClr>
                          </a:solidFill>
                          <a:latin typeface="Arial Rounded MT Bold" pitchFamily="34" charset="0"/>
                          <a:ea typeface="Times New Roman"/>
                        </a:rPr>
                        <a:t>Building Envelope</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Exterior Walls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Brick</a:t>
                      </a:r>
                      <a:r>
                        <a:rPr lang="en-CA" sz="1800" b="1" baseline="0" dirty="0" smtClean="0">
                          <a:solidFill>
                            <a:schemeClr val="tx2">
                              <a:lumMod val="75000"/>
                              <a:lumOff val="25000"/>
                            </a:schemeClr>
                          </a:solidFill>
                          <a:latin typeface="Arial Rounded MT Bold" pitchFamily="34" charset="0"/>
                          <a:ea typeface="Times New Roman"/>
                        </a:rPr>
                        <a:t> re-pointing</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1058718">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Building</a:t>
                      </a:r>
                      <a:r>
                        <a:rPr lang="en-US" sz="1800" b="1" baseline="0" dirty="0" smtClean="0">
                          <a:solidFill>
                            <a:schemeClr val="tx2">
                              <a:lumMod val="75000"/>
                              <a:lumOff val="25000"/>
                            </a:schemeClr>
                          </a:solidFill>
                          <a:latin typeface="Arial Rounded MT Bold" pitchFamily="34" charset="0"/>
                          <a:ea typeface="Times New Roman"/>
                        </a:rPr>
                        <a:t> Envelope</a:t>
                      </a:r>
                      <a:endParaRPr lang="en-US" sz="1800" b="1" dirty="0" smtClean="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Exterior</a:t>
                      </a:r>
                      <a:r>
                        <a:rPr lang="en-US" sz="1800" b="1" baseline="0" dirty="0" smtClean="0">
                          <a:solidFill>
                            <a:schemeClr val="tx2">
                              <a:lumMod val="75000"/>
                              <a:lumOff val="25000"/>
                            </a:schemeClr>
                          </a:solidFill>
                          <a:latin typeface="Arial Rounded MT Bold" pitchFamily="34" charset="0"/>
                          <a:ea typeface="Times New Roman"/>
                        </a:rPr>
                        <a:t> Walls</a:t>
                      </a:r>
                      <a:endParaRPr lang="en-US" sz="1800" b="1" dirty="0" smtClean="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Refinish</a:t>
                      </a:r>
                      <a:r>
                        <a:rPr lang="en-US" sz="1800" b="1" baseline="0" dirty="0" smtClean="0">
                          <a:solidFill>
                            <a:schemeClr val="tx2">
                              <a:lumMod val="75000"/>
                              <a:lumOff val="25000"/>
                            </a:schemeClr>
                          </a:solidFill>
                          <a:latin typeface="Arial Rounded MT Bold" pitchFamily="34" charset="0"/>
                          <a:ea typeface="Times New Roman"/>
                        </a:rPr>
                        <a:t> Metal Siding</a:t>
                      </a:r>
                    </a:p>
                    <a:p>
                      <a:pPr marL="0" marR="0" algn="ctr">
                        <a:spcBef>
                          <a:spcPts val="0"/>
                        </a:spcBef>
                        <a:spcAft>
                          <a:spcPts val="0"/>
                        </a:spcAft>
                      </a:pPr>
                      <a:endParaRPr lang="en-US" sz="1800" b="1" baseline="0" dirty="0" smtClean="0">
                        <a:solidFill>
                          <a:schemeClr val="tx2">
                            <a:lumMod val="75000"/>
                            <a:lumOff val="25000"/>
                          </a:schemeClr>
                        </a:solidFill>
                        <a:latin typeface="Arial Rounded MT Bold" pitchFamily="34" charset="0"/>
                        <a:ea typeface="Times New Roman"/>
                      </a:endParaRPr>
                    </a:p>
                    <a:p>
                      <a:pPr marL="0" marR="0" algn="ctr">
                        <a:spcBef>
                          <a:spcPts val="0"/>
                        </a:spcBef>
                        <a:spcAft>
                          <a:spcPts val="0"/>
                        </a:spcAft>
                      </a:pPr>
                      <a:endParaRPr lang="en-US" sz="1800" b="1" dirty="0" smtClean="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just">
                        <a:spcBef>
                          <a:spcPts val="0"/>
                        </a:spcBef>
                        <a:spcAft>
                          <a:spcPts val="0"/>
                        </a:spcAft>
                      </a:pPr>
                      <a:endParaRPr lang="en-US" sz="1800" b="1" dirty="0" smtClean="0">
                        <a:solidFill>
                          <a:schemeClr val="tx2">
                            <a:lumMod val="75000"/>
                            <a:lumOff val="25000"/>
                          </a:schemeClr>
                        </a:solidFill>
                        <a:latin typeface="Arial Rounded MT Bold" pitchFamily="34" charset="0"/>
                        <a:ea typeface="Times New Roman"/>
                      </a:endParaRPr>
                    </a:p>
                  </a:txBody>
                  <a:tcPr marL="68580" marR="68580" marT="0" marB="0"/>
                </a:tc>
              </a:tr>
              <a:tr h="1040796">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Building Envelope</a:t>
                      </a: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Exterior Windows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US" sz="1800" b="1" baseline="0" dirty="0" smtClean="0">
                          <a:solidFill>
                            <a:schemeClr val="tx2">
                              <a:lumMod val="75000"/>
                              <a:lumOff val="25000"/>
                            </a:schemeClr>
                          </a:solidFill>
                          <a:latin typeface="Arial Rounded MT Bold" pitchFamily="34" charset="0"/>
                          <a:ea typeface="Times New Roman"/>
                        </a:rPr>
                        <a:t>Window replacement</a:t>
                      </a:r>
                    </a:p>
                  </a:txBody>
                  <a:tcPr marL="68580" marR="68580" marT="0" marB="0"/>
                </a:tc>
                <a:tc>
                  <a:txBody>
                    <a:bodyPr/>
                    <a:lstStyle/>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txBody>
                  <a:tcPr marL="68580" marR="68580" marT="0" marB="0"/>
                </a:tc>
              </a:tr>
            </a:tbl>
          </a:graphicData>
        </a:graphic>
      </p:graphicFrame>
    </p:spTree>
    <p:extLst>
      <p:ext uri="{BB962C8B-B14F-4D97-AF65-F5344CB8AC3E}">
        <p14:creationId xmlns:p14="http://schemas.microsoft.com/office/powerpoint/2010/main" val="150306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tx2">
                    <a:lumMod val="75000"/>
                    <a:lumOff val="25000"/>
                  </a:schemeClr>
                </a:solidFill>
                <a:latin typeface="Arial Rounded MT Bold" pitchFamily="34" charset="0"/>
              </a:rPr>
              <a:t>NMS School </a:t>
            </a:r>
            <a:r>
              <a:rPr lang="en-US" sz="3600" dirty="0">
                <a:solidFill>
                  <a:schemeClr val="tx2">
                    <a:lumMod val="75000"/>
                    <a:lumOff val="25000"/>
                  </a:schemeClr>
                </a:solidFill>
                <a:latin typeface="Arial Rounded MT Bold" pitchFamily="34" charset="0"/>
              </a:rPr>
              <a:t>Physical Plant Status (continued)</a:t>
            </a:r>
            <a:endParaRPr lang="en-CA" sz="3600" dirty="0">
              <a:solidFill>
                <a:schemeClr val="tx2">
                  <a:lumMod val="75000"/>
                  <a:lumOff val="25000"/>
                </a:schemeClr>
              </a:solidFill>
            </a:endParaRPr>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58</a:t>
            </a:fld>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549263103"/>
              </p:ext>
            </p:extLst>
          </p:nvPr>
        </p:nvGraphicFramePr>
        <p:xfrm>
          <a:off x="264458" y="1608880"/>
          <a:ext cx="8624048" cy="4504740"/>
        </p:xfrm>
        <a:graphic>
          <a:graphicData uri="http://schemas.openxmlformats.org/drawingml/2006/table">
            <a:tbl>
              <a:tblPr firstRow="1" bandRow="1">
                <a:tableStyleId>{5C22544A-7EE6-4342-B048-85BDC9FD1C3A}</a:tableStyleId>
              </a:tblPr>
              <a:tblGrid>
                <a:gridCol w="1960899"/>
                <a:gridCol w="1960899"/>
                <a:gridCol w="2949061"/>
                <a:gridCol w="1753189"/>
              </a:tblGrid>
              <a:tr h="1126185">
                <a:tc gridSpan="2">
                  <a:txBody>
                    <a:bodyPr/>
                    <a:lstStyle/>
                    <a:p>
                      <a:pPr marL="0" marR="0" algn="ctr">
                        <a:spcBef>
                          <a:spcPts val="0"/>
                        </a:spcBef>
                        <a:spcAft>
                          <a:spcPts val="0"/>
                        </a:spcAft>
                      </a:pPr>
                      <a:r>
                        <a:rPr lang="en-US" sz="1800" b="1" dirty="0" smtClean="0">
                          <a:latin typeface="Arial Rounded MT Bold" pitchFamily="34" charset="0"/>
                          <a:ea typeface="Times New Roman"/>
                        </a:rPr>
                        <a:t>Building </a:t>
                      </a:r>
                      <a:r>
                        <a:rPr lang="en-US" sz="1800" b="1" baseline="0" dirty="0" smtClean="0">
                          <a:latin typeface="Arial Rounded MT Bold" pitchFamily="34" charset="0"/>
                          <a:ea typeface="Times New Roman"/>
                        </a:rPr>
                        <a:t> Exterior</a:t>
                      </a:r>
                      <a:endParaRPr lang="en-CA" sz="1800" dirty="0">
                        <a:latin typeface="Arial Rounded MT Bold" pitchFamily="34" charset="0"/>
                        <a:ea typeface="Times New Roman"/>
                      </a:endParaRPr>
                    </a:p>
                  </a:txBody>
                  <a:tcPr marL="68580" marR="68580" marT="0" marB="0" anchor="ctr"/>
                </a:tc>
                <a:tc hMerge="1">
                  <a:txBody>
                    <a:bodyPr/>
                    <a:lstStyle/>
                    <a:p>
                      <a:endParaRPr lang="en-CA"/>
                    </a:p>
                  </a:txBody>
                  <a:tcPr/>
                </a:tc>
                <a:tc>
                  <a:txBody>
                    <a:bodyPr/>
                    <a:lstStyle/>
                    <a:p>
                      <a:pPr marL="0" marR="0" algn="ctr">
                        <a:spcBef>
                          <a:spcPts val="0"/>
                        </a:spcBef>
                        <a:spcAft>
                          <a:spcPts val="0"/>
                        </a:spcAft>
                      </a:pPr>
                      <a:r>
                        <a:rPr lang="en-US" sz="1800" b="1" dirty="0" smtClean="0">
                          <a:latin typeface="Arial Rounded MT Bold" pitchFamily="34" charset="0"/>
                          <a:ea typeface="Times New Roman"/>
                        </a:rPr>
                        <a:t>Description</a:t>
                      </a:r>
                      <a:endParaRPr lang="en-CA" sz="1800" dirty="0">
                        <a:latin typeface="Arial Rounded MT Bold" pitchFamily="34" charset="0"/>
                        <a:ea typeface="Times New Roman"/>
                      </a:endParaRPr>
                    </a:p>
                  </a:txBody>
                  <a:tcPr marL="68580" marR="68580" marT="0" marB="0" anchor="ctr"/>
                </a:tc>
                <a:tc>
                  <a:txBody>
                    <a:bodyPr/>
                    <a:lstStyle/>
                    <a:p>
                      <a:pPr marL="0" marR="0" algn="ctr">
                        <a:spcBef>
                          <a:spcPts val="0"/>
                        </a:spcBef>
                        <a:spcAft>
                          <a:spcPts val="0"/>
                        </a:spcAft>
                      </a:pPr>
                      <a:r>
                        <a:rPr lang="en-US" sz="1800" b="1" dirty="0">
                          <a:latin typeface="Arial Rounded MT Bold" pitchFamily="34" charset="0"/>
                          <a:ea typeface="Times New Roman"/>
                        </a:rPr>
                        <a:t>Estimated Cost</a:t>
                      </a:r>
                      <a:endParaRPr lang="en-CA" sz="1800" dirty="0">
                        <a:latin typeface="Arial Rounded MT Bold" pitchFamily="34" charset="0"/>
                        <a:ea typeface="Times New Roman"/>
                      </a:endParaRPr>
                    </a:p>
                  </a:txBody>
                  <a:tcPr marL="68580" marR="68580" marT="0" marB="0" anchor="ctr"/>
                </a:tc>
              </a:tr>
              <a:tr h="1126185">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Building</a:t>
                      </a:r>
                      <a:r>
                        <a:rPr lang="en-CA" sz="1800" b="1" baseline="0" dirty="0" smtClean="0">
                          <a:solidFill>
                            <a:schemeClr val="tx2">
                              <a:lumMod val="75000"/>
                              <a:lumOff val="25000"/>
                            </a:schemeClr>
                          </a:solidFill>
                          <a:latin typeface="Arial Rounded MT Bold" pitchFamily="34" charset="0"/>
                          <a:ea typeface="Times New Roman"/>
                        </a:rPr>
                        <a:t> Envelope</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Roofs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 Roof  recapping and repairs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1126185">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Site</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Site</a:t>
                      </a:r>
                      <a:r>
                        <a:rPr lang="en-CA" sz="1800" b="1" baseline="0" dirty="0" smtClean="0">
                          <a:solidFill>
                            <a:schemeClr val="tx2">
                              <a:lumMod val="75000"/>
                              <a:lumOff val="25000"/>
                            </a:schemeClr>
                          </a:solidFill>
                          <a:latin typeface="Arial Rounded MT Bold" pitchFamily="34" charset="0"/>
                          <a:ea typeface="Times New Roman"/>
                        </a:rPr>
                        <a:t> Improvement</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Driveway</a:t>
                      </a:r>
                      <a:r>
                        <a:rPr lang="en-CA" sz="1800" b="1" baseline="0" dirty="0" smtClean="0">
                          <a:solidFill>
                            <a:schemeClr val="tx2">
                              <a:lumMod val="75000"/>
                              <a:lumOff val="25000"/>
                            </a:schemeClr>
                          </a:solidFill>
                          <a:latin typeface="Arial Rounded MT Bold" pitchFamily="34" charset="0"/>
                          <a:ea typeface="Times New Roman"/>
                        </a:rPr>
                        <a:t> repair</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1126185">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Site</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Site Improvement</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Paving</a:t>
                      </a:r>
                    </a:p>
                  </a:txBody>
                  <a:tcPr marL="68580" marR="68580" marT="0" marB="0"/>
                </a:tc>
                <a:tc>
                  <a:txBody>
                    <a:bodyPr/>
                    <a:lstStyle/>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txBody>
                  <a:tcPr marL="68580" marR="68580" marT="0" marB="0"/>
                </a:tc>
              </a:tr>
            </a:tbl>
          </a:graphicData>
        </a:graphic>
      </p:graphicFrame>
    </p:spTree>
    <p:extLst>
      <p:ext uri="{BB962C8B-B14F-4D97-AF65-F5344CB8AC3E}">
        <p14:creationId xmlns:p14="http://schemas.microsoft.com/office/powerpoint/2010/main" val="255956769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lumMod val="75000"/>
                    <a:lumOff val="25000"/>
                  </a:schemeClr>
                </a:solidFill>
                <a:latin typeface="Arial Rounded MT Bold" pitchFamily="34" charset="0"/>
              </a:rPr>
              <a:t>School Physical Plant Status (continued)</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638443105"/>
              </p:ext>
            </p:extLst>
          </p:nvPr>
        </p:nvGraphicFramePr>
        <p:xfrm>
          <a:off x="549275" y="1600200"/>
          <a:ext cx="8042276" cy="4407060"/>
        </p:xfrm>
        <a:graphic>
          <a:graphicData uri="http://schemas.openxmlformats.org/drawingml/2006/table">
            <a:tbl>
              <a:tblPr firstRow="1" bandRow="1">
                <a:tableStyleId>{5C22544A-7EE6-4342-B048-85BDC9FD1C3A}</a:tableStyleId>
              </a:tblPr>
              <a:tblGrid>
                <a:gridCol w="1881409"/>
                <a:gridCol w="2139729"/>
                <a:gridCol w="2010569"/>
                <a:gridCol w="2010569"/>
              </a:tblGrid>
              <a:tr h="767980">
                <a:tc>
                  <a:txBody>
                    <a:bodyPr/>
                    <a:lstStyle/>
                    <a:p>
                      <a:pPr algn="ctr"/>
                      <a:r>
                        <a:rPr lang="en-US" dirty="0" smtClean="0">
                          <a:latin typeface="Arial Rounded MT Bold" pitchFamily="34" charset="0"/>
                        </a:rPr>
                        <a:t>Building</a:t>
                      </a:r>
                      <a:r>
                        <a:rPr lang="en-US" baseline="0" dirty="0" smtClean="0">
                          <a:latin typeface="Arial Rounded MT Bold" pitchFamily="34" charset="0"/>
                        </a:rPr>
                        <a:t> Interior</a:t>
                      </a:r>
                      <a:endParaRPr lang="en-US" dirty="0">
                        <a:latin typeface="Arial Rounded MT Bold" pitchFamily="34" charset="0"/>
                      </a:endParaRPr>
                    </a:p>
                  </a:txBody>
                  <a:tcPr/>
                </a:tc>
                <a:tc>
                  <a:txBody>
                    <a:bodyPr/>
                    <a:lstStyle/>
                    <a:p>
                      <a:pPr algn="ctr"/>
                      <a:r>
                        <a:rPr lang="en-US" dirty="0" smtClean="0">
                          <a:latin typeface="Arial Rounded MT Bold" pitchFamily="34" charset="0"/>
                        </a:rPr>
                        <a:t>Description</a:t>
                      </a:r>
                    </a:p>
                    <a:p>
                      <a:pPr algn="ctr"/>
                      <a:endParaRPr lang="en-US" dirty="0">
                        <a:latin typeface="Arial Rounded MT Bold" pitchFamily="34" charset="0"/>
                      </a:endParaRPr>
                    </a:p>
                  </a:txBody>
                  <a:tcPr/>
                </a:tc>
                <a:tc>
                  <a:txBody>
                    <a:bodyPr/>
                    <a:lstStyle/>
                    <a:p>
                      <a:pPr algn="ctr"/>
                      <a:endParaRPr lang="en-US" dirty="0"/>
                    </a:p>
                  </a:txBody>
                  <a:tcPr/>
                </a:tc>
                <a:tc>
                  <a:txBody>
                    <a:bodyPr/>
                    <a:lstStyle/>
                    <a:p>
                      <a:pPr algn="ctr"/>
                      <a:r>
                        <a:rPr lang="en-US" dirty="0" smtClean="0"/>
                        <a:t>Estimated Cost</a:t>
                      </a:r>
                      <a:endParaRPr lang="en-US" dirty="0"/>
                    </a:p>
                  </a:txBody>
                  <a:tcPr/>
                </a:tc>
              </a:tr>
              <a:tr h="767980">
                <a:tc>
                  <a:txBody>
                    <a:bodyPr/>
                    <a:lstStyle/>
                    <a:p>
                      <a:pPr algn="ctr"/>
                      <a:r>
                        <a:rPr lang="en-US" b="1" dirty="0" smtClean="0">
                          <a:solidFill>
                            <a:schemeClr val="tx2">
                              <a:lumMod val="75000"/>
                              <a:lumOff val="25000"/>
                            </a:schemeClr>
                          </a:solidFill>
                          <a:latin typeface="Arial Rounded MT Bold" pitchFamily="34" charset="0"/>
                        </a:rPr>
                        <a:t>Interior Finishes</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Floors</a:t>
                      </a:r>
                    </a:p>
                    <a:p>
                      <a:pPr algn="ct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Floor replacements</a:t>
                      </a:r>
                    </a:p>
                    <a:p>
                      <a:pPr algn="ctr"/>
                      <a:endParaRPr lang="en-US" b="1" dirty="0">
                        <a:solidFill>
                          <a:schemeClr val="tx2">
                            <a:lumMod val="75000"/>
                            <a:lumOff val="25000"/>
                          </a:schemeClr>
                        </a:solidFill>
                        <a:latin typeface="Arial Rounded MT Bold" pitchFamily="34" charset="0"/>
                      </a:endParaRPr>
                    </a:p>
                  </a:txBody>
                  <a:tcPr/>
                </a:tc>
                <a:tc>
                  <a:txBody>
                    <a:bodyPr/>
                    <a:lstStyle/>
                    <a:p>
                      <a:endParaRPr lang="en-US" b="1" dirty="0">
                        <a:solidFill>
                          <a:schemeClr val="tx2">
                            <a:lumMod val="75000"/>
                            <a:lumOff val="25000"/>
                          </a:schemeClr>
                        </a:solidFill>
                        <a:latin typeface="Arial Rounded MT Bold" pitchFamily="34" charset="0"/>
                      </a:endParaRPr>
                    </a:p>
                  </a:txBody>
                  <a:tcPr/>
                </a:tc>
              </a:tr>
              <a:tr h="767980">
                <a:tc>
                  <a:txBody>
                    <a:bodyPr/>
                    <a:lstStyle/>
                    <a:p>
                      <a:pPr algn="ctr"/>
                      <a:r>
                        <a:rPr lang="en-US" b="1" dirty="0" smtClean="0">
                          <a:solidFill>
                            <a:schemeClr val="tx2">
                              <a:lumMod val="75000"/>
                              <a:lumOff val="25000"/>
                            </a:schemeClr>
                          </a:solidFill>
                          <a:latin typeface="Arial Rounded MT Bold" pitchFamily="34" charset="0"/>
                        </a:rPr>
                        <a:t>Heating and Ventilation</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Ventilation System</a:t>
                      </a:r>
                      <a:endParaRPr lang="en-US" b="1" dirty="0">
                        <a:solidFill>
                          <a:schemeClr val="tx2">
                            <a:lumMod val="75000"/>
                            <a:lumOff val="25000"/>
                          </a:schemeClr>
                        </a:solidFill>
                        <a:latin typeface="Arial Rounded MT Bold" pitchFamily="34" charset="0"/>
                      </a:endParaRPr>
                    </a:p>
                  </a:txBody>
                  <a:tcPr/>
                </a:tc>
                <a:tc>
                  <a:txBody>
                    <a:bodyPr/>
                    <a:lstStyle/>
                    <a:p>
                      <a:r>
                        <a:rPr lang="en-US" b="1" dirty="0" smtClean="0">
                          <a:solidFill>
                            <a:schemeClr val="tx2">
                              <a:lumMod val="75000"/>
                              <a:lumOff val="25000"/>
                            </a:schemeClr>
                          </a:solidFill>
                          <a:latin typeface="Arial Rounded MT Bold" pitchFamily="34" charset="0"/>
                        </a:rPr>
                        <a:t>To upgrade air handling</a:t>
                      </a:r>
                      <a:r>
                        <a:rPr lang="en-US" b="1" baseline="0" dirty="0" smtClean="0">
                          <a:solidFill>
                            <a:schemeClr val="tx2">
                              <a:lumMod val="75000"/>
                              <a:lumOff val="25000"/>
                            </a:schemeClr>
                          </a:solidFill>
                          <a:latin typeface="Arial Rounded MT Bold" pitchFamily="34" charset="0"/>
                        </a:rPr>
                        <a:t> units in the office end of the school.</a:t>
                      </a:r>
                      <a:endParaRPr lang="en-US" b="1" dirty="0">
                        <a:solidFill>
                          <a:schemeClr val="tx2">
                            <a:lumMod val="75000"/>
                            <a:lumOff val="25000"/>
                          </a:schemeClr>
                        </a:solidFill>
                        <a:latin typeface="Arial Rounded MT Bold" pitchFamily="34" charset="0"/>
                      </a:endParaRPr>
                    </a:p>
                  </a:txBody>
                  <a:tcPr/>
                </a:tc>
                <a:tc>
                  <a:txBody>
                    <a:bodyPr/>
                    <a:lstStyle/>
                    <a:p>
                      <a:endParaRPr lang="en-US"/>
                    </a:p>
                  </a:txBody>
                  <a:tcPr/>
                </a:tc>
              </a:tr>
              <a:tr h="76798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a:p>
                  </a:txBody>
                  <a:tcPr/>
                </a:tc>
              </a:tr>
              <a:tr h="767980">
                <a:tc>
                  <a:txBody>
                    <a:bodyPr/>
                    <a:lstStyle/>
                    <a:p>
                      <a:endParaRPr lang="en-US" dirty="0"/>
                    </a:p>
                  </a:txBody>
                  <a:tcPr/>
                </a:tc>
                <a:tc>
                  <a:txBody>
                    <a:bodyPr/>
                    <a:lstStyle/>
                    <a:p>
                      <a:endParaRPr lang="en-US" dirty="0"/>
                    </a:p>
                  </a:txBody>
                  <a:tcPr/>
                </a:tc>
                <a:tc>
                  <a:txBody>
                    <a:bodyPr/>
                    <a:lstStyle/>
                    <a:p>
                      <a:pPr algn="r"/>
                      <a:r>
                        <a:rPr lang="en-US" b="1" dirty="0" smtClean="0">
                          <a:solidFill>
                            <a:schemeClr val="tx2">
                              <a:lumMod val="75000"/>
                              <a:lumOff val="25000"/>
                            </a:schemeClr>
                          </a:solidFill>
                          <a:latin typeface="Arial Rounded MT Bold" pitchFamily="34" charset="0"/>
                        </a:rPr>
                        <a:t>Total</a:t>
                      </a:r>
                      <a:endParaRPr lang="en-US" b="1" dirty="0">
                        <a:solidFill>
                          <a:schemeClr val="tx2">
                            <a:lumMod val="75000"/>
                            <a:lumOff val="25000"/>
                          </a:schemeClr>
                        </a:solidFill>
                        <a:latin typeface="Arial Rounded MT Bold" pitchFamily="34" charset="0"/>
                      </a:endParaRPr>
                    </a:p>
                  </a:txBody>
                  <a:tcPr/>
                </a:tc>
                <a:tc>
                  <a:txBody>
                    <a:bodyPr/>
                    <a:lstStyle/>
                    <a:p>
                      <a:r>
                        <a:rPr lang="en-US" b="1" dirty="0" smtClean="0">
                          <a:solidFill>
                            <a:schemeClr val="tx2">
                              <a:lumMod val="75000"/>
                              <a:lumOff val="25000"/>
                            </a:schemeClr>
                          </a:solidFill>
                          <a:latin typeface="Arial Rounded MT Bold" pitchFamily="34" charset="0"/>
                        </a:rPr>
                        <a:t>$630,000.00</a:t>
                      </a:r>
                      <a:endParaRPr lang="en-US" b="1" dirty="0">
                        <a:solidFill>
                          <a:schemeClr val="tx2">
                            <a:lumMod val="75000"/>
                            <a:lumOff val="25000"/>
                          </a:schemeClr>
                        </a:solidFill>
                        <a:latin typeface="Arial Rounded MT Bold" pitchFamily="34" charset="0"/>
                      </a:endParaRPr>
                    </a:p>
                  </a:txBody>
                  <a:tcPr/>
                </a:tc>
              </a:tr>
            </a:tbl>
          </a:graphicData>
        </a:graphic>
      </p:graphicFrame>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59</a:t>
            </a:fld>
            <a:endParaRPr lang="en-US" sz="1200" dirty="0"/>
          </a:p>
        </p:txBody>
      </p:sp>
    </p:spTree>
    <p:extLst>
      <p:ext uri="{BB962C8B-B14F-4D97-AF65-F5344CB8AC3E}">
        <p14:creationId xmlns:p14="http://schemas.microsoft.com/office/powerpoint/2010/main" val="570578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Enrolment Nackawic Elementary School</a:t>
            </a:r>
          </a:p>
        </p:txBody>
      </p:sp>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r>
              <a:rPr lang="en-US" sz="1200" dirty="0" smtClean="0"/>
              <a:t>6</a:t>
            </a:r>
            <a:endParaRPr lang="en-US" sz="1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16440508"/>
              </p:ext>
            </p:extLst>
          </p:nvPr>
        </p:nvGraphicFramePr>
        <p:xfrm>
          <a:off x="549275" y="1600200"/>
          <a:ext cx="8042275"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2451389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4206" y="107576"/>
            <a:ext cx="8042276" cy="1336956"/>
          </a:xfrm>
        </p:spPr>
        <p:txBody>
          <a:bodyPr/>
          <a:lstStyle/>
          <a:p>
            <a:r>
              <a:rPr lang="en-US" sz="3200" b="1" dirty="0" smtClean="0">
                <a:solidFill>
                  <a:schemeClr val="tx2">
                    <a:lumMod val="75000"/>
                    <a:lumOff val="25000"/>
                  </a:schemeClr>
                </a:solidFill>
                <a:latin typeface="Arial Rounded MT Bold" pitchFamily="34" charset="0"/>
              </a:rPr>
              <a:t>Nackawic High School (NHS) General Information – Facility Review</a:t>
            </a:r>
            <a:endParaRPr lang="en-CA" sz="3200" b="1" dirty="0">
              <a:solidFill>
                <a:schemeClr val="tx2">
                  <a:lumMod val="75000"/>
                  <a:lumOff val="25000"/>
                </a:schemeClr>
              </a:solidFill>
            </a:endParaRPr>
          </a:p>
        </p:txBody>
      </p:sp>
      <p:sp>
        <p:nvSpPr>
          <p:cNvPr id="3" name="Content Placeholder 2"/>
          <p:cNvSpPr>
            <a:spLocks noGrp="1"/>
          </p:cNvSpPr>
          <p:nvPr>
            <p:ph idx="1"/>
          </p:nvPr>
        </p:nvSpPr>
        <p:spPr/>
        <p:txBody>
          <a:bodyPr>
            <a:normAutofit fontScale="92500" lnSpcReduction="10000"/>
          </a:bodyPr>
          <a:lstStyle/>
          <a:p>
            <a:r>
              <a:rPr lang="en-US" b="1" dirty="0">
                <a:solidFill>
                  <a:schemeClr val="tx2">
                    <a:lumMod val="75000"/>
                    <a:lumOff val="25000"/>
                  </a:schemeClr>
                </a:solidFill>
                <a:latin typeface="Arial Rounded MT Bold" pitchFamily="34" charset="0"/>
              </a:rPr>
              <a:t>The school has </a:t>
            </a:r>
            <a:r>
              <a:rPr lang="en-US" b="1" dirty="0" smtClean="0">
                <a:solidFill>
                  <a:schemeClr val="tx2">
                    <a:lumMod val="75000"/>
                    <a:lumOff val="25000"/>
                  </a:schemeClr>
                </a:solidFill>
                <a:latin typeface="Arial Rounded MT Bold" pitchFamily="34" charset="0"/>
              </a:rPr>
              <a:t>20 </a:t>
            </a:r>
            <a:r>
              <a:rPr lang="en-US" b="1" dirty="0">
                <a:solidFill>
                  <a:schemeClr val="tx2">
                    <a:lumMod val="75000"/>
                    <a:lumOff val="25000"/>
                  </a:schemeClr>
                </a:solidFill>
                <a:latin typeface="Arial Rounded MT Bold" pitchFamily="34" charset="0"/>
              </a:rPr>
              <a:t>rooms that are defined as classrooms.</a:t>
            </a:r>
          </a:p>
          <a:p>
            <a:r>
              <a:rPr lang="en-US" b="1" dirty="0" smtClean="0">
                <a:solidFill>
                  <a:schemeClr val="tx2">
                    <a:lumMod val="75000"/>
                    <a:lumOff val="25000"/>
                  </a:schemeClr>
                </a:solidFill>
                <a:latin typeface="Arial Rounded MT Bold" pitchFamily="34" charset="0"/>
              </a:rPr>
              <a:t> </a:t>
            </a:r>
            <a:r>
              <a:rPr lang="en-US" sz="2400" b="1" dirty="0" smtClean="0">
                <a:solidFill>
                  <a:schemeClr val="tx2">
                    <a:lumMod val="75000"/>
                    <a:lumOff val="25000"/>
                  </a:schemeClr>
                </a:solidFill>
                <a:latin typeface="Arial Rounded MT Bold" pitchFamily="34" charset="0"/>
              </a:rPr>
              <a:t>Corridor </a:t>
            </a:r>
            <a:r>
              <a:rPr lang="en-US" sz="2400" b="1" dirty="0">
                <a:solidFill>
                  <a:schemeClr val="tx2">
                    <a:lumMod val="75000"/>
                    <a:lumOff val="25000"/>
                  </a:schemeClr>
                </a:solidFill>
                <a:latin typeface="Arial Rounded MT Bold" pitchFamily="34" charset="0"/>
              </a:rPr>
              <a:t>and classroom </a:t>
            </a:r>
            <a:r>
              <a:rPr lang="en-US" sz="2400" b="1" dirty="0" smtClean="0">
                <a:solidFill>
                  <a:schemeClr val="tx2">
                    <a:lumMod val="75000"/>
                    <a:lumOff val="25000"/>
                  </a:schemeClr>
                </a:solidFill>
                <a:latin typeface="Arial Rounded MT Bold" pitchFamily="34" charset="0"/>
              </a:rPr>
              <a:t>walls are </a:t>
            </a:r>
            <a:r>
              <a:rPr lang="en-US" b="1" dirty="0" smtClean="0">
                <a:solidFill>
                  <a:schemeClr val="tx2">
                    <a:lumMod val="75000"/>
                    <a:lumOff val="25000"/>
                  </a:schemeClr>
                </a:solidFill>
                <a:latin typeface="Arial Rounded MT Bold" pitchFamily="34" charset="0"/>
              </a:rPr>
              <a:t>masonry block</a:t>
            </a:r>
            <a:r>
              <a:rPr lang="en-US" sz="2400" b="1" dirty="0" smtClean="0">
                <a:solidFill>
                  <a:schemeClr val="tx2">
                    <a:lumMod val="75000"/>
                    <a:lumOff val="25000"/>
                  </a:schemeClr>
                </a:solidFill>
                <a:latin typeface="Arial Rounded MT Bold" pitchFamily="34" charset="0"/>
              </a:rPr>
              <a:t>.</a:t>
            </a:r>
          </a:p>
          <a:p>
            <a:r>
              <a:rPr lang="en-US" sz="2400" b="1" dirty="0" smtClean="0">
                <a:solidFill>
                  <a:schemeClr val="tx2">
                    <a:lumMod val="75000"/>
                    <a:lumOff val="25000"/>
                  </a:schemeClr>
                </a:solidFill>
                <a:latin typeface="Arial Rounded MT Bold" pitchFamily="34" charset="0"/>
              </a:rPr>
              <a:t>Ceilings are suspended tee bar.  </a:t>
            </a:r>
          </a:p>
          <a:p>
            <a:r>
              <a:rPr lang="en-US" b="1" dirty="0">
                <a:solidFill>
                  <a:schemeClr val="tx2">
                    <a:lumMod val="75000"/>
                    <a:lumOff val="25000"/>
                  </a:schemeClr>
                </a:solidFill>
                <a:latin typeface="Arial Rounded MT Bold" pitchFamily="34" charset="0"/>
              </a:rPr>
              <a:t>The building is equipped with fire alarm system</a:t>
            </a:r>
            <a:r>
              <a:rPr lang="en-US" b="1" dirty="0" smtClean="0">
                <a:solidFill>
                  <a:schemeClr val="tx2">
                    <a:lumMod val="75000"/>
                    <a:lumOff val="25000"/>
                  </a:schemeClr>
                </a:solidFill>
                <a:latin typeface="Arial Rounded MT Bold" pitchFamily="34" charset="0"/>
              </a:rPr>
              <a:t>.</a:t>
            </a:r>
          </a:p>
          <a:p>
            <a:r>
              <a:rPr lang="en-US" b="1" dirty="0">
                <a:solidFill>
                  <a:schemeClr val="tx2">
                    <a:lumMod val="75000"/>
                    <a:lumOff val="25000"/>
                  </a:schemeClr>
                </a:solidFill>
                <a:latin typeface="Arial Rounded MT Bold" pitchFamily="34" charset="0"/>
              </a:rPr>
              <a:t> Fire extinguishers are located throughout the building and fire alarm pull stations are located in corridors</a:t>
            </a:r>
            <a:r>
              <a:rPr lang="en-US" b="1" dirty="0" smtClean="0">
                <a:solidFill>
                  <a:schemeClr val="tx2">
                    <a:lumMod val="75000"/>
                    <a:lumOff val="25000"/>
                  </a:schemeClr>
                </a:solidFill>
                <a:latin typeface="Arial Rounded MT Bold" pitchFamily="34" charset="0"/>
              </a:rPr>
              <a:t>.</a:t>
            </a:r>
          </a:p>
          <a:p>
            <a:r>
              <a:rPr lang="en-US" b="1" dirty="0" smtClean="0">
                <a:solidFill>
                  <a:schemeClr val="tx2">
                    <a:lumMod val="75000"/>
                    <a:lumOff val="25000"/>
                  </a:schemeClr>
                </a:solidFill>
                <a:latin typeface="Arial Rounded MT Bold" pitchFamily="34" charset="0"/>
              </a:rPr>
              <a:t>Stairways are enclosed to meet fire separation requirements.</a:t>
            </a:r>
          </a:p>
          <a:p>
            <a:endParaRPr lang="en-US" b="1" dirty="0">
              <a:solidFill>
                <a:schemeClr val="tx2">
                  <a:lumMod val="75000"/>
                  <a:lumOff val="25000"/>
                </a:schemeClr>
              </a:solidFill>
              <a:latin typeface="Arial Rounded MT Bold" pitchFamily="34" charset="0"/>
            </a:endParaRPr>
          </a:p>
          <a:p>
            <a:endParaRPr lang="en-US" dirty="0" smtClean="0">
              <a:solidFill>
                <a:schemeClr val="tx2">
                  <a:lumMod val="75000"/>
                  <a:lumOff val="25000"/>
                </a:schemeClr>
              </a:solidFill>
              <a:latin typeface="Arial Rounded MT Bold" pitchFamily="34" charset="0"/>
            </a:endParaRPr>
          </a:p>
          <a:p>
            <a:endParaRPr lang="en-US" dirty="0">
              <a:solidFill>
                <a:schemeClr val="tx2">
                  <a:lumMod val="75000"/>
                  <a:lumOff val="25000"/>
                </a:schemeClr>
              </a:solidFill>
              <a:latin typeface="Arial Rounded MT Bold" pitchFamily="34" charset="0"/>
            </a:endParaRPr>
          </a:p>
          <a:p>
            <a:endParaRPr lang="en-US" dirty="0" smtClean="0">
              <a:solidFill>
                <a:schemeClr val="tx2">
                  <a:lumMod val="75000"/>
                  <a:lumOff val="25000"/>
                </a:schemeClr>
              </a:solidFill>
              <a:latin typeface="Arial Rounded MT Bold" pitchFamily="34" charset="0"/>
            </a:endParaRPr>
          </a:p>
          <a:p>
            <a:endParaRPr lang="en-US" dirty="0">
              <a:solidFill>
                <a:schemeClr val="tx2">
                  <a:lumMod val="75000"/>
                  <a:lumOff val="25000"/>
                </a:schemeClr>
              </a:solidFill>
              <a:latin typeface="Arial Rounded MT Bold" pitchFamily="34" charset="0"/>
            </a:endParaRPr>
          </a:p>
          <a:p>
            <a:endParaRPr lang="en-US" dirty="0">
              <a:solidFill>
                <a:schemeClr val="tx2">
                  <a:lumMod val="75000"/>
                  <a:lumOff val="25000"/>
                </a:schemeClr>
              </a:solidFill>
              <a:latin typeface="Arial Rounded MT Bold" pitchFamily="34" charset="0"/>
            </a:endParaRPr>
          </a:p>
          <a:p>
            <a:endParaRPr lang="en-US" sz="2400" dirty="0">
              <a:solidFill>
                <a:schemeClr val="tx2">
                  <a:lumMod val="75000"/>
                  <a:lumOff val="25000"/>
                </a:schemeClr>
              </a:solidFill>
              <a:latin typeface="Arial Rounded MT Bold" pitchFamily="34" charset="0"/>
            </a:endParaRPr>
          </a:p>
          <a:p>
            <a:pPr lvl="1"/>
            <a:endParaRPr lang="en-US" sz="2400" dirty="0">
              <a:solidFill>
                <a:schemeClr val="tx2">
                  <a:lumMod val="75000"/>
                  <a:lumOff val="25000"/>
                </a:schemeClr>
              </a:solidFill>
              <a:latin typeface="Arial Rounded MT Bold" pitchFamily="34" charset="0"/>
            </a:endParaRPr>
          </a:p>
          <a:p>
            <a:pPr lvl="1"/>
            <a:endParaRPr lang="en-US" sz="2400" dirty="0">
              <a:solidFill>
                <a:schemeClr val="tx2">
                  <a:lumMod val="75000"/>
                  <a:lumOff val="25000"/>
                </a:schemeClr>
              </a:solidFill>
              <a:latin typeface="Arial Rounded MT Bold" pitchFamily="34" charset="0"/>
            </a:endParaRPr>
          </a:p>
          <a:p>
            <a:pPr marL="0" indent="0">
              <a:buNone/>
            </a:pPr>
            <a:endParaRPr lang="en-CA" dirty="0">
              <a:solidFill>
                <a:schemeClr val="tx2">
                  <a:lumMod val="75000"/>
                  <a:lumOff val="25000"/>
                </a:schemeClr>
              </a:solidFill>
            </a:endParaRPr>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60</a:t>
            </a:fld>
            <a:endParaRPr lang="en-US" sz="1200" dirty="0"/>
          </a:p>
        </p:txBody>
      </p:sp>
    </p:spTree>
    <p:extLst>
      <p:ext uri="{BB962C8B-B14F-4D97-AF65-F5344CB8AC3E}">
        <p14:creationId xmlns:p14="http://schemas.microsoft.com/office/powerpoint/2010/main" val="196634092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smtClean="0">
                <a:solidFill>
                  <a:schemeClr val="tx2">
                    <a:lumMod val="75000"/>
                    <a:lumOff val="25000"/>
                  </a:schemeClr>
                </a:solidFill>
                <a:latin typeface="Arial Rounded MT Bold" pitchFamily="34" charset="0"/>
              </a:rPr>
              <a:t> NHS</a:t>
            </a:r>
            <a:r>
              <a:rPr lang="en-US" b="1" dirty="0" smtClean="0">
                <a:solidFill>
                  <a:schemeClr val="tx2">
                    <a:lumMod val="75000"/>
                    <a:lumOff val="25000"/>
                  </a:schemeClr>
                </a:solidFill>
                <a:latin typeface="Arial Rounded MT Bold" pitchFamily="34" charset="0"/>
              </a:rPr>
              <a:t> General Information</a:t>
            </a:r>
            <a:endParaRPr lang="en-US"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fontScale="85000" lnSpcReduction="10000"/>
          </a:bodyPr>
          <a:lstStyle/>
          <a:p>
            <a:r>
              <a:rPr lang="en-US" b="1" dirty="0" smtClean="0">
                <a:solidFill>
                  <a:schemeClr val="tx2">
                    <a:lumMod val="75000"/>
                    <a:lumOff val="25000"/>
                  </a:schemeClr>
                </a:solidFill>
                <a:latin typeface="Arial Rounded MT Bold" pitchFamily="34" charset="0"/>
              </a:rPr>
              <a:t>There is a cafeteria in the school.</a:t>
            </a:r>
          </a:p>
          <a:p>
            <a:r>
              <a:rPr lang="en-US" b="1" dirty="0" smtClean="0">
                <a:solidFill>
                  <a:schemeClr val="tx2">
                    <a:lumMod val="75000"/>
                    <a:lumOff val="25000"/>
                  </a:schemeClr>
                </a:solidFill>
                <a:latin typeface="Arial Rounded MT Bold" pitchFamily="34" charset="0"/>
              </a:rPr>
              <a:t>Exterior doors are in poor condition; some may be classified as fair.</a:t>
            </a:r>
          </a:p>
          <a:p>
            <a:r>
              <a:rPr lang="en-US" b="1" dirty="0" smtClean="0">
                <a:solidFill>
                  <a:schemeClr val="tx2">
                    <a:lumMod val="75000"/>
                    <a:lumOff val="25000"/>
                  </a:schemeClr>
                </a:solidFill>
                <a:latin typeface="Arial Rounded MT Bold" pitchFamily="34" charset="0"/>
              </a:rPr>
              <a:t>Windows are in fair condition in the newer part of the facility. </a:t>
            </a:r>
          </a:p>
          <a:p>
            <a:r>
              <a:rPr lang="en-US" b="1" dirty="0" smtClean="0">
                <a:solidFill>
                  <a:schemeClr val="tx2">
                    <a:lumMod val="75000"/>
                    <a:lumOff val="25000"/>
                  </a:schemeClr>
                </a:solidFill>
                <a:latin typeface="Arial Rounded MT Bold" pitchFamily="34" charset="0"/>
              </a:rPr>
              <a:t>There is a  Whirltech lift for physically disabled persons.</a:t>
            </a:r>
          </a:p>
          <a:p>
            <a:r>
              <a:rPr lang="en-US" b="1" dirty="0" smtClean="0">
                <a:solidFill>
                  <a:schemeClr val="tx2">
                    <a:lumMod val="75000"/>
                    <a:lumOff val="25000"/>
                  </a:schemeClr>
                </a:solidFill>
                <a:latin typeface="Arial Rounded MT Bold" pitchFamily="34" charset="0"/>
              </a:rPr>
              <a:t>Interior doors are fire rated with panic hardware where appropriate.</a:t>
            </a:r>
          </a:p>
          <a:p>
            <a:r>
              <a:rPr lang="en-US" b="1" dirty="0" smtClean="0">
                <a:solidFill>
                  <a:schemeClr val="tx2">
                    <a:lumMod val="75000"/>
                    <a:lumOff val="25000"/>
                  </a:schemeClr>
                </a:solidFill>
                <a:latin typeface="Arial Rounded MT Bold" pitchFamily="34" charset="0"/>
              </a:rPr>
              <a:t>Washrooms are in fair condition, including locker rooms.</a:t>
            </a:r>
          </a:p>
          <a:p>
            <a:r>
              <a:rPr lang="en-US" b="1" dirty="0" smtClean="0">
                <a:solidFill>
                  <a:schemeClr val="tx2">
                    <a:lumMod val="75000"/>
                    <a:lumOff val="25000"/>
                  </a:schemeClr>
                </a:solidFill>
                <a:latin typeface="Arial Rounded MT Bold" pitchFamily="34" charset="0"/>
              </a:rPr>
              <a:t>Gym floor is hardwood ( new 2015).</a:t>
            </a:r>
          </a:p>
          <a:p>
            <a:endParaRPr lang="en-US" dirty="0">
              <a:solidFill>
                <a:schemeClr val="tx2">
                  <a:lumMod val="75000"/>
                  <a:lumOff val="25000"/>
                </a:schemeClr>
              </a:solidFill>
              <a:latin typeface="Arial Rounded MT Bold" pitchFamily="34" charset="0"/>
            </a:endParaRPr>
          </a:p>
          <a:p>
            <a:endParaRPr lang="en-US" dirty="0" smtClean="0">
              <a:solidFill>
                <a:schemeClr val="tx2">
                  <a:lumMod val="75000"/>
                  <a:lumOff val="25000"/>
                </a:schemeClr>
              </a:solidFill>
              <a:latin typeface="Arial Rounded MT Bold" pitchFamily="34" charset="0"/>
            </a:endParaRPr>
          </a:p>
          <a:p>
            <a:endParaRPr lang="en-US" dirty="0" smtClean="0">
              <a:solidFill>
                <a:schemeClr val="tx2">
                  <a:lumMod val="75000"/>
                  <a:lumOff val="25000"/>
                </a:schemeClr>
              </a:solidFill>
              <a:latin typeface="Arial Rounded MT Bold" pitchFamily="34" charset="0"/>
            </a:endParaRPr>
          </a:p>
          <a:p>
            <a:endParaRPr lang="en-US" dirty="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61</a:t>
            </a:fld>
            <a:endParaRPr lang="en-US" sz="1200" dirty="0"/>
          </a:p>
        </p:txBody>
      </p:sp>
    </p:spTree>
    <p:extLst>
      <p:ext uri="{BB962C8B-B14F-4D97-AF65-F5344CB8AC3E}">
        <p14:creationId xmlns:p14="http://schemas.microsoft.com/office/powerpoint/2010/main" val="83222411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0"/>
            <a:ext cx="8042276" cy="1336956"/>
          </a:xfrm>
        </p:spPr>
        <p:txBody>
          <a:bodyPr/>
          <a:lstStyle/>
          <a:p>
            <a:r>
              <a:rPr lang="en-US" b="1" dirty="0" smtClean="0">
                <a:solidFill>
                  <a:schemeClr val="tx2">
                    <a:lumMod val="75000"/>
                    <a:lumOff val="25000"/>
                  </a:schemeClr>
                </a:solidFill>
                <a:latin typeface="Arial Rounded MT Bold" pitchFamily="34" charset="0"/>
              </a:rPr>
              <a:t>NHS Main Floor</a:t>
            </a:r>
            <a:endParaRPr lang="en-US" b="1" dirty="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62</a:t>
            </a:fld>
            <a:endParaRPr lang="en-US" sz="1200" dirty="0"/>
          </a:p>
        </p:txBody>
      </p:sp>
      <p:pic>
        <p:nvPicPr>
          <p:cNvPr id="6"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49275" y="1882948"/>
            <a:ext cx="8042275" cy="377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0279859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NHS Top Floor</a:t>
            </a:r>
            <a:endParaRPr lang="en-US" b="1" dirty="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63</a:t>
            </a:fld>
            <a:endParaRPr lang="en-US" sz="1200" dirty="0"/>
          </a:p>
        </p:txBody>
      </p:sp>
      <p:pic>
        <p:nvPicPr>
          <p:cNvPr id="2052" name="Picture 4"/>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49275" y="1882948"/>
            <a:ext cx="8042275" cy="377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4368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NHS Top Floor</a:t>
            </a:r>
            <a:endParaRPr lang="en-US" b="1" dirty="0">
              <a:solidFill>
                <a:schemeClr val="tx2">
                  <a:lumMod val="75000"/>
                  <a:lumOff val="25000"/>
                </a:schemeClr>
              </a:solidFill>
              <a:latin typeface="Arial Rounded MT Bold" pitchFamily="34" charset="0"/>
            </a:endParaRPr>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64</a:t>
            </a:fld>
            <a:endParaRPr lang="en-US" sz="1200" dirty="0"/>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val="0"/>
              </a:ext>
            </a:extLst>
          </a:blip>
          <a:srcRect/>
          <a:stretch>
            <a:fillRect/>
          </a:stretch>
        </p:blipFill>
        <p:spPr bwMode="auto">
          <a:xfrm>
            <a:off x="549275" y="1882948"/>
            <a:ext cx="8042275" cy="3777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809763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latin typeface="Arial Rounded MT Bold" pitchFamily="34" charset="0"/>
              </a:rPr>
              <a:t>NHS Building </a:t>
            </a:r>
            <a:r>
              <a:rPr lang="en-US" dirty="0">
                <a:solidFill>
                  <a:schemeClr val="tx2">
                    <a:lumMod val="75000"/>
                    <a:lumOff val="25000"/>
                  </a:schemeClr>
                </a:solidFill>
                <a:latin typeface="Arial Rounded MT Bold" pitchFamily="34" charset="0"/>
              </a:rPr>
              <a:t>Summary</a:t>
            </a:r>
            <a:endParaRPr lang="en-CA" dirty="0">
              <a:solidFill>
                <a:schemeClr val="tx2">
                  <a:lumMod val="75000"/>
                  <a:lumOff val="25000"/>
                </a:schemeClr>
              </a:solidFill>
            </a:endParaRPr>
          </a:p>
        </p:txBody>
      </p:sp>
      <p:sp>
        <p:nvSpPr>
          <p:cNvPr id="3" name="Content Placeholder 2"/>
          <p:cNvSpPr>
            <a:spLocks noGrp="1"/>
          </p:cNvSpPr>
          <p:nvPr>
            <p:ph idx="1"/>
          </p:nvPr>
        </p:nvSpPr>
        <p:spPr/>
        <p:txBody>
          <a:bodyPr/>
          <a:lstStyle/>
          <a:p>
            <a:r>
              <a:rPr lang="en-US" b="1" dirty="0">
                <a:solidFill>
                  <a:schemeClr val="tx2">
                    <a:lumMod val="75000"/>
                    <a:lumOff val="25000"/>
                  </a:schemeClr>
                </a:solidFill>
                <a:latin typeface="Arial Rounded MT Bold" pitchFamily="34" charset="0"/>
              </a:rPr>
              <a:t>Constructed in </a:t>
            </a:r>
            <a:r>
              <a:rPr lang="en-US" b="1" dirty="0" smtClean="0">
                <a:solidFill>
                  <a:schemeClr val="tx2">
                    <a:lumMod val="75000"/>
                    <a:lumOff val="25000"/>
                  </a:schemeClr>
                </a:solidFill>
                <a:latin typeface="Arial Rounded MT Bold" pitchFamily="34" charset="0"/>
              </a:rPr>
              <a:t>1967.</a:t>
            </a:r>
            <a:endParaRPr lang="en-US" b="1" dirty="0">
              <a:solidFill>
                <a:schemeClr val="tx2">
                  <a:lumMod val="75000"/>
                  <a:lumOff val="25000"/>
                </a:schemeClr>
              </a:solidFill>
              <a:latin typeface="Arial Rounded MT Bold" pitchFamily="34" charset="0"/>
            </a:endParaRPr>
          </a:p>
          <a:p>
            <a:r>
              <a:rPr lang="en-US" b="1" dirty="0">
                <a:solidFill>
                  <a:schemeClr val="tx2">
                    <a:lumMod val="75000"/>
                    <a:lumOff val="25000"/>
                  </a:schemeClr>
                </a:solidFill>
                <a:latin typeface="Arial Rounded MT Bold" pitchFamily="34" charset="0"/>
              </a:rPr>
              <a:t>Renovations have included</a:t>
            </a:r>
            <a:r>
              <a:rPr lang="en-US" b="1" dirty="0" smtClean="0">
                <a:solidFill>
                  <a:schemeClr val="tx2">
                    <a:lumMod val="75000"/>
                    <a:lumOff val="25000"/>
                  </a:schemeClr>
                </a:solidFill>
                <a:latin typeface="Arial Rounded MT Bold" pitchFamily="34" charset="0"/>
              </a:rPr>
              <a:t>:</a:t>
            </a:r>
            <a:endParaRPr lang="en-US" b="1" dirty="0">
              <a:solidFill>
                <a:schemeClr val="tx2">
                  <a:lumMod val="75000"/>
                  <a:lumOff val="25000"/>
                </a:schemeClr>
              </a:solidFill>
              <a:latin typeface="Arial Rounded MT Bold" pitchFamily="34" charset="0"/>
            </a:endParaRPr>
          </a:p>
          <a:p>
            <a:pPr marL="514350" indent="-514350">
              <a:buFont typeface="+mj-lt"/>
              <a:buAutoNum type="romanLcPeriod"/>
            </a:pPr>
            <a:r>
              <a:rPr lang="en-US" b="1" dirty="0" smtClean="0">
                <a:solidFill>
                  <a:schemeClr val="tx2">
                    <a:lumMod val="75000"/>
                    <a:lumOff val="25000"/>
                  </a:schemeClr>
                </a:solidFill>
                <a:latin typeface="Arial Rounded MT Bold" pitchFamily="34" charset="0"/>
              </a:rPr>
              <a:t>Classrooms added in 1997.</a:t>
            </a:r>
          </a:p>
          <a:p>
            <a:pPr marL="514350" indent="-514350">
              <a:buFont typeface="+mj-lt"/>
              <a:buAutoNum type="romanLcPeriod"/>
            </a:pPr>
            <a:r>
              <a:rPr lang="en-US" b="1" dirty="0" smtClean="0">
                <a:solidFill>
                  <a:schemeClr val="tx2">
                    <a:lumMod val="75000"/>
                    <a:lumOff val="25000"/>
                  </a:schemeClr>
                </a:solidFill>
                <a:latin typeface="Arial Rounded MT Bold" pitchFamily="34" charset="0"/>
              </a:rPr>
              <a:t>Radon remediation 2012/2013.</a:t>
            </a:r>
          </a:p>
          <a:p>
            <a:pPr marL="514350" indent="-514350">
              <a:buFont typeface="+mj-lt"/>
              <a:buAutoNum type="romanLcPeriod"/>
            </a:pPr>
            <a:r>
              <a:rPr lang="en-US" b="1" dirty="0" smtClean="0">
                <a:solidFill>
                  <a:schemeClr val="tx2">
                    <a:lumMod val="75000"/>
                    <a:lumOff val="25000"/>
                  </a:schemeClr>
                </a:solidFill>
                <a:latin typeface="Arial Rounded MT Bold" pitchFamily="34" charset="0"/>
              </a:rPr>
              <a:t>Electrical service entrance added 2009/2010.</a:t>
            </a:r>
          </a:p>
          <a:p>
            <a:endParaRPr lang="en-US" b="1" dirty="0">
              <a:solidFill>
                <a:schemeClr val="tx2">
                  <a:lumMod val="75000"/>
                  <a:lumOff val="25000"/>
                </a:schemeClr>
              </a:solidFill>
              <a:latin typeface="Arial Rounded MT Bold" pitchFamily="34" charset="0"/>
            </a:endParaRPr>
          </a:p>
          <a:p>
            <a:pPr marL="0" indent="0">
              <a:buNone/>
            </a:pPr>
            <a:endParaRPr lang="en-US" dirty="0">
              <a:solidFill>
                <a:schemeClr val="tx2">
                  <a:lumMod val="75000"/>
                  <a:lumOff val="25000"/>
                </a:schemeClr>
              </a:solidFill>
              <a:latin typeface="Arial Rounded MT Bold" pitchFamily="34" charset="0"/>
            </a:endParaRPr>
          </a:p>
          <a:p>
            <a:endParaRPr lang="en-CA" dirty="0"/>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65</a:t>
            </a:fld>
            <a:endParaRPr lang="en-US" sz="1200" dirty="0"/>
          </a:p>
        </p:txBody>
      </p:sp>
    </p:spTree>
    <p:extLst>
      <p:ext uri="{BB962C8B-B14F-4D97-AF65-F5344CB8AC3E}">
        <p14:creationId xmlns:p14="http://schemas.microsoft.com/office/powerpoint/2010/main" val="241902410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37376"/>
          </a:xfrm>
        </p:spPr>
        <p:txBody>
          <a:bodyPr/>
          <a:lstStyle/>
          <a:p>
            <a:r>
              <a:rPr lang="en-US" b="1" dirty="0" smtClean="0">
                <a:solidFill>
                  <a:schemeClr val="tx2">
                    <a:lumMod val="75000"/>
                    <a:lumOff val="25000"/>
                  </a:schemeClr>
                </a:solidFill>
                <a:latin typeface="Arial Rounded MT Bold" pitchFamily="34" charset="0"/>
              </a:rPr>
              <a:t>NHS Electrical </a:t>
            </a:r>
            <a:r>
              <a:rPr lang="en-US" b="1" dirty="0">
                <a:solidFill>
                  <a:schemeClr val="tx2">
                    <a:lumMod val="75000"/>
                    <a:lumOff val="25000"/>
                  </a:schemeClr>
                </a:solidFill>
                <a:latin typeface="Arial Rounded MT Bold" pitchFamily="34" charset="0"/>
              </a:rPr>
              <a:t>&amp; Lighting</a:t>
            </a:r>
            <a:endParaRPr lang="en-CA" b="1" dirty="0">
              <a:solidFill>
                <a:schemeClr val="tx2">
                  <a:lumMod val="75000"/>
                  <a:lumOff val="25000"/>
                </a:schemeClr>
              </a:solidFill>
            </a:endParaRPr>
          </a:p>
        </p:txBody>
      </p:sp>
      <p:sp>
        <p:nvSpPr>
          <p:cNvPr id="3" name="Content Placeholder 2"/>
          <p:cNvSpPr>
            <a:spLocks noGrp="1"/>
          </p:cNvSpPr>
          <p:nvPr>
            <p:ph idx="1"/>
          </p:nvPr>
        </p:nvSpPr>
        <p:spPr>
          <a:xfrm>
            <a:off x="549275" y="937549"/>
            <a:ext cx="8042276" cy="5613721"/>
          </a:xfrm>
        </p:spPr>
        <p:txBody>
          <a:bodyPr>
            <a:normAutofit lnSpcReduction="10000"/>
          </a:bodyPr>
          <a:lstStyle/>
          <a:p>
            <a:r>
              <a:rPr lang="en-US" b="1" dirty="0" smtClean="0">
                <a:solidFill>
                  <a:schemeClr val="tx2">
                    <a:lumMod val="75000"/>
                    <a:lumOff val="25000"/>
                  </a:schemeClr>
                </a:solidFill>
                <a:latin typeface="Arial Rounded MT Bold" pitchFamily="34" charset="0"/>
              </a:rPr>
              <a:t>Electrical entrance is 4000 amps, 347/600 volt 3 phase in good condition.</a:t>
            </a:r>
            <a:endParaRPr lang="en-US" b="1" dirty="0">
              <a:solidFill>
                <a:schemeClr val="tx2">
                  <a:lumMod val="75000"/>
                  <a:lumOff val="25000"/>
                </a:schemeClr>
              </a:solidFill>
              <a:latin typeface="Arial Rounded MT Bold" pitchFamily="34" charset="0"/>
            </a:endParaRPr>
          </a:p>
          <a:p>
            <a:r>
              <a:rPr lang="en-US" b="1" dirty="0" smtClean="0">
                <a:solidFill>
                  <a:schemeClr val="tx2">
                    <a:lumMod val="75000"/>
                    <a:lumOff val="25000"/>
                  </a:schemeClr>
                </a:solidFill>
                <a:latin typeface="Arial Rounded MT Bold" pitchFamily="34" charset="0"/>
              </a:rPr>
              <a:t>Interior </a:t>
            </a:r>
            <a:r>
              <a:rPr lang="en-US" b="1" dirty="0">
                <a:solidFill>
                  <a:schemeClr val="tx2">
                    <a:lumMod val="75000"/>
                    <a:lumOff val="25000"/>
                  </a:schemeClr>
                </a:solidFill>
                <a:latin typeface="Arial Rounded MT Bold" pitchFamily="34" charset="0"/>
              </a:rPr>
              <a:t>lighting is fluorescent in </a:t>
            </a:r>
            <a:r>
              <a:rPr lang="en-US" b="1" dirty="0" smtClean="0">
                <a:solidFill>
                  <a:schemeClr val="tx2">
                    <a:lumMod val="75000"/>
                    <a:lumOff val="25000"/>
                  </a:schemeClr>
                </a:solidFill>
                <a:latin typeface="Arial Rounded MT Bold" pitchFamily="34" charset="0"/>
              </a:rPr>
              <a:t>fair condition.</a:t>
            </a:r>
          </a:p>
          <a:p>
            <a:r>
              <a:rPr lang="en-US" b="1" dirty="0" smtClean="0">
                <a:solidFill>
                  <a:schemeClr val="tx2">
                    <a:lumMod val="75000"/>
                    <a:lumOff val="25000"/>
                  </a:schemeClr>
                </a:solidFill>
                <a:latin typeface="Arial Rounded MT Bold" pitchFamily="34" charset="0"/>
              </a:rPr>
              <a:t>Exterior lighting is H.I.D ( high intensity discharge).</a:t>
            </a:r>
          </a:p>
          <a:p>
            <a:r>
              <a:rPr lang="en-US" b="1" dirty="0" smtClean="0">
                <a:solidFill>
                  <a:schemeClr val="tx2">
                    <a:lumMod val="75000"/>
                    <a:lumOff val="25000"/>
                  </a:schemeClr>
                </a:solidFill>
                <a:latin typeface="Arial Rounded MT Bold" pitchFamily="34" charset="0"/>
              </a:rPr>
              <a:t>There are 4 room ventilation units (HVAC) as well as 12 exhaust fans.</a:t>
            </a:r>
          </a:p>
          <a:p>
            <a:r>
              <a:rPr lang="en-US" b="1" dirty="0">
                <a:solidFill>
                  <a:schemeClr val="tx2">
                    <a:lumMod val="75000"/>
                    <a:lumOff val="25000"/>
                  </a:schemeClr>
                </a:solidFill>
                <a:latin typeface="Arial Rounded MT Bold" pitchFamily="34" charset="0"/>
              </a:rPr>
              <a:t>The building has a Public Address </a:t>
            </a:r>
            <a:r>
              <a:rPr lang="en-US" b="1" dirty="0" smtClean="0">
                <a:solidFill>
                  <a:schemeClr val="tx2">
                    <a:lumMod val="75000"/>
                    <a:lumOff val="25000"/>
                  </a:schemeClr>
                </a:solidFill>
                <a:latin typeface="Arial Rounded MT Bold" pitchFamily="34" charset="0"/>
              </a:rPr>
              <a:t>system; may require upgrades.  </a:t>
            </a:r>
          </a:p>
          <a:p>
            <a:r>
              <a:rPr lang="en-US" b="1" dirty="0" smtClean="0">
                <a:solidFill>
                  <a:schemeClr val="tx2">
                    <a:lumMod val="75000"/>
                    <a:lumOff val="25000"/>
                  </a:schemeClr>
                </a:solidFill>
                <a:latin typeface="Arial Rounded MT Bold" pitchFamily="34" charset="0"/>
              </a:rPr>
              <a:t>Heating is electric baseboard along with cabinet and duct heaters.</a:t>
            </a:r>
          </a:p>
          <a:p>
            <a:r>
              <a:rPr lang="en-US" b="1" dirty="0" smtClean="0">
                <a:solidFill>
                  <a:schemeClr val="tx2">
                    <a:lumMod val="75000"/>
                    <a:lumOff val="25000"/>
                  </a:schemeClr>
                </a:solidFill>
                <a:latin typeface="Arial Rounded MT Bold" pitchFamily="34" charset="0"/>
              </a:rPr>
              <a:t>Building Management system controls for ventilation and heating.</a:t>
            </a:r>
          </a:p>
          <a:p>
            <a:endParaRPr lang="en-US" b="1" dirty="0" smtClean="0">
              <a:solidFill>
                <a:schemeClr val="tx2">
                  <a:lumMod val="75000"/>
                  <a:lumOff val="25000"/>
                </a:schemeClr>
              </a:solidFill>
              <a:latin typeface="Arial Rounded MT Bold" pitchFamily="34" charset="0"/>
            </a:endParaRPr>
          </a:p>
          <a:p>
            <a:endParaRPr lang="en-US" sz="3200" b="1" dirty="0">
              <a:solidFill>
                <a:schemeClr val="tx2">
                  <a:lumMod val="75000"/>
                  <a:lumOff val="25000"/>
                </a:schemeClr>
              </a:solidFill>
              <a:latin typeface="Arial Rounded MT Bold" pitchFamily="34" charset="0"/>
            </a:endParaRPr>
          </a:p>
          <a:p>
            <a:endParaRPr lang="en-US" sz="3200" dirty="0" smtClean="0">
              <a:solidFill>
                <a:schemeClr val="tx2">
                  <a:lumMod val="75000"/>
                  <a:lumOff val="25000"/>
                </a:schemeClr>
              </a:solidFill>
              <a:latin typeface="Arial Rounded MT Bold" pitchFamily="34" charset="0"/>
            </a:endParaRPr>
          </a:p>
          <a:p>
            <a:endParaRPr lang="en-US" sz="3200" dirty="0">
              <a:solidFill>
                <a:schemeClr val="tx2">
                  <a:lumMod val="75000"/>
                  <a:lumOff val="25000"/>
                </a:schemeClr>
              </a:solidFill>
              <a:latin typeface="Arial Rounded MT Bold" pitchFamily="34" charset="0"/>
            </a:endParaRPr>
          </a:p>
          <a:p>
            <a:pPr marL="0" indent="0">
              <a:buNone/>
            </a:pPr>
            <a:endParaRPr lang="en-CA" dirty="0"/>
          </a:p>
        </p:txBody>
      </p:sp>
      <p:sp>
        <p:nvSpPr>
          <p:cNvPr id="4" name="Footer Placeholder 3"/>
          <p:cNvSpPr>
            <a:spLocks noGrp="1"/>
          </p:cNvSpPr>
          <p:nvPr>
            <p:ph type="ftr" sz="quarter" idx="11"/>
          </p:nvPr>
        </p:nvSpPr>
        <p:spPr>
          <a:xfrm>
            <a:off x="252320" y="6413469"/>
            <a:ext cx="4840941" cy="365125"/>
          </a:xfrm>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66</a:t>
            </a:fld>
            <a:endParaRPr lang="en-US" sz="1200" dirty="0"/>
          </a:p>
        </p:txBody>
      </p:sp>
    </p:spTree>
    <p:extLst>
      <p:ext uri="{BB962C8B-B14F-4D97-AF65-F5344CB8AC3E}">
        <p14:creationId xmlns:p14="http://schemas.microsoft.com/office/powerpoint/2010/main" val="174949692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NHS Exterior</a:t>
            </a:r>
            <a:endParaRPr lang="en-CA" b="1" dirty="0">
              <a:solidFill>
                <a:schemeClr val="tx2">
                  <a:lumMod val="75000"/>
                  <a:lumOff val="25000"/>
                </a:schemeClr>
              </a:solidFill>
            </a:endParaRPr>
          </a:p>
        </p:txBody>
      </p:sp>
      <p:sp>
        <p:nvSpPr>
          <p:cNvPr id="3" name="Content Placeholder 2"/>
          <p:cNvSpPr>
            <a:spLocks noGrp="1"/>
          </p:cNvSpPr>
          <p:nvPr>
            <p:ph idx="1"/>
          </p:nvPr>
        </p:nvSpPr>
        <p:spPr/>
        <p:txBody>
          <a:bodyPr>
            <a:normAutofit/>
          </a:bodyPr>
          <a:lstStyle/>
          <a:p>
            <a:pPr marL="0" indent="0">
              <a:buNone/>
            </a:pPr>
            <a:endParaRPr lang="en-US" dirty="0" smtClean="0">
              <a:solidFill>
                <a:schemeClr val="tx2">
                  <a:lumMod val="75000"/>
                  <a:lumOff val="25000"/>
                </a:schemeClr>
              </a:solidFill>
              <a:latin typeface="Arial Rounded MT Bold" pitchFamily="34" charset="0"/>
            </a:endParaRPr>
          </a:p>
          <a:p>
            <a:r>
              <a:rPr lang="en-US" b="1" dirty="0" smtClean="0">
                <a:solidFill>
                  <a:schemeClr val="tx2">
                    <a:lumMod val="75000"/>
                    <a:lumOff val="25000"/>
                  </a:schemeClr>
                </a:solidFill>
                <a:latin typeface="Arial Rounded MT Bold" pitchFamily="34" charset="0"/>
              </a:rPr>
              <a:t> The exterior is brick and in good condition.  On the exterior of the addition the cladding requires repairs.</a:t>
            </a:r>
            <a:endParaRPr lang="en-US" b="1" dirty="0">
              <a:solidFill>
                <a:schemeClr val="tx2">
                  <a:lumMod val="75000"/>
                  <a:lumOff val="25000"/>
                </a:schemeClr>
              </a:solidFill>
              <a:latin typeface="Arial Rounded MT Bold" pitchFamily="34" charset="0"/>
            </a:endParaRPr>
          </a:p>
          <a:p>
            <a:r>
              <a:rPr lang="en-US" b="1" dirty="0">
                <a:solidFill>
                  <a:schemeClr val="tx2">
                    <a:lumMod val="75000"/>
                    <a:lumOff val="25000"/>
                  </a:schemeClr>
                </a:solidFill>
                <a:latin typeface="Arial Rounded MT Bold" pitchFamily="34" charset="0"/>
              </a:rPr>
              <a:t>Parking is </a:t>
            </a:r>
            <a:r>
              <a:rPr lang="en-US" b="1" dirty="0" smtClean="0">
                <a:solidFill>
                  <a:schemeClr val="tx2">
                    <a:lumMod val="75000"/>
                    <a:lumOff val="25000"/>
                  </a:schemeClr>
                </a:solidFill>
                <a:latin typeface="Arial Rounded MT Bold" pitchFamily="34" charset="0"/>
              </a:rPr>
              <a:t>adequate, pavement in good condition.</a:t>
            </a:r>
          </a:p>
          <a:p>
            <a:pPr marL="0" indent="0">
              <a:buNone/>
            </a:pPr>
            <a:endParaRPr lang="en-US" b="1" dirty="0" smtClean="0">
              <a:solidFill>
                <a:schemeClr val="tx2">
                  <a:lumMod val="75000"/>
                  <a:lumOff val="25000"/>
                </a:schemeClr>
              </a:solidFill>
              <a:latin typeface="Arial Rounded MT Bold" pitchFamily="34" charset="0"/>
            </a:endParaRPr>
          </a:p>
          <a:p>
            <a:pPr marL="0" indent="0">
              <a:buNone/>
            </a:pPr>
            <a:endParaRPr lang="en-US" b="1" dirty="0" smtClean="0">
              <a:solidFill>
                <a:schemeClr val="tx2">
                  <a:lumMod val="75000"/>
                  <a:lumOff val="25000"/>
                </a:schemeClr>
              </a:solidFill>
              <a:latin typeface="Arial Rounded MT Bold" pitchFamily="34" charset="0"/>
            </a:endParaRPr>
          </a:p>
          <a:p>
            <a:endParaRPr lang="en-US" dirty="0">
              <a:solidFill>
                <a:schemeClr val="tx2">
                  <a:lumMod val="75000"/>
                  <a:lumOff val="25000"/>
                </a:schemeClr>
              </a:solidFill>
              <a:latin typeface="Arial Rounded MT Bold" pitchFamily="34" charset="0"/>
            </a:endParaRPr>
          </a:p>
          <a:p>
            <a:endParaRPr lang="en-US" dirty="0">
              <a:latin typeface="Arial Rounded MT Bold" pitchFamily="34" charset="0"/>
            </a:endParaRPr>
          </a:p>
          <a:p>
            <a:endParaRPr lang="en-CA" dirty="0"/>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67</a:t>
            </a:fld>
            <a:endParaRPr lang="en-US" sz="1200" dirty="0"/>
          </a:p>
        </p:txBody>
      </p:sp>
    </p:spTree>
    <p:extLst>
      <p:ext uri="{BB962C8B-B14F-4D97-AF65-F5344CB8AC3E}">
        <p14:creationId xmlns:p14="http://schemas.microsoft.com/office/powerpoint/2010/main" val="415082030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latin typeface="Arial Rounded MT Bold" pitchFamily="34" charset="0"/>
              </a:rPr>
              <a:t>NHS Property</a:t>
            </a:r>
            <a:endParaRPr lang="en-CA" dirty="0">
              <a:solidFill>
                <a:schemeClr val="tx2">
                  <a:lumMod val="75000"/>
                  <a:lumOff val="25000"/>
                </a:schemeClr>
              </a:solidFill>
            </a:endParaRPr>
          </a:p>
        </p:txBody>
      </p:sp>
      <p:sp>
        <p:nvSpPr>
          <p:cNvPr id="3" name="Content Placeholder 2"/>
          <p:cNvSpPr>
            <a:spLocks noGrp="1"/>
          </p:cNvSpPr>
          <p:nvPr>
            <p:ph idx="1"/>
          </p:nvPr>
        </p:nvSpPr>
        <p:spPr/>
        <p:txBody>
          <a:bodyPr>
            <a:normAutofit/>
          </a:bodyPr>
          <a:lstStyle/>
          <a:p>
            <a:r>
              <a:rPr lang="en-US" b="1" dirty="0">
                <a:solidFill>
                  <a:schemeClr val="tx2">
                    <a:lumMod val="75000"/>
                    <a:lumOff val="25000"/>
                  </a:schemeClr>
                </a:solidFill>
                <a:latin typeface="Arial Rounded MT Bold" pitchFamily="34" charset="0"/>
              </a:rPr>
              <a:t>Staff and visitors share the school parking </a:t>
            </a:r>
            <a:r>
              <a:rPr lang="en-US" b="1" dirty="0" smtClean="0">
                <a:solidFill>
                  <a:schemeClr val="tx2">
                    <a:lumMod val="75000"/>
                    <a:lumOff val="25000"/>
                  </a:schemeClr>
                </a:solidFill>
                <a:latin typeface="Arial Rounded MT Bold" pitchFamily="34" charset="0"/>
              </a:rPr>
              <a:t>lot.</a:t>
            </a:r>
            <a:endParaRPr lang="en-US" b="1" dirty="0">
              <a:solidFill>
                <a:schemeClr val="tx2">
                  <a:lumMod val="75000"/>
                  <a:lumOff val="25000"/>
                </a:schemeClr>
              </a:solidFill>
              <a:latin typeface="Arial Rounded MT Bold" pitchFamily="34" charset="0"/>
            </a:endParaRPr>
          </a:p>
          <a:p>
            <a:r>
              <a:rPr lang="en-US" b="1" dirty="0">
                <a:solidFill>
                  <a:schemeClr val="tx2">
                    <a:lumMod val="75000"/>
                    <a:lumOff val="25000"/>
                  </a:schemeClr>
                </a:solidFill>
                <a:latin typeface="Arial Rounded MT Bold" pitchFamily="34" charset="0"/>
              </a:rPr>
              <a:t>The driveway is shared by the bus loading zone and parent drop </a:t>
            </a:r>
            <a:r>
              <a:rPr lang="en-US" b="1" dirty="0" smtClean="0">
                <a:solidFill>
                  <a:schemeClr val="tx2">
                    <a:lumMod val="75000"/>
                    <a:lumOff val="25000"/>
                  </a:schemeClr>
                </a:solidFill>
                <a:latin typeface="Arial Rounded MT Bold" pitchFamily="34" charset="0"/>
              </a:rPr>
              <a:t>off.</a:t>
            </a:r>
          </a:p>
          <a:p>
            <a:r>
              <a:rPr lang="en-US" b="1" dirty="0" smtClean="0">
                <a:solidFill>
                  <a:schemeClr val="tx2">
                    <a:lumMod val="75000"/>
                    <a:lumOff val="25000"/>
                  </a:schemeClr>
                </a:solidFill>
                <a:latin typeface="Arial Rounded MT Bold" pitchFamily="34" charset="0"/>
              </a:rPr>
              <a:t>There is a woodlot property managed by the school and owned by the province under the name of the school; used for curricular purposes.</a:t>
            </a:r>
          </a:p>
          <a:p>
            <a:pPr marL="0" indent="0">
              <a:buNone/>
            </a:pPr>
            <a:r>
              <a:rPr lang="en-US" b="1" dirty="0" smtClean="0">
                <a:solidFill>
                  <a:schemeClr val="tx2">
                    <a:lumMod val="75000"/>
                    <a:lumOff val="25000"/>
                  </a:schemeClr>
                </a:solidFill>
                <a:latin typeface="Arial Rounded MT Bold" pitchFamily="34" charset="0"/>
              </a:rPr>
              <a:t> </a:t>
            </a:r>
            <a:endParaRPr lang="en-CA" b="1" dirty="0">
              <a:solidFill>
                <a:schemeClr val="tx2">
                  <a:lumMod val="75000"/>
                  <a:lumOff val="25000"/>
                </a:schemeClr>
              </a:solidFill>
            </a:endParaRPr>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68</a:t>
            </a:fld>
            <a:endParaRPr lang="en-US" sz="1200" dirty="0"/>
          </a:p>
        </p:txBody>
      </p:sp>
    </p:spTree>
    <p:extLst>
      <p:ext uri="{BB962C8B-B14F-4D97-AF65-F5344CB8AC3E}">
        <p14:creationId xmlns:p14="http://schemas.microsoft.com/office/powerpoint/2010/main" val="6634332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dirty="0" smtClean="0">
                <a:solidFill>
                  <a:schemeClr val="tx2">
                    <a:lumMod val="75000"/>
                    <a:lumOff val="25000"/>
                  </a:schemeClr>
                </a:solidFill>
                <a:latin typeface="Arial Rounded MT Bold" pitchFamily="34" charset="0"/>
              </a:rPr>
              <a:t>NHS Capital </a:t>
            </a:r>
            <a:r>
              <a:rPr lang="en-US" sz="4800" dirty="0">
                <a:solidFill>
                  <a:schemeClr val="tx2">
                    <a:lumMod val="75000"/>
                    <a:lumOff val="25000"/>
                  </a:schemeClr>
                </a:solidFill>
                <a:latin typeface="Arial Rounded MT Bold" pitchFamily="34" charset="0"/>
              </a:rPr>
              <a:t>Investments</a:t>
            </a:r>
            <a:r>
              <a:rPr lang="en-US" dirty="0">
                <a:solidFill>
                  <a:schemeClr val="tx2">
                    <a:lumMod val="75000"/>
                    <a:lumOff val="25000"/>
                  </a:schemeClr>
                </a:solidFill>
                <a:latin typeface="Arial Rounded MT Bold" pitchFamily="34" charset="0"/>
              </a:rPr>
              <a:t> </a:t>
            </a:r>
            <a:endParaRPr lang="en-CA" dirty="0">
              <a:solidFill>
                <a:schemeClr val="tx2">
                  <a:lumMod val="75000"/>
                  <a:lumOff val="25000"/>
                </a:schemeClr>
              </a:solidFill>
            </a:endParaRPr>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69</a:t>
            </a:fld>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3046621354"/>
              </p:ext>
            </p:extLst>
          </p:nvPr>
        </p:nvGraphicFramePr>
        <p:xfrm>
          <a:off x="549273" y="1722120"/>
          <a:ext cx="8339232" cy="4393302"/>
        </p:xfrm>
        <a:graphic>
          <a:graphicData uri="http://schemas.openxmlformats.org/drawingml/2006/table">
            <a:tbl>
              <a:tblPr firstRow="1" bandRow="1">
                <a:tableStyleId>{5C22544A-7EE6-4342-B048-85BDC9FD1C3A}</a:tableStyleId>
              </a:tblPr>
              <a:tblGrid>
                <a:gridCol w="2779744"/>
                <a:gridCol w="2779744"/>
                <a:gridCol w="2779744"/>
              </a:tblGrid>
              <a:tr h="238862">
                <a:tc>
                  <a:txBody>
                    <a:bodyPr/>
                    <a:lstStyle/>
                    <a:p>
                      <a:pPr algn="ctr"/>
                      <a:r>
                        <a:rPr lang="en-US" dirty="0" smtClean="0">
                          <a:latin typeface="Arial Rounded MT Bold" pitchFamily="34" charset="0"/>
                        </a:rPr>
                        <a:t>Year</a:t>
                      </a:r>
                      <a:endParaRPr lang="en-US" dirty="0">
                        <a:latin typeface="Arial Rounded MT Bold" pitchFamily="34" charset="0"/>
                      </a:endParaRPr>
                    </a:p>
                  </a:txBody>
                  <a:tcPr/>
                </a:tc>
                <a:tc>
                  <a:txBody>
                    <a:bodyPr/>
                    <a:lstStyle/>
                    <a:p>
                      <a:pPr algn="ctr"/>
                      <a:r>
                        <a:rPr lang="en-US" dirty="0" smtClean="0">
                          <a:latin typeface="Arial Rounded MT Bold" pitchFamily="34" charset="0"/>
                        </a:rPr>
                        <a:t>Scope of</a:t>
                      </a:r>
                      <a:r>
                        <a:rPr lang="en-US" baseline="0" dirty="0" smtClean="0">
                          <a:latin typeface="Arial Rounded MT Bold" pitchFamily="34" charset="0"/>
                        </a:rPr>
                        <a:t> Work</a:t>
                      </a:r>
                      <a:endParaRPr lang="en-US" dirty="0">
                        <a:latin typeface="Arial Rounded MT Bold" pitchFamily="34" charset="0"/>
                      </a:endParaRPr>
                    </a:p>
                  </a:txBody>
                  <a:tcPr/>
                </a:tc>
                <a:tc>
                  <a:txBody>
                    <a:bodyPr/>
                    <a:lstStyle/>
                    <a:p>
                      <a:pPr algn="ctr"/>
                      <a:r>
                        <a:rPr lang="en-US" dirty="0" smtClean="0">
                          <a:latin typeface="Arial Rounded MT Bold" pitchFamily="34" charset="0"/>
                        </a:rPr>
                        <a:t>Cost </a:t>
                      </a:r>
                      <a:endParaRPr lang="en-US" dirty="0">
                        <a:latin typeface="Arial Rounded MT Bold" pitchFamily="34" charset="0"/>
                      </a:endParaRPr>
                    </a:p>
                  </a:txBody>
                  <a:tcPr/>
                </a:tc>
              </a:tr>
              <a:tr h="759492">
                <a:tc>
                  <a:txBody>
                    <a:bodyPr/>
                    <a:lstStyle/>
                    <a:p>
                      <a:pPr algn="ctr"/>
                      <a:r>
                        <a:rPr lang="en-US" b="1" dirty="0" smtClean="0">
                          <a:solidFill>
                            <a:schemeClr val="tx2">
                              <a:lumMod val="75000"/>
                              <a:lumOff val="25000"/>
                            </a:schemeClr>
                          </a:solidFill>
                          <a:latin typeface="Arial Rounded MT Bold" pitchFamily="34" charset="0"/>
                        </a:rPr>
                        <a:t>2009/2010</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Electrical</a:t>
                      </a:r>
                      <a:r>
                        <a:rPr lang="en-US" b="1" baseline="0" dirty="0" smtClean="0">
                          <a:solidFill>
                            <a:schemeClr val="tx2">
                              <a:lumMod val="75000"/>
                              <a:lumOff val="25000"/>
                            </a:schemeClr>
                          </a:solidFill>
                          <a:latin typeface="Arial Rounded MT Bold" pitchFamily="34" charset="0"/>
                        </a:rPr>
                        <a:t> service entrance</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$69,243.00</a:t>
                      </a:r>
                      <a:endParaRPr lang="en-US" b="1" dirty="0">
                        <a:solidFill>
                          <a:schemeClr val="tx2">
                            <a:lumMod val="75000"/>
                            <a:lumOff val="25000"/>
                          </a:schemeClr>
                        </a:solidFill>
                        <a:latin typeface="Arial Rounded MT Bold" pitchFamily="34" charset="0"/>
                      </a:endParaRPr>
                    </a:p>
                  </a:txBody>
                  <a:tcPr/>
                </a:tc>
              </a:tr>
              <a:tr h="653610">
                <a:tc>
                  <a:txBody>
                    <a:bodyPr/>
                    <a:lstStyle/>
                    <a:p>
                      <a:pPr algn="ctr"/>
                      <a:r>
                        <a:rPr lang="en-US" b="1" dirty="0" smtClean="0">
                          <a:solidFill>
                            <a:schemeClr val="tx2">
                              <a:lumMod val="75000"/>
                              <a:lumOff val="25000"/>
                            </a:schemeClr>
                          </a:solidFill>
                          <a:latin typeface="Arial Rounded MT Bold" pitchFamily="34" charset="0"/>
                        </a:rPr>
                        <a:t>2012/2013</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Radon</a:t>
                      </a:r>
                      <a:r>
                        <a:rPr lang="en-US" b="1" baseline="0" dirty="0" smtClean="0">
                          <a:solidFill>
                            <a:schemeClr val="tx2">
                              <a:lumMod val="75000"/>
                              <a:lumOff val="25000"/>
                            </a:schemeClr>
                          </a:solidFill>
                          <a:latin typeface="Arial Rounded MT Bold" pitchFamily="34" charset="0"/>
                        </a:rPr>
                        <a:t> Remediation</a:t>
                      </a: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$66,319.00</a:t>
                      </a:r>
                      <a:endParaRPr lang="en-US" b="1" dirty="0">
                        <a:solidFill>
                          <a:schemeClr val="tx2">
                            <a:lumMod val="75000"/>
                            <a:lumOff val="25000"/>
                          </a:schemeClr>
                        </a:solidFill>
                        <a:latin typeface="Arial Rounded MT Bold" pitchFamily="34" charset="0"/>
                      </a:endParaRPr>
                    </a:p>
                  </a:txBody>
                  <a:tcPr/>
                </a:tc>
              </a:tr>
              <a:tr h="653610">
                <a:tc>
                  <a:txBody>
                    <a:bodyPr/>
                    <a:lstStyle/>
                    <a:p>
                      <a:pPr algn="ctr"/>
                      <a:endParaRPr lang="en-US" b="1" dirty="0">
                        <a:solidFill>
                          <a:schemeClr val="tx2">
                            <a:lumMod val="75000"/>
                            <a:lumOff val="25000"/>
                          </a:schemeClr>
                        </a:solidFill>
                        <a:latin typeface="Arial Rounded MT Bold" pitchFamily="34" charset="0"/>
                      </a:endParaRPr>
                    </a:p>
                  </a:txBody>
                  <a:tcPr/>
                </a:tc>
                <a:tc>
                  <a:txBody>
                    <a:bodyPr/>
                    <a:lstStyle/>
                    <a:p>
                      <a:pPr algn="ctr"/>
                      <a:endParaRPr lang="en-US" b="1" dirty="0">
                        <a:solidFill>
                          <a:schemeClr val="tx2">
                            <a:lumMod val="75000"/>
                            <a:lumOff val="25000"/>
                          </a:schemeClr>
                        </a:solidFill>
                        <a:latin typeface="Arial Rounded MT Bold" pitchFamily="34" charset="0"/>
                      </a:endParaRPr>
                    </a:p>
                  </a:txBody>
                  <a:tcPr/>
                </a:tc>
                <a:tc>
                  <a:txBody>
                    <a:bodyPr/>
                    <a:lstStyle/>
                    <a:p>
                      <a:pPr algn="ctr"/>
                      <a:r>
                        <a:rPr lang="en-US" b="1" dirty="0" smtClean="0">
                          <a:solidFill>
                            <a:schemeClr val="tx2">
                              <a:lumMod val="75000"/>
                              <a:lumOff val="25000"/>
                            </a:schemeClr>
                          </a:solidFill>
                          <a:latin typeface="Arial Rounded MT Bold" pitchFamily="34" charset="0"/>
                        </a:rPr>
                        <a:t>Total = $135,562.00</a:t>
                      </a:r>
                      <a:endParaRPr lang="en-US" b="1" dirty="0">
                        <a:solidFill>
                          <a:schemeClr val="tx2">
                            <a:lumMod val="75000"/>
                            <a:lumOff val="25000"/>
                          </a:schemeClr>
                        </a:solidFill>
                        <a:latin typeface="Arial Rounded MT Bold" pitchFamily="34" charset="0"/>
                      </a:endParaRPr>
                    </a:p>
                  </a:txBody>
                  <a:tcPr/>
                </a:tc>
              </a:tr>
              <a:tr h="653610">
                <a:tc>
                  <a:txBody>
                    <a:bodyPr/>
                    <a:lstStyle/>
                    <a:p>
                      <a:pPr algn="ctr"/>
                      <a:endParaRPr lang="en-US" b="1" dirty="0">
                        <a:solidFill>
                          <a:schemeClr val="tx2">
                            <a:lumMod val="75000"/>
                            <a:lumOff val="25000"/>
                          </a:schemeClr>
                        </a:solidFill>
                        <a:latin typeface="Arial Rounded MT Bold" pitchFamily="34" charset="0"/>
                      </a:endParaRPr>
                    </a:p>
                  </a:txBody>
                  <a:tcPr/>
                </a:tc>
                <a:tc>
                  <a:txBody>
                    <a:bodyPr/>
                    <a:lstStyle/>
                    <a:p>
                      <a:pPr algn="ctr"/>
                      <a:endParaRPr lang="en-US" b="1" dirty="0">
                        <a:solidFill>
                          <a:schemeClr val="tx2">
                            <a:lumMod val="75000"/>
                            <a:lumOff val="25000"/>
                          </a:schemeClr>
                        </a:solidFill>
                        <a:latin typeface="Arial Rounded MT Bold" pitchFamily="34" charset="0"/>
                      </a:endParaRPr>
                    </a:p>
                  </a:txBody>
                  <a:tcPr/>
                </a:tc>
                <a:tc>
                  <a:txBody>
                    <a:bodyPr/>
                    <a:lstStyle/>
                    <a:p>
                      <a:pPr algn="ctr"/>
                      <a:endParaRPr lang="en-US" b="1" dirty="0">
                        <a:solidFill>
                          <a:schemeClr val="tx2">
                            <a:lumMod val="75000"/>
                            <a:lumOff val="25000"/>
                          </a:schemeClr>
                        </a:solidFill>
                        <a:latin typeface="Arial Rounded MT Bold" pitchFamily="34" charset="0"/>
                      </a:endParaRPr>
                    </a:p>
                  </a:txBody>
                  <a:tcPr/>
                </a:tc>
              </a:tr>
              <a:tr h="653610">
                <a:tc>
                  <a:txBody>
                    <a:bodyPr/>
                    <a:lstStyle/>
                    <a:p>
                      <a:pPr algn="ctr"/>
                      <a:endParaRPr lang="en-US" b="1" dirty="0">
                        <a:solidFill>
                          <a:schemeClr val="tx2">
                            <a:lumMod val="75000"/>
                            <a:lumOff val="25000"/>
                          </a:schemeClr>
                        </a:solidFill>
                        <a:latin typeface="Arial Rounded MT Bold" pitchFamily="34" charset="0"/>
                      </a:endParaRPr>
                    </a:p>
                  </a:txBody>
                  <a:tcPr/>
                </a:tc>
                <a:tc>
                  <a:txBody>
                    <a:bodyPr/>
                    <a:lstStyle/>
                    <a:p>
                      <a:pPr algn="ctr"/>
                      <a:endParaRPr lang="en-US" b="1" dirty="0">
                        <a:solidFill>
                          <a:schemeClr val="tx2">
                            <a:lumMod val="75000"/>
                            <a:lumOff val="25000"/>
                          </a:schemeClr>
                        </a:solidFill>
                        <a:latin typeface="Arial Rounded MT Bold" pitchFamily="34" charset="0"/>
                      </a:endParaRPr>
                    </a:p>
                  </a:txBody>
                  <a:tcPr/>
                </a:tc>
                <a:tc>
                  <a:txBody>
                    <a:bodyPr/>
                    <a:lstStyle/>
                    <a:p>
                      <a:pPr algn="ctr"/>
                      <a:endParaRPr lang="en-US" b="1" dirty="0">
                        <a:solidFill>
                          <a:schemeClr val="tx2">
                            <a:lumMod val="75000"/>
                            <a:lumOff val="25000"/>
                          </a:schemeClr>
                        </a:solidFill>
                        <a:latin typeface="Arial Rounded MT Bold" pitchFamily="34" charset="0"/>
                      </a:endParaRPr>
                    </a:p>
                  </a:txBody>
                  <a:tcPr/>
                </a:tc>
              </a:tr>
              <a:tr h="653610">
                <a:tc>
                  <a:txBody>
                    <a:bodyPr/>
                    <a:lstStyle/>
                    <a:p>
                      <a:pPr algn="ctr"/>
                      <a:endParaRPr lang="en-US" b="1" dirty="0">
                        <a:solidFill>
                          <a:schemeClr val="tx2">
                            <a:lumMod val="75000"/>
                            <a:lumOff val="25000"/>
                          </a:schemeClr>
                        </a:solidFill>
                        <a:latin typeface="Arial Rounded MT Bold" pitchFamily="34" charset="0"/>
                      </a:endParaRPr>
                    </a:p>
                  </a:txBody>
                  <a:tcPr/>
                </a:tc>
                <a:tc>
                  <a:txBody>
                    <a:bodyPr/>
                    <a:lstStyle/>
                    <a:p>
                      <a:pPr algn="ctr"/>
                      <a:endParaRPr lang="en-US" b="1" dirty="0">
                        <a:solidFill>
                          <a:schemeClr val="tx2">
                            <a:lumMod val="75000"/>
                            <a:lumOff val="25000"/>
                          </a:schemeClr>
                        </a:solidFill>
                        <a:latin typeface="Arial Rounded MT Bold" pitchFamily="34" charset="0"/>
                      </a:endParaRPr>
                    </a:p>
                  </a:txBody>
                  <a:tcPr/>
                </a:tc>
                <a:tc>
                  <a:txBody>
                    <a:bodyPr/>
                    <a:lstStyle/>
                    <a:p>
                      <a:pPr algn="ctr"/>
                      <a:endParaRPr lang="en-US" b="1" dirty="0">
                        <a:solidFill>
                          <a:schemeClr val="tx2">
                            <a:lumMod val="75000"/>
                            <a:lumOff val="25000"/>
                          </a:schemeClr>
                        </a:solidFill>
                        <a:latin typeface="Arial Rounded MT Bold" pitchFamily="34" charset="0"/>
                      </a:endParaRPr>
                    </a:p>
                  </a:txBody>
                  <a:tcPr/>
                </a:tc>
              </a:tr>
            </a:tbl>
          </a:graphicData>
        </a:graphic>
      </p:graphicFrame>
    </p:spTree>
    <p:extLst>
      <p:ext uri="{BB962C8B-B14F-4D97-AF65-F5344CB8AC3E}">
        <p14:creationId xmlns:p14="http://schemas.microsoft.com/office/powerpoint/2010/main" val="17576987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Enrolment Nackawic Middle School</a:t>
            </a:r>
          </a:p>
        </p:txBody>
      </p:sp>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7</a:t>
            </a:fld>
            <a:endParaRPr lang="en-US" sz="1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5550111"/>
              </p:ext>
            </p:extLst>
          </p:nvPr>
        </p:nvGraphicFramePr>
        <p:xfrm>
          <a:off x="549275" y="1600200"/>
          <a:ext cx="8042275"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468448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8709" y="107576"/>
            <a:ext cx="8042276" cy="1336956"/>
          </a:xfrm>
        </p:spPr>
        <p:txBody>
          <a:bodyPr/>
          <a:lstStyle/>
          <a:p>
            <a:r>
              <a:rPr lang="en-US" dirty="0" smtClean="0">
                <a:solidFill>
                  <a:schemeClr val="tx2">
                    <a:lumMod val="75000"/>
                    <a:lumOff val="25000"/>
                  </a:schemeClr>
                </a:solidFill>
                <a:latin typeface="Arial Rounded MT Bold" pitchFamily="34" charset="0"/>
              </a:rPr>
              <a:t>NHS School </a:t>
            </a:r>
            <a:r>
              <a:rPr lang="en-US" dirty="0">
                <a:solidFill>
                  <a:schemeClr val="tx2">
                    <a:lumMod val="75000"/>
                    <a:lumOff val="25000"/>
                  </a:schemeClr>
                </a:solidFill>
                <a:latin typeface="Arial Rounded MT Bold" pitchFamily="34" charset="0"/>
              </a:rPr>
              <a:t>Physical Plant Status</a:t>
            </a:r>
            <a:endParaRPr lang="en-CA" dirty="0">
              <a:solidFill>
                <a:schemeClr val="tx2">
                  <a:lumMod val="75000"/>
                  <a:lumOff val="25000"/>
                </a:schemeClr>
              </a:solidFill>
            </a:endParaRPr>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70</a:t>
            </a:fld>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1861113146"/>
              </p:ext>
            </p:extLst>
          </p:nvPr>
        </p:nvGraphicFramePr>
        <p:xfrm>
          <a:off x="720766" y="1354124"/>
          <a:ext cx="7920219" cy="4812594"/>
        </p:xfrm>
        <a:graphic>
          <a:graphicData uri="http://schemas.openxmlformats.org/drawingml/2006/table">
            <a:tbl>
              <a:tblPr firstRow="1" bandRow="1">
                <a:tableStyleId>{5C22544A-7EE6-4342-B048-85BDC9FD1C3A}</a:tableStyleId>
              </a:tblPr>
              <a:tblGrid>
                <a:gridCol w="1980055"/>
                <a:gridCol w="1628111"/>
                <a:gridCol w="2374622"/>
                <a:gridCol w="1937431"/>
              </a:tblGrid>
              <a:tr h="882265">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latin typeface="Arial Rounded MT Bold"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Rounded MT Bold" pitchFamily="34" charset="0"/>
                          <a:ea typeface="Times New Roman"/>
                        </a:rPr>
                        <a:t>Building Exterior and Site</a:t>
                      </a:r>
                      <a:endParaRPr lang="en-CA" sz="1800" dirty="0" smtClean="0">
                        <a:latin typeface="Arial Rounded MT Bold" pitchFamily="34" charset="0"/>
                        <a:ea typeface="Times New Roman"/>
                      </a:endParaRPr>
                    </a:p>
                    <a:p>
                      <a:pPr algn="ctr"/>
                      <a:endParaRPr lang="en-CA" dirty="0"/>
                    </a:p>
                  </a:txBody>
                  <a:tcPr/>
                </a:tc>
                <a:tc hMerge="1">
                  <a:txBody>
                    <a:bodyPr/>
                    <a:lstStyle/>
                    <a:p>
                      <a:endParaRPr lang="en-CA" dirty="0"/>
                    </a:p>
                  </a:txBody>
                  <a:tcPr/>
                </a:tc>
                <a:tc>
                  <a:txBody>
                    <a:bodyPr/>
                    <a:lstStyle/>
                    <a:p>
                      <a:endParaRPr lang="en-US"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Rounded MT Bold" pitchFamily="34" charset="0"/>
                          <a:ea typeface="Times New Roman"/>
                        </a:rPr>
                        <a:t>Description</a:t>
                      </a:r>
                      <a:endParaRPr lang="en-CA" sz="1800" dirty="0" smtClean="0">
                        <a:latin typeface="Arial Rounded MT Bold" pitchFamily="34" charset="0"/>
                        <a:ea typeface="Times New Roman"/>
                      </a:endParaRPr>
                    </a:p>
                    <a:p>
                      <a:pPr algn="ctr"/>
                      <a:endParaRPr lang="en-CA"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800" b="1" dirty="0" smtClean="0">
                        <a:latin typeface="Arial Rounded MT Bold" pitchFamily="34" charset="0"/>
                        <a:ea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dirty="0" smtClean="0">
                          <a:latin typeface="Arial Rounded MT Bold" pitchFamily="34" charset="0"/>
                          <a:ea typeface="Times New Roman"/>
                        </a:rPr>
                        <a:t>Estimated Cost</a:t>
                      </a:r>
                      <a:endParaRPr lang="en-CA" sz="1800" dirty="0" smtClean="0">
                        <a:latin typeface="Arial Rounded MT Bold" pitchFamily="34" charset="0"/>
                        <a:ea typeface="Times New Roman"/>
                      </a:endParaRPr>
                    </a:p>
                    <a:p>
                      <a:pPr algn="ctr"/>
                      <a:endParaRPr lang="en-CA" dirty="0"/>
                    </a:p>
                  </a:txBody>
                  <a:tcPr/>
                </a:tc>
              </a:tr>
              <a:tr h="899340">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Building Envelope</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Exterior</a:t>
                      </a:r>
                      <a:r>
                        <a:rPr lang="en-CA" sz="1800" b="1" baseline="0" dirty="0" smtClean="0">
                          <a:solidFill>
                            <a:schemeClr val="tx2">
                              <a:lumMod val="75000"/>
                              <a:lumOff val="25000"/>
                            </a:schemeClr>
                          </a:solidFill>
                          <a:latin typeface="Arial Rounded MT Bold" pitchFamily="34" charset="0"/>
                          <a:ea typeface="Times New Roman"/>
                        </a:rPr>
                        <a:t> doors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14</a:t>
                      </a:r>
                      <a:r>
                        <a:rPr lang="en-CA" sz="1800" b="1" baseline="0" dirty="0" smtClean="0">
                          <a:solidFill>
                            <a:schemeClr val="tx2">
                              <a:lumMod val="75000"/>
                              <a:lumOff val="25000"/>
                            </a:schemeClr>
                          </a:solidFill>
                          <a:latin typeface="Arial Rounded MT Bold" pitchFamily="34" charset="0"/>
                          <a:ea typeface="Times New Roman"/>
                        </a:rPr>
                        <a:t> Exterior doors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899340">
                <a:tc>
                  <a:txBody>
                    <a:bodyPr/>
                    <a:lstStyle/>
                    <a:p>
                      <a:pPr marL="0" marR="0" algn="ctr">
                        <a:spcBef>
                          <a:spcPts val="0"/>
                        </a:spcBef>
                        <a:spcAft>
                          <a:spcPts val="0"/>
                        </a:spcAft>
                      </a:pPr>
                      <a:r>
                        <a:rPr lang="en-US" sz="1800" b="1" dirty="0">
                          <a:solidFill>
                            <a:schemeClr val="tx2">
                              <a:lumMod val="75000"/>
                              <a:lumOff val="25000"/>
                            </a:schemeClr>
                          </a:solidFill>
                          <a:latin typeface="Arial Rounded MT Bold" pitchFamily="34" charset="0"/>
                          <a:ea typeface="Times New Roman"/>
                        </a:rPr>
                        <a:t>Building Envelope</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Exterior Doors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Automatic</a:t>
                      </a:r>
                      <a:r>
                        <a:rPr lang="en-CA" sz="1800" b="1" baseline="0" dirty="0" smtClean="0">
                          <a:solidFill>
                            <a:schemeClr val="tx2">
                              <a:lumMod val="75000"/>
                              <a:lumOff val="25000"/>
                            </a:schemeClr>
                          </a:solidFill>
                          <a:latin typeface="Arial Rounded MT Bold" pitchFamily="34" charset="0"/>
                          <a:ea typeface="Times New Roman"/>
                        </a:rPr>
                        <a:t> door openers</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1058718">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Building</a:t>
                      </a:r>
                      <a:r>
                        <a:rPr lang="en-US" sz="1800" b="1" baseline="0" dirty="0" smtClean="0">
                          <a:solidFill>
                            <a:schemeClr val="tx2">
                              <a:lumMod val="75000"/>
                              <a:lumOff val="25000"/>
                            </a:schemeClr>
                          </a:solidFill>
                          <a:latin typeface="Arial Rounded MT Bold" pitchFamily="34" charset="0"/>
                          <a:ea typeface="Times New Roman"/>
                        </a:rPr>
                        <a:t> Envelope</a:t>
                      </a:r>
                      <a:endParaRPr lang="en-US" sz="1800" b="1" dirty="0" smtClean="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Exterior</a:t>
                      </a:r>
                      <a:r>
                        <a:rPr lang="en-US" sz="1800" b="1" baseline="0" dirty="0" smtClean="0">
                          <a:solidFill>
                            <a:schemeClr val="tx2">
                              <a:lumMod val="75000"/>
                              <a:lumOff val="25000"/>
                            </a:schemeClr>
                          </a:solidFill>
                          <a:latin typeface="Arial Rounded MT Bold" pitchFamily="34" charset="0"/>
                          <a:ea typeface="Times New Roman"/>
                        </a:rPr>
                        <a:t> Walls</a:t>
                      </a:r>
                      <a:endParaRPr lang="en-US" sz="1800" b="1" dirty="0" smtClean="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US" sz="1800" b="1" baseline="0" dirty="0" smtClean="0">
                          <a:solidFill>
                            <a:schemeClr val="tx2">
                              <a:lumMod val="75000"/>
                              <a:lumOff val="25000"/>
                            </a:schemeClr>
                          </a:solidFill>
                          <a:latin typeface="Arial Rounded MT Bold" pitchFamily="34" charset="0"/>
                          <a:ea typeface="Times New Roman"/>
                        </a:rPr>
                        <a:t>Brick Repointing</a:t>
                      </a:r>
                    </a:p>
                    <a:p>
                      <a:pPr marL="0" marR="0" algn="ctr">
                        <a:spcBef>
                          <a:spcPts val="0"/>
                        </a:spcBef>
                        <a:spcAft>
                          <a:spcPts val="0"/>
                        </a:spcAft>
                      </a:pPr>
                      <a:endParaRPr lang="en-US" sz="1800" b="1" baseline="0" dirty="0" smtClean="0">
                        <a:solidFill>
                          <a:schemeClr val="tx2">
                            <a:lumMod val="75000"/>
                            <a:lumOff val="25000"/>
                          </a:schemeClr>
                        </a:solidFill>
                        <a:latin typeface="Arial Rounded MT Bold" pitchFamily="34" charset="0"/>
                        <a:ea typeface="Times New Roman"/>
                      </a:endParaRPr>
                    </a:p>
                    <a:p>
                      <a:pPr marL="0" marR="0" algn="ctr">
                        <a:spcBef>
                          <a:spcPts val="0"/>
                        </a:spcBef>
                        <a:spcAft>
                          <a:spcPts val="0"/>
                        </a:spcAft>
                      </a:pPr>
                      <a:endParaRPr lang="en-US" sz="1800" b="1" dirty="0" smtClean="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just">
                        <a:spcBef>
                          <a:spcPts val="0"/>
                        </a:spcBef>
                        <a:spcAft>
                          <a:spcPts val="0"/>
                        </a:spcAft>
                      </a:pPr>
                      <a:endParaRPr lang="en-US" sz="1800" b="1" dirty="0" smtClean="0">
                        <a:solidFill>
                          <a:schemeClr val="tx2">
                            <a:lumMod val="75000"/>
                            <a:lumOff val="25000"/>
                          </a:schemeClr>
                        </a:solidFill>
                        <a:latin typeface="Arial Rounded MT Bold" pitchFamily="34" charset="0"/>
                        <a:ea typeface="Times New Roman"/>
                      </a:endParaRPr>
                    </a:p>
                  </a:txBody>
                  <a:tcPr marL="68580" marR="68580" marT="0" marB="0"/>
                </a:tc>
              </a:tr>
              <a:tr h="1040796">
                <a:tc>
                  <a:txBody>
                    <a:bodyPr/>
                    <a:lstStyle/>
                    <a:p>
                      <a:pPr marL="0" marR="0" algn="ctr">
                        <a:spcBef>
                          <a:spcPts val="0"/>
                        </a:spcBef>
                        <a:spcAft>
                          <a:spcPts val="0"/>
                        </a:spcAft>
                      </a:pPr>
                      <a:r>
                        <a:rPr lang="en-US" sz="1800" b="1" dirty="0" smtClean="0">
                          <a:solidFill>
                            <a:schemeClr val="tx2">
                              <a:lumMod val="75000"/>
                              <a:lumOff val="25000"/>
                            </a:schemeClr>
                          </a:solidFill>
                          <a:latin typeface="Arial Rounded MT Bold" pitchFamily="34" charset="0"/>
                          <a:ea typeface="Times New Roman"/>
                        </a:rPr>
                        <a:t>Site</a:t>
                      </a: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Site</a:t>
                      </a:r>
                      <a:r>
                        <a:rPr lang="en-CA" sz="1800" b="1" baseline="0" dirty="0" smtClean="0">
                          <a:solidFill>
                            <a:schemeClr val="tx2">
                              <a:lumMod val="75000"/>
                              <a:lumOff val="25000"/>
                            </a:schemeClr>
                          </a:solidFill>
                          <a:latin typeface="Arial Rounded MT Bold" pitchFamily="34" charset="0"/>
                          <a:ea typeface="Times New Roman"/>
                        </a:rPr>
                        <a:t> Improvement</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US" sz="1800" b="1" baseline="0" dirty="0" smtClean="0">
                          <a:solidFill>
                            <a:schemeClr val="tx2">
                              <a:lumMod val="75000"/>
                              <a:lumOff val="25000"/>
                            </a:schemeClr>
                          </a:solidFill>
                          <a:latin typeface="Arial Rounded MT Bold" pitchFamily="34" charset="0"/>
                          <a:ea typeface="Times New Roman"/>
                        </a:rPr>
                        <a:t>Parking Lot</a:t>
                      </a:r>
                    </a:p>
                  </a:txBody>
                  <a:tcPr marL="68580" marR="68580" marT="0" marB="0"/>
                </a:tc>
                <a:tc>
                  <a:txBody>
                    <a:bodyPr/>
                    <a:lstStyle/>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txBody>
                  <a:tcPr marL="68580" marR="68580" marT="0" marB="0"/>
                </a:tc>
              </a:tr>
            </a:tbl>
          </a:graphicData>
        </a:graphic>
      </p:graphicFrame>
    </p:spTree>
    <p:extLst>
      <p:ext uri="{BB962C8B-B14F-4D97-AF65-F5344CB8AC3E}">
        <p14:creationId xmlns:p14="http://schemas.microsoft.com/office/powerpoint/2010/main" val="36444057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2">
                    <a:lumMod val="75000"/>
                    <a:lumOff val="25000"/>
                  </a:schemeClr>
                </a:solidFill>
                <a:latin typeface="Arial Rounded MT Bold" pitchFamily="34" charset="0"/>
              </a:rPr>
              <a:t>NHS School </a:t>
            </a:r>
            <a:r>
              <a:rPr lang="en-US" dirty="0">
                <a:solidFill>
                  <a:schemeClr val="tx2">
                    <a:lumMod val="75000"/>
                    <a:lumOff val="25000"/>
                  </a:schemeClr>
                </a:solidFill>
                <a:latin typeface="Arial Rounded MT Bold" pitchFamily="34" charset="0"/>
              </a:rPr>
              <a:t>Physical Plant Status (continued)</a:t>
            </a:r>
            <a:endParaRPr lang="en-CA" dirty="0">
              <a:solidFill>
                <a:schemeClr val="tx2">
                  <a:lumMod val="75000"/>
                  <a:lumOff val="25000"/>
                </a:schemeClr>
              </a:solidFill>
            </a:endParaRPr>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71</a:t>
            </a:fld>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642163341"/>
              </p:ext>
            </p:extLst>
          </p:nvPr>
        </p:nvGraphicFramePr>
        <p:xfrm>
          <a:off x="264458" y="1467680"/>
          <a:ext cx="8624048" cy="4764608"/>
        </p:xfrm>
        <a:graphic>
          <a:graphicData uri="http://schemas.openxmlformats.org/drawingml/2006/table">
            <a:tbl>
              <a:tblPr firstRow="1" bandRow="1">
                <a:tableStyleId>{5C22544A-7EE6-4342-B048-85BDC9FD1C3A}</a:tableStyleId>
              </a:tblPr>
              <a:tblGrid>
                <a:gridCol w="1807410"/>
                <a:gridCol w="1886674"/>
                <a:gridCol w="2870521"/>
                <a:gridCol w="2059443"/>
              </a:tblGrid>
              <a:tr h="1126185">
                <a:tc gridSpan="2">
                  <a:txBody>
                    <a:bodyPr/>
                    <a:lstStyle/>
                    <a:p>
                      <a:pPr marL="0" marR="0" algn="ctr">
                        <a:spcBef>
                          <a:spcPts val="0"/>
                        </a:spcBef>
                        <a:spcAft>
                          <a:spcPts val="0"/>
                        </a:spcAft>
                      </a:pPr>
                      <a:r>
                        <a:rPr lang="en-US" sz="1800" b="1" dirty="0" smtClean="0">
                          <a:latin typeface="Arial Rounded MT Bold" pitchFamily="34" charset="0"/>
                          <a:ea typeface="Times New Roman"/>
                        </a:rPr>
                        <a:t>Building </a:t>
                      </a:r>
                      <a:r>
                        <a:rPr lang="en-US" sz="1800" b="1" baseline="0" dirty="0" smtClean="0">
                          <a:latin typeface="Arial Rounded MT Bold" pitchFamily="34" charset="0"/>
                          <a:ea typeface="Times New Roman"/>
                        </a:rPr>
                        <a:t> Exterior</a:t>
                      </a:r>
                      <a:endParaRPr lang="en-CA" sz="1800" dirty="0">
                        <a:latin typeface="Arial Rounded MT Bold" pitchFamily="34" charset="0"/>
                        <a:ea typeface="Times New Roman"/>
                      </a:endParaRPr>
                    </a:p>
                  </a:txBody>
                  <a:tcPr marL="68580" marR="68580" marT="0" marB="0" anchor="ctr"/>
                </a:tc>
                <a:tc hMerge="1">
                  <a:txBody>
                    <a:bodyPr/>
                    <a:lstStyle/>
                    <a:p>
                      <a:endParaRPr lang="en-CA"/>
                    </a:p>
                  </a:txBody>
                  <a:tcPr/>
                </a:tc>
                <a:tc>
                  <a:txBody>
                    <a:bodyPr/>
                    <a:lstStyle/>
                    <a:p>
                      <a:pPr marL="0" marR="0" algn="ctr">
                        <a:spcBef>
                          <a:spcPts val="0"/>
                        </a:spcBef>
                        <a:spcAft>
                          <a:spcPts val="0"/>
                        </a:spcAft>
                      </a:pPr>
                      <a:r>
                        <a:rPr lang="en-US" sz="1800" b="1" dirty="0" smtClean="0">
                          <a:latin typeface="Arial Rounded MT Bold" pitchFamily="34" charset="0"/>
                          <a:ea typeface="Times New Roman"/>
                        </a:rPr>
                        <a:t>Description</a:t>
                      </a:r>
                      <a:endParaRPr lang="en-CA" sz="1800" dirty="0">
                        <a:latin typeface="Arial Rounded MT Bold" pitchFamily="34" charset="0"/>
                        <a:ea typeface="Times New Roman"/>
                      </a:endParaRPr>
                    </a:p>
                  </a:txBody>
                  <a:tcPr marL="68580" marR="68580" marT="0" marB="0" anchor="ctr"/>
                </a:tc>
                <a:tc>
                  <a:txBody>
                    <a:bodyPr/>
                    <a:lstStyle/>
                    <a:p>
                      <a:pPr marL="0" marR="0" algn="ctr">
                        <a:spcBef>
                          <a:spcPts val="0"/>
                        </a:spcBef>
                        <a:spcAft>
                          <a:spcPts val="0"/>
                        </a:spcAft>
                      </a:pPr>
                      <a:r>
                        <a:rPr lang="en-US" sz="1800" b="1" dirty="0">
                          <a:latin typeface="Arial Rounded MT Bold" pitchFamily="34" charset="0"/>
                          <a:ea typeface="Times New Roman"/>
                        </a:rPr>
                        <a:t>Estimated Cost</a:t>
                      </a:r>
                      <a:endParaRPr lang="en-CA" sz="1800" dirty="0">
                        <a:latin typeface="Arial Rounded MT Bold" pitchFamily="34" charset="0"/>
                        <a:ea typeface="Times New Roman"/>
                      </a:endParaRPr>
                    </a:p>
                  </a:txBody>
                  <a:tcPr marL="68580" marR="68580" marT="0" marB="0" anchor="ctr"/>
                </a:tc>
              </a:tr>
              <a:tr h="1126185">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Site</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Landscape</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Lawn</a:t>
                      </a:r>
                      <a:r>
                        <a:rPr lang="en-CA" sz="1800" b="1" baseline="0" dirty="0" smtClean="0">
                          <a:solidFill>
                            <a:schemeClr val="tx2">
                              <a:lumMod val="75000"/>
                              <a:lumOff val="25000"/>
                            </a:schemeClr>
                          </a:solidFill>
                          <a:latin typeface="Arial Rounded MT Bold" pitchFamily="34" charset="0"/>
                          <a:ea typeface="Times New Roman"/>
                        </a:rPr>
                        <a:t> Repair</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1126185">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Site</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Playfield</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Sports</a:t>
                      </a:r>
                      <a:r>
                        <a:rPr lang="en-CA" sz="1800" b="1" baseline="0" dirty="0" smtClean="0">
                          <a:solidFill>
                            <a:schemeClr val="tx2">
                              <a:lumMod val="75000"/>
                              <a:lumOff val="25000"/>
                            </a:schemeClr>
                          </a:solidFill>
                          <a:latin typeface="Arial Rounded MT Bold" pitchFamily="34" charset="0"/>
                          <a:ea typeface="Times New Roman"/>
                        </a:rPr>
                        <a:t> Field</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r>
              <a:tr h="563093">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Heating</a:t>
                      </a:r>
                      <a:r>
                        <a:rPr lang="en-CA" sz="1800" b="1" baseline="0" dirty="0" smtClean="0">
                          <a:solidFill>
                            <a:schemeClr val="tx2">
                              <a:lumMod val="75000"/>
                              <a:lumOff val="25000"/>
                            </a:schemeClr>
                          </a:solidFill>
                          <a:latin typeface="Arial Rounded MT Bold" pitchFamily="34" charset="0"/>
                          <a:ea typeface="Times New Roman"/>
                        </a:rPr>
                        <a:t> and Ventilation</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Ventilation</a:t>
                      </a:r>
                      <a:r>
                        <a:rPr lang="en-CA" sz="1800" b="1" baseline="0" dirty="0" smtClean="0">
                          <a:solidFill>
                            <a:schemeClr val="tx2">
                              <a:lumMod val="75000"/>
                              <a:lumOff val="25000"/>
                            </a:schemeClr>
                          </a:solidFill>
                          <a:latin typeface="Arial Rounded MT Bold" pitchFamily="34" charset="0"/>
                          <a:ea typeface="Times New Roman"/>
                        </a:rPr>
                        <a:t> System</a:t>
                      </a: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r>
                        <a:rPr lang="en-CA" sz="1800" b="1" dirty="0" smtClean="0">
                          <a:solidFill>
                            <a:schemeClr val="tx2">
                              <a:lumMod val="75000"/>
                              <a:lumOff val="25000"/>
                            </a:schemeClr>
                          </a:solidFill>
                          <a:latin typeface="Arial Rounded MT Bold" pitchFamily="34" charset="0"/>
                          <a:ea typeface="Times New Roman"/>
                        </a:rPr>
                        <a:t>Complete</a:t>
                      </a:r>
                      <a:r>
                        <a:rPr lang="en-CA" sz="1800" b="1" baseline="0" dirty="0" smtClean="0">
                          <a:solidFill>
                            <a:schemeClr val="tx2">
                              <a:lumMod val="75000"/>
                              <a:lumOff val="25000"/>
                            </a:schemeClr>
                          </a:solidFill>
                          <a:latin typeface="Arial Rounded MT Bold" pitchFamily="34" charset="0"/>
                          <a:ea typeface="Times New Roman"/>
                        </a:rPr>
                        <a:t> Ventilation System.</a:t>
                      </a:r>
                      <a:endParaRPr lang="en-CA" sz="1800" b="1" dirty="0" smtClean="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txBody>
                  <a:tcPr marL="68580" marR="68580" marT="0" marB="0"/>
                </a:tc>
              </a:tr>
              <a:tr h="563093">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CA" sz="1800" b="1" dirty="0" smtClean="0">
                          <a:solidFill>
                            <a:schemeClr val="tx2">
                              <a:lumMod val="75000"/>
                              <a:lumOff val="25000"/>
                            </a:schemeClr>
                          </a:solidFill>
                          <a:latin typeface="Arial Rounded MT Bold" pitchFamily="34" charset="0"/>
                          <a:ea typeface="Times New Roman"/>
                        </a:rPr>
                        <a:t>Total – $2,038,000.00</a:t>
                      </a:r>
                    </a:p>
                    <a:p>
                      <a:pPr marL="0" marR="0" algn="ctr">
                        <a:spcBef>
                          <a:spcPts val="0"/>
                        </a:spcBef>
                        <a:spcAft>
                          <a:spcPts val="0"/>
                        </a:spcAft>
                      </a:pPr>
                      <a:endParaRPr lang="en-CA" sz="1800" b="1" dirty="0" smtClean="0">
                        <a:solidFill>
                          <a:schemeClr val="tx2">
                            <a:lumMod val="75000"/>
                            <a:lumOff val="25000"/>
                          </a:schemeClr>
                        </a:solidFill>
                        <a:latin typeface="Arial Rounded MT Bold" pitchFamily="34" charset="0"/>
                        <a:ea typeface="Times New Roman"/>
                      </a:endParaRPr>
                    </a:p>
                  </a:txBody>
                  <a:tcPr marL="68580" marR="68580" marT="0" marB="0"/>
                </a:tc>
              </a:tr>
            </a:tbl>
          </a:graphicData>
        </a:graphic>
      </p:graphicFrame>
    </p:spTree>
    <p:extLst>
      <p:ext uri="{BB962C8B-B14F-4D97-AF65-F5344CB8AC3E}">
        <p14:creationId xmlns:p14="http://schemas.microsoft.com/office/powerpoint/2010/main" val="677706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tx2">
                    <a:lumMod val="75000"/>
                    <a:lumOff val="25000"/>
                  </a:schemeClr>
                </a:solidFill>
                <a:latin typeface="Arial Rounded MT Bold" pitchFamily="34" charset="0"/>
              </a:rPr>
              <a:t>Nackawic Transportation Study</a:t>
            </a:r>
            <a:endParaRPr lang="en-CA" sz="36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lnSpcReduction="10000"/>
          </a:bodyPr>
          <a:lstStyle/>
          <a:p>
            <a:r>
              <a:rPr lang="en-US" dirty="0">
                <a:solidFill>
                  <a:schemeClr val="tx2">
                    <a:lumMod val="75000"/>
                    <a:lumOff val="25000"/>
                  </a:schemeClr>
                </a:solidFill>
                <a:latin typeface="Arial Rounded MT Bold" pitchFamily="34" charset="0"/>
              </a:rPr>
              <a:t>Currently students in grades </a:t>
            </a:r>
            <a:r>
              <a:rPr lang="en-US" dirty="0" smtClean="0">
                <a:solidFill>
                  <a:schemeClr val="tx2">
                    <a:lumMod val="75000"/>
                    <a:lumOff val="25000"/>
                  </a:schemeClr>
                </a:solidFill>
                <a:latin typeface="Arial Rounded MT Bold" pitchFamily="34" charset="0"/>
              </a:rPr>
              <a:t>K-12 ( and those enrolled in French Immersion in grades 3-8 </a:t>
            </a:r>
            <a:r>
              <a:rPr lang="en-US" dirty="0">
                <a:solidFill>
                  <a:schemeClr val="tx2">
                    <a:lumMod val="75000"/>
                    <a:lumOff val="25000"/>
                  </a:schemeClr>
                </a:solidFill>
                <a:latin typeface="Arial Rounded MT Bold" pitchFamily="34" charset="0"/>
              </a:rPr>
              <a:t>that reside in the </a:t>
            </a:r>
            <a:r>
              <a:rPr lang="en-US" dirty="0" smtClean="0">
                <a:solidFill>
                  <a:schemeClr val="tx2">
                    <a:lumMod val="75000"/>
                    <a:lumOff val="25000"/>
                  </a:schemeClr>
                </a:solidFill>
                <a:latin typeface="Arial Rounded MT Bold" pitchFamily="34" charset="0"/>
              </a:rPr>
              <a:t>Millville Elementary School and Keswick Valley School Catchment areas) </a:t>
            </a:r>
            <a:r>
              <a:rPr lang="en-US" dirty="0">
                <a:solidFill>
                  <a:schemeClr val="tx2">
                    <a:lumMod val="75000"/>
                    <a:lumOff val="25000"/>
                  </a:schemeClr>
                </a:solidFill>
                <a:latin typeface="Arial Rounded MT Bold" pitchFamily="34" charset="0"/>
              </a:rPr>
              <a:t>are </a:t>
            </a:r>
            <a:r>
              <a:rPr lang="en-US" dirty="0" smtClean="0">
                <a:solidFill>
                  <a:schemeClr val="tx2">
                    <a:lumMod val="75000"/>
                    <a:lumOff val="25000"/>
                  </a:schemeClr>
                </a:solidFill>
                <a:latin typeface="Arial Rounded MT Bold" pitchFamily="34" charset="0"/>
              </a:rPr>
              <a:t>bused </a:t>
            </a:r>
            <a:r>
              <a:rPr lang="en-US" dirty="0">
                <a:solidFill>
                  <a:schemeClr val="tx2">
                    <a:lumMod val="75000"/>
                    <a:lumOff val="25000"/>
                  </a:schemeClr>
                </a:solidFill>
                <a:latin typeface="Arial Rounded MT Bold" pitchFamily="34" charset="0"/>
              </a:rPr>
              <a:t>to </a:t>
            </a:r>
            <a:r>
              <a:rPr lang="en-US" dirty="0" smtClean="0">
                <a:solidFill>
                  <a:schemeClr val="tx2">
                    <a:lumMod val="75000"/>
                    <a:lumOff val="25000"/>
                  </a:schemeClr>
                </a:solidFill>
                <a:latin typeface="Arial Rounded MT Bold" pitchFamily="34" charset="0"/>
              </a:rPr>
              <a:t>the Nackawic Schools, outside the bus free walking zone in the residential area surrounding the schools. </a:t>
            </a:r>
          </a:p>
          <a:p>
            <a:r>
              <a:rPr lang="en-US" dirty="0" smtClean="0">
                <a:solidFill>
                  <a:schemeClr val="tx2">
                    <a:lumMod val="75000"/>
                    <a:lumOff val="25000"/>
                  </a:schemeClr>
                </a:solidFill>
                <a:latin typeface="Arial Rounded MT Bold" pitchFamily="34" charset="0"/>
              </a:rPr>
              <a:t>The </a:t>
            </a:r>
            <a:r>
              <a:rPr lang="en-US" dirty="0">
                <a:solidFill>
                  <a:schemeClr val="tx2">
                    <a:lumMod val="75000"/>
                    <a:lumOff val="25000"/>
                  </a:schemeClr>
                </a:solidFill>
                <a:latin typeface="Arial Rounded MT Bold" pitchFamily="34" charset="0"/>
              </a:rPr>
              <a:t>morning school bus system currently sees </a:t>
            </a:r>
            <a:r>
              <a:rPr lang="en-US" dirty="0" smtClean="0">
                <a:solidFill>
                  <a:schemeClr val="tx2">
                    <a:lumMod val="75000"/>
                    <a:lumOff val="25000"/>
                  </a:schemeClr>
                </a:solidFill>
                <a:latin typeface="Arial Rounded MT Bold" pitchFamily="34" charset="0"/>
              </a:rPr>
              <a:t>eleven buses transport students </a:t>
            </a:r>
            <a:r>
              <a:rPr lang="en-US" dirty="0">
                <a:solidFill>
                  <a:schemeClr val="tx2">
                    <a:lumMod val="75000"/>
                    <a:lumOff val="25000"/>
                  </a:schemeClr>
                </a:solidFill>
                <a:latin typeface="Arial Rounded MT Bold" pitchFamily="34" charset="0"/>
              </a:rPr>
              <a:t>within the </a:t>
            </a:r>
            <a:r>
              <a:rPr lang="en-US" dirty="0" smtClean="0">
                <a:solidFill>
                  <a:schemeClr val="tx2">
                    <a:lumMod val="75000"/>
                    <a:lumOff val="25000"/>
                  </a:schemeClr>
                </a:solidFill>
                <a:latin typeface="Arial Rounded MT Bold" pitchFamily="34" charset="0"/>
              </a:rPr>
              <a:t>Nackawic Middle/High School Catchment into the three </a:t>
            </a:r>
            <a:r>
              <a:rPr lang="en-US" dirty="0">
                <a:solidFill>
                  <a:schemeClr val="tx2">
                    <a:lumMod val="75000"/>
                    <a:lumOff val="25000"/>
                  </a:schemeClr>
                </a:solidFill>
                <a:latin typeface="Arial Rounded MT Bold" pitchFamily="34" charset="0"/>
              </a:rPr>
              <a:t>area </a:t>
            </a:r>
            <a:r>
              <a:rPr lang="en-US" dirty="0" smtClean="0">
                <a:solidFill>
                  <a:schemeClr val="tx2">
                    <a:lumMod val="75000"/>
                    <a:lumOff val="25000"/>
                  </a:schemeClr>
                </a:solidFill>
                <a:latin typeface="Arial Rounded MT Bold" pitchFamily="34" charset="0"/>
              </a:rPr>
              <a:t>Nackawic Schools. </a:t>
            </a:r>
            <a:endParaRPr lang="en-CA" dirty="0">
              <a:solidFill>
                <a:schemeClr val="tx2">
                  <a:lumMod val="75000"/>
                  <a:lumOff val="25000"/>
                </a:schemeClr>
              </a:solidFill>
              <a:latin typeface="Arial Rounded MT Bold" pitchFamily="34" charset="0"/>
            </a:endParaRPr>
          </a:p>
        </p:txBody>
      </p:sp>
      <p:sp>
        <p:nvSpPr>
          <p:cNvPr id="9" name="Slide Number Placeholder 8"/>
          <p:cNvSpPr>
            <a:spLocks noGrp="1"/>
          </p:cNvSpPr>
          <p:nvPr>
            <p:ph type="sldNum" sz="quarter" idx="12"/>
          </p:nvPr>
        </p:nvSpPr>
        <p:spPr/>
        <p:txBody>
          <a:bodyPr/>
          <a:lstStyle/>
          <a:p>
            <a:fld id="{7F5CE407-6216-4202-80E4-A30DC2F709B2}" type="slidenum">
              <a:rPr lang="en-US" sz="1200" smtClean="0"/>
              <a:pPr/>
              <a:t>72</a:t>
            </a:fld>
            <a:endParaRPr lang="en-US" sz="1200" dirty="0"/>
          </a:p>
        </p:txBody>
      </p:sp>
      <p:sp>
        <p:nvSpPr>
          <p:cNvPr id="7" name="Footer Placeholder 6"/>
          <p:cNvSpPr>
            <a:spLocks noGrp="1"/>
          </p:cNvSpPr>
          <p:nvPr>
            <p:ph type="ftr" sz="quarter" idx="11"/>
          </p:nvPr>
        </p:nvSpPr>
        <p:spPr/>
        <p:txBody>
          <a:bodyPr/>
          <a:lstStyle/>
          <a:p>
            <a:r>
              <a:rPr lang="en-US" smtClean="0"/>
              <a:t>September 2015</a:t>
            </a:r>
            <a:endParaRPr lang="en-US" dirty="0"/>
          </a:p>
        </p:txBody>
      </p:sp>
    </p:spTree>
    <p:extLst>
      <p:ext uri="{BB962C8B-B14F-4D97-AF65-F5344CB8AC3E}">
        <p14:creationId xmlns:p14="http://schemas.microsoft.com/office/powerpoint/2010/main" val="200572200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tx2">
                    <a:lumMod val="75000"/>
                    <a:lumOff val="25000"/>
                  </a:schemeClr>
                </a:solidFill>
                <a:latin typeface="Arial Rounded MT Bold" pitchFamily="34" charset="0"/>
              </a:rPr>
              <a:t>Nackawic Transportation Study Continued</a:t>
            </a:r>
            <a:endParaRPr lang="en-CA" sz="32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rmAutofit fontScale="85000" lnSpcReduction="10000"/>
          </a:bodyPr>
          <a:lstStyle/>
          <a:p>
            <a:r>
              <a:rPr lang="en-US" dirty="0" smtClean="0">
                <a:solidFill>
                  <a:schemeClr val="tx2">
                    <a:lumMod val="75000"/>
                    <a:lumOff val="25000"/>
                  </a:schemeClr>
                </a:solidFill>
                <a:latin typeface="Arial Rounded MT Bold" pitchFamily="34" charset="0"/>
              </a:rPr>
              <a:t>The afternoon school bus system currently sees eleven buses transport students residing within the Nackawic Middle/High School Catchment area (includes all three schools).</a:t>
            </a:r>
          </a:p>
          <a:p>
            <a:r>
              <a:rPr lang="en-US" dirty="0" smtClean="0">
                <a:solidFill>
                  <a:schemeClr val="tx2">
                    <a:lumMod val="75000"/>
                    <a:lumOff val="25000"/>
                  </a:schemeClr>
                </a:solidFill>
                <a:latin typeface="Arial Rounded MT Bold" pitchFamily="34" charset="0"/>
              </a:rPr>
              <a:t>There </a:t>
            </a:r>
            <a:r>
              <a:rPr lang="en-US" dirty="0">
                <a:solidFill>
                  <a:schemeClr val="tx2">
                    <a:lumMod val="75000"/>
                    <a:lumOff val="25000"/>
                  </a:schemeClr>
                </a:solidFill>
                <a:latin typeface="Arial Rounded MT Bold" pitchFamily="34" charset="0"/>
              </a:rPr>
              <a:t>would not be any impact with regards to the number of school buses or </a:t>
            </a:r>
            <a:r>
              <a:rPr lang="en-US" dirty="0" smtClean="0">
                <a:solidFill>
                  <a:schemeClr val="tx2">
                    <a:lumMod val="75000"/>
                    <a:lumOff val="25000"/>
                  </a:schemeClr>
                </a:solidFill>
                <a:latin typeface="Arial Rounded MT Bold" pitchFamily="34" charset="0"/>
              </a:rPr>
              <a:t>drivers if one of the Nackawic Schools should close and the students remained in the Town of Nackawic.  However, there would be a reduction in kilometers travelled by the school buses.</a:t>
            </a:r>
          </a:p>
          <a:p>
            <a:r>
              <a:rPr lang="en-US" dirty="0" smtClean="0">
                <a:solidFill>
                  <a:schemeClr val="tx2">
                    <a:lumMod val="75000"/>
                    <a:lumOff val="25000"/>
                  </a:schemeClr>
                </a:solidFill>
                <a:latin typeface="Arial Rounded MT Bold" pitchFamily="34" charset="0"/>
              </a:rPr>
              <a:t>It has been noted that more students from Keswick Valley Memorial School catchment area could be considered for </a:t>
            </a:r>
            <a:r>
              <a:rPr lang="en-US" dirty="0" err="1" smtClean="0">
                <a:solidFill>
                  <a:schemeClr val="tx2">
                    <a:lumMod val="75000"/>
                    <a:lumOff val="25000"/>
                  </a:schemeClr>
                </a:solidFill>
                <a:latin typeface="Arial Rounded MT Bold" pitchFamily="34" charset="0"/>
              </a:rPr>
              <a:t>Nackawic</a:t>
            </a:r>
            <a:r>
              <a:rPr lang="en-US" dirty="0" smtClean="0">
                <a:solidFill>
                  <a:schemeClr val="tx2">
                    <a:lumMod val="75000"/>
                    <a:lumOff val="25000"/>
                  </a:schemeClr>
                </a:solidFill>
                <a:latin typeface="Arial Rounded MT Bold" pitchFamily="34" charset="0"/>
              </a:rPr>
              <a:t> High School as opposed to Leo Hayes High School.</a:t>
            </a:r>
            <a:endParaRPr lang="en-CA" dirty="0">
              <a:solidFill>
                <a:schemeClr val="tx2">
                  <a:lumMod val="75000"/>
                  <a:lumOff val="25000"/>
                </a:schemeClr>
              </a:solidFill>
              <a:latin typeface="Arial Rounded MT Bold" pitchFamily="34" charset="0"/>
            </a:endParaRPr>
          </a:p>
          <a:p>
            <a:endParaRPr lang="en-CA" dirty="0">
              <a:solidFill>
                <a:schemeClr val="tx2">
                  <a:lumMod val="75000"/>
                  <a:lumOff val="25000"/>
                </a:schemeClr>
              </a:solidFill>
            </a:endParaRPr>
          </a:p>
        </p:txBody>
      </p:sp>
      <p:sp>
        <p:nvSpPr>
          <p:cNvPr id="9" name="Slide Number Placeholder 8"/>
          <p:cNvSpPr>
            <a:spLocks noGrp="1"/>
          </p:cNvSpPr>
          <p:nvPr>
            <p:ph type="sldNum" sz="quarter" idx="12"/>
          </p:nvPr>
        </p:nvSpPr>
        <p:spPr/>
        <p:txBody>
          <a:bodyPr/>
          <a:lstStyle/>
          <a:p>
            <a:fld id="{7F5CE407-6216-4202-80E4-A30DC2F709B2}" type="slidenum">
              <a:rPr lang="en-US" sz="1200" smtClean="0"/>
              <a:pPr/>
              <a:t>73</a:t>
            </a:fld>
            <a:endParaRPr lang="en-US" sz="1200" dirty="0"/>
          </a:p>
        </p:txBody>
      </p:sp>
      <p:sp>
        <p:nvSpPr>
          <p:cNvPr id="4" name="TextBox 3"/>
          <p:cNvSpPr txBox="1"/>
          <p:nvPr/>
        </p:nvSpPr>
        <p:spPr>
          <a:xfrm>
            <a:off x="396240" y="6431280"/>
            <a:ext cx="3322320" cy="646331"/>
          </a:xfrm>
          <a:prstGeom prst="rect">
            <a:avLst/>
          </a:prstGeom>
          <a:noFill/>
        </p:spPr>
        <p:txBody>
          <a:bodyPr wrap="square" rtlCol="0">
            <a:spAutoFit/>
          </a:bodyPr>
          <a:lstStyle/>
          <a:p>
            <a:r>
              <a:rPr lang="en-US" dirty="0">
                <a:solidFill>
                  <a:schemeClr val="bg1"/>
                </a:solidFill>
              </a:rPr>
              <a:t>September 2015</a:t>
            </a:r>
          </a:p>
          <a:p>
            <a:endParaRPr lang="en-US" dirty="0"/>
          </a:p>
        </p:txBody>
      </p:sp>
      <p:sp>
        <p:nvSpPr>
          <p:cNvPr id="5" name="Footer Placeholder 4"/>
          <p:cNvSpPr>
            <a:spLocks noGrp="1"/>
          </p:cNvSpPr>
          <p:nvPr>
            <p:ph type="ftr" sz="quarter" idx="11"/>
          </p:nvPr>
        </p:nvSpPr>
        <p:spPr/>
        <p:txBody>
          <a:bodyPr/>
          <a:lstStyle/>
          <a:p>
            <a:r>
              <a:rPr lang="en-US" smtClean="0"/>
              <a:t>September 2015</a:t>
            </a:r>
            <a:endParaRPr lang="en-US" dirty="0"/>
          </a:p>
        </p:txBody>
      </p:sp>
    </p:spTree>
    <p:extLst>
      <p:ext uri="{BB962C8B-B14F-4D97-AF65-F5344CB8AC3E}">
        <p14:creationId xmlns:p14="http://schemas.microsoft.com/office/powerpoint/2010/main" val="244724670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tx2">
                    <a:lumMod val="75000"/>
                    <a:lumOff val="25000"/>
                  </a:schemeClr>
                </a:solidFill>
              </a:rPr>
              <a:t>Nackawic </a:t>
            </a:r>
            <a:r>
              <a:rPr lang="en-US" sz="3600" b="1" dirty="0">
                <a:solidFill>
                  <a:schemeClr val="tx2">
                    <a:lumMod val="75000"/>
                    <a:lumOff val="25000"/>
                  </a:schemeClr>
                </a:solidFill>
              </a:rPr>
              <a:t>Transportation </a:t>
            </a:r>
            <a:r>
              <a:rPr lang="en-US" sz="3600" b="1" dirty="0" smtClean="0">
                <a:solidFill>
                  <a:schemeClr val="tx2">
                    <a:lumMod val="75000"/>
                    <a:lumOff val="25000"/>
                  </a:schemeClr>
                </a:solidFill>
              </a:rPr>
              <a:t>Study Continued</a:t>
            </a:r>
            <a:endParaRPr lang="en-CA" sz="3600" dirty="0">
              <a:solidFill>
                <a:schemeClr val="tx2">
                  <a:lumMod val="75000"/>
                  <a:lumOff val="25000"/>
                </a:schemeClr>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7666623"/>
              </p:ext>
            </p:extLst>
          </p:nvPr>
        </p:nvGraphicFramePr>
        <p:xfrm>
          <a:off x="152400" y="1676400"/>
          <a:ext cx="8839200" cy="3549128"/>
        </p:xfrm>
        <a:graphic>
          <a:graphicData uri="http://schemas.openxmlformats.org/drawingml/2006/table">
            <a:tbl>
              <a:tblPr firstRow="1" bandRow="1">
                <a:tableStyleId>{5C22544A-7EE6-4342-B048-85BDC9FD1C3A}</a:tableStyleId>
              </a:tblPr>
              <a:tblGrid>
                <a:gridCol w="1650883"/>
                <a:gridCol w="1556161"/>
                <a:gridCol w="1776436"/>
                <a:gridCol w="1389293"/>
                <a:gridCol w="1174344"/>
                <a:gridCol w="1292083"/>
              </a:tblGrid>
              <a:tr h="671456">
                <a:tc>
                  <a:txBody>
                    <a:bodyPr/>
                    <a:lstStyle/>
                    <a:p>
                      <a:pPr algn="ctr"/>
                      <a:r>
                        <a:rPr lang="en-US" dirty="0" smtClean="0"/>
                        <a:t>School</a:t>
                      </a:r>
                      <a:endParaRPr lang="en-CA" dirty="0"/>
                    </a:p>
                  </a:txBody>
                  <a:tcPr/>
                </a:tc>
                <a:tc>
                  <a:txBody>
                    <a:bodyPr/>
                    <a:lstStyle/>
                    <a:p>
                      <a:pPr algn="ctr"/>
                      <a:r>
                        <a:rPr lang="en-US" dirty="0" smtClean="0"/>
                        <a:t>Longest Ride In</a:t>
                      </a:r>
                      <a:endParaRPr lang="en-CA" dirty="0"/>
                    </a:p>
                  </a:txBody>
                  <a:tcPr/>
                </a:tc>
                <a:tc>
                  <a:txBody>
                    <a:bodyPr/>
                    <a:lstStyle/>
                    <a:p>
                      <a:pPr algn="ctr"/>
                      <a:r>
                        <a:rPr lang="en-US" dirty="0" smtClean="0"/>
                        <a:t>Longest Ride Out</a:t>
                      </a:r>
                      <a:endParaRPr lang="en-CA" dirty="0"/>
                    </a:p>
                  </a:txBody>
                  <a:tcPr/>
                </a:tc>
                <a:tc>
                  <a:txBody>
                    <a:bodyPr/>
                    <a:lstStyle/>
                    <a:p>
                      <a:pPr algn="ctr"/>
                      <a:r>
                        <a:rPr lang="en-US" dirty="0" smtClean="0"/>
                        <a:t>Earliest</a:t>
                      </a:r>
                      <a:r>
                        <a:rPr lang="en-US" baseline="0" dirty="0" smtClean="0"/>
                        <a:t> Pick-up</a:t>
                      </a:r>
                      <a:endParaRPr lang="en-CA" dirty="0"/>
                    </a:p>
                  </a:txBody>
                  <a:tcPr/>
                </a:tc>
                <a:tc>
                  <a:txBody>
                    <a:bodyPr/>
                    <a:lstStyle/>
                    <a:p>
                      <a:pPr algn="ctr"/>
                      <a:r>
                        <a:rPr lang="en-US" dirty="0" smtClean="0"/>
                        <a:t>Latest Drop Off </a:t>
                      </a:r>
                      <a:endParaRPr lang="en-CA" dirty="0"/>
                    </a:p>
                  </a:txBody>
                  <a:tcPr/>
                </a:tc>
                <a:tc>
                  <a:txBody>
                    <a:bodyPr/>
                    <a:lstStyle/>
                    <a:p>
                      <a:pPr algn="ctr"/>
                      <a:r>
                        <a:rPr lang="en-CA" dirty="0" smtClean="0"/>
                        <a:t>Average Ride</a:t>
                      </a:r>
                      <a:r>
                        <a:rPr lang="en-CA" baseline="0" dirty="0" smtClean="0"/>
                        <a:t> Time</a:t>
                      </a:r>
                      <a:endParaRPr lang="en-CA" dirty="0"/>
                    </a:p>
                  </a:txBody>
                  <a:tcPr/>
                </a:tc>
              </a:tr>
              <a:tr h="959224">
                <a:tc>
                  <a:txBody>
                    <a:bodyPr/>
                    <a:lstStyle/>
                    <a:p>
                      <a:pPr algn="ctr"/>
                      <a:r>
                        <a:rPr lang="en-US" dirty="0" smtClean="0">
                          <a:solidFill>
                            <a:schemeClr val="tx2">
                              <a:lumMod val="75000"/>
                              <a:lumOff val="25000"/>
                            </a:schemeClr>
                          </a:solidFill>
                          <a:latin typeface="Arial Rounded MT Bold" pitchFamily="34" charset="0"/>
                        </a:rPr>
                        <a:t>Nackawic Elementary</a:t>
                      </a:r>
                      <a:r>
                        <a:rPr lang="en-US" baseline="0" dirty="0" smtClean="0">
                          <a:solidFill>
                            <a:schemeClr val="tx2">
                              <a:lumMod val="75000"/>
                              <a:lumOff val="25000"/>
                            </a:schemeClr>
                          </a:solidFill>
                          <a:latin typeface="Arial Rounded MT Bold" pitchFamily="34" charset="0"/>
                        </a:rPr>
                        <a:t> School</a:t>
                      </a:r>
                      <a:endParaRPr lang="en-CA"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50 </a:t>
                      </a:r>
                      <a:r>
                        <a:rPr lang="en-US" dirty="0" err="1" smtClean="0">
                          <a:solidFill>
                            <a:schemeClr val="tx2">
                              <a:lumMod val="75000"/>
                              <a:lumOff val="25000"/>
                            </a:schemeClr>
                          </a:solidFill>
                          <a:latin typeface="Arial Rounded MT Bold" pitchFamily="34" charset="0"/>
                        </a:rPr>
                        <a:t>mins</a:t>
                      </a:r>
                      <a:endParaRPr lang="en-CA"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54 </a:t>
                      </a:r>
                      <a:r>
                        <a:rPr lang="en-US" dirty="0" err="1" smtClean="0">
                          <a:solidFill>
                            <a:schemeClr val="tx2">
                              <a:lumMod val="75000"/>
                              <a:lumOff val="25000"/>
                            </a:schemeClr>
                          </a:solidFill>
                          <a:latin typeface="Arial Rounded MT Bold" pitchFamily="34" charset="0"/>
                        </a:rPr>
                        <a:t>mins</a:t>
                      </a:r>
                      <a:endParaRPr lang="en-CA"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7:34a.m.</a:t>
                      </a:r>
                      <a:endParaRPr lang="en-CA" dirty="0">
                        <a:solidFill>
                          <a:schemeClr val="tx2">
                            <a:lumMod val="75000"/>
                            <a:lumOff val="25000"/>
                          </a:schemeClr>
                        </a:solidFill>
                        <a:latin typeface="Arial Rounded MT Bold" pitchFamily="34" charset="0"/>
                      </a:endParaRPr>
                    </a:p>
                  </a:txBody>
                  <a:tcPr/>
                </a:tc>
                <a:tc>
                  <a:txBody>
                    <a:bodyPr/>
                    <a:lstStyle/>
                    <a:p>
                      <a:pPr algn="ctr"/>
                      <a:r>
                        <a:rPr lang="en-CA" baseline="0" dirty="0" smtClean="0">
                          <a:solidFill>
                            <a:schemeClr val="tx2">
                              <a:lumMod val="75000"/>
                              <a:lumOff val="25000"/>
                            </a:schemeClr>
                          </a:solidFill>
                          <a:latin typeface="Arial Rounded MT Bold" pitchFamily="34" charset="0"/>
                        </a:rPr>
                        <a:t>3:50p.m.</a:t>
                      </a:r>
                      <a:endParaRPr lang="en-US" dirty="0" smtClean="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28 </a:t>
                      </a:r>
                      <a:r>
                        <a:rPr lang="en-US" dirty="0" err="1" smtClean="0">
                          <a:solidFill>
                            <a:schemeClr val="tx2">
                              <a:lumMod val="75000"/>
                              <a:lumOff val="25000"/>
                            </a:schemeClr>
                          </a:solidFill>
                          <a:latin typeface="Arial Rounded MT Bold" pitchFamily="34" charset="0"/>
                        </a:rPr>
                        <a:t>mins</a:t>
                      </a:r>
                      <a:endParaRPr lang="en-US" dirty="0" smtClean="0">
                        <a:solidFill>
                          <a:schemeClr val="tx2">
                            <a:lumMod val="75000"/>
                            <a:lumOff val="25000"/>
                          </a:schemeClr>
                        </a:solidFill>
                        <a:latin typeface="Arial Rounded MT Bold" pitchFamily="34" charset="0"/>
                      </a:endParaRPr>
                    </a:p>
                  </a:txBody>
                  <a:tcPr/>
                </a:tc>
              </a:tr>
              <a:tr h="959224">
                <a:tc>
                  <a:txBody>
                    <a:bodyPr/>
                    <a:lstStyle/>
                    <a:p>
                      <a:pPr algn="ctr"/>
                      <a:r>
                        <a:rPr lang="en-CA" dirty="0" smtClean="0">
                          <a:solidFill>
                            <a:schemeClr val="tx2">
                              <a:lumMod val="75000"/>
                              <a:lumOff val="25000"/>
                            </a:schemeClr>
                          </a:solidFill>
                          <a:latin typeface="Arial Rounded MT Bold" pitchFamily="34" charset="0"/>
                        </a:rPr>
                        <a:t>Nackawic </a:t>
                      </a:r>
                    </a:p>
                    <a:p>
                      <a:pPr algn="ctr"/>
                      <a:r>
                        <a:rPr lang="en-CA" dirty="0" smtClean="0">
                          <a:solidFill>
                            <a:schemeClr val="tx2">
                              <a:lumMod val="75000"/>
                              <a:lumOff val="25000"/>
                            </a:schemeClr>
                          </a:solidFill>
                          <a:latin typeface="Arial Rounded MT Bold" pitchFamily="34" charset="0"/>
                        </a:rPr>
                        <a:t>Middle School</a:t>
                      </a:r>
                      <a:endParaRPr lang="en-CA" dirty="0">
                        <a:solidFill>
                          <a:schemeClr val="tx2">
                            <a:lumMod val="75000"/>
                            <a:lumOff val="25000"/>
                          </a:schemeClr>
                        </a:solidFill>
                        <a:latin typeface="Arial Rounded MT Bold" pitchFamily="34" charset="0"/>
                      </a:endParaRPr>
                    </a:p>
                  </a:txBody>
                  <a:tcPr/>
                </a:tc>
                <a:tc>
                  <a:txBody>
                    <a:bodyPr/>
                    <a:lstStyle/>
                    <a:p>
                      <a:pPr algn="ctr"/>
                      <a:r>
                        <a:rPr lang="en-CA" dirty="0" smtClean="0">
                          <a:solidFill>
                            <a:schemeClr val="tx2">
                              <a:lumMod val="75000"/>
                              <a:lumOff val="25000"/>
                            </a:schemeClr>
                          </a:solidFill>
                          <a:latin typeface="Arial Rounded MT Bold" pitchFamily="34" charset="0"/>
                        </a:rPr>
                        <a:t>68 </a:t>
                      </a:r>
                      <a:r>
                        <a:rPr lang="en-CA" dirty="0" err="1" smtClean="0">
                          <a:solidFill>
                            <a:schemeClr val="tx2">
                              <a:lumMod val="75000"/>
                              <a:lumOff val="25000"/>
                            </a:schemeClr>
                          </a:solidFill>
                          <a:latin typeface="Arial Rounded MT Bold" pitchFamily="34" charset="0"/>
                        </a:rPr>
                        <a:t>mins</a:t>
                      </a:r>
                      <a:endParaRPr lang="en-CA" dirty="0">
                        <a:solidFill>
                          <a:schemeClr val="tx2">
                            <a:lumMod val="75000"/>
                            <a:lumOff val="25000"/>
                          </a:schemeClr>
                        </a:solidFill>
                        <a:latin typeface="Arial Rounded MT Bold" pitchFamily="34" charset="0"/>
                      </a:endParaRPr>
                    </a:p>
                  </a:txBody>
                  <a:tcPr/>
                </a:tc>
                <a:tc>
                  <a:txBody>
                    <a:bodyPr/>
                    <a:lstStyle/>
                    <a:p>
                      <a:pPr algn="ctr"/>
                      <a:r>
                        <a:rPr lang="en-CA" dirty="0" smtClean="0">
                          <a:solidFill>
                            <a:schemeClr val="tx2">
                              <a:lumMod val="75000"/>
                              <a:lumOff val="25000"/>
                            </a:schemeClr>
                          </a:solidFill>
                          <a:latin typeface="Arial Rounded MT Bold" pitchFamily="34" charset="0"/>
                        </a:rPr>
                        <a:t>63 </a:t>
                      </a:r>
                      <a:r>
                        <a:rPr lang="en-CA" dirty="0" err="1" smtClean="0">
                          <a:solidFill>
                            <a:schemeClr val="tx2">
                              <a:lumMod val="75000"/>
                              <a:lumOff val="25000"/>
                            </a:schemeClr>
                          </a:solidFill>
                          <a:latin typeface="Arial Rounded MT Bold" pitchFamily="34" charset="0"/>
                        </a:rPr>
                        <a:t>mins</a:t>
                      </a:r>
                      <a:endParaRPr lang="en-CA" dirty="0">
                        <a:solidFill>
                          <a:schemeClr val="tx2">
                            <a:lumMod val="75000"/>
                            <a:lumOff val="25000"/>
                          </a:schemeClr>
                        </a:solidFill>
                        <a:latin typeface="Arial Rounded MT Bold" pitchFamily="34" charset="0"/>
                      </a:endParaRPr>
                    </a:p>
                  </a:txBody>
                  <a:tcPr/>
                </a:tc>
                <a:tc>
                  <a:txBody>
                    <a:bodyPr/>
                    <a:lstStyle/>
                    <a:p>
                      <a:pPr algn="ctr"/>
                      <a:r>
                        <a:rPr lang="en-CA" dirty="0" smtClean="0">
                          <a:solidFill>
                            <a:schemeClr val="tx2">
                              <a:lumMod val="75000"/>
                              <a:lumOff val="25000"/>
                            </a:schemeClr>
                          </a:solidFill>
                          <a:latin typeface="Arial Rounded MT Bold" pitchFamily="34" charset="0"/>
                        </a:rPr>
                        <a:t>7:18a.m.</a:t>
                      </a:r>
                      <a:endParaRPr lang="en-CA"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3:50p.m.</a:t>
                      </a:r>
                    </a:p>
                  </a:txBody>
                  <a:tcPr/>
                </a:tc>
                <a:tc>
                  <a:txBody>
                    <a:bodyPr/>
                    <a:lstStyle/>
                    <a:p>
                      <a:pPr algn="ctr"/>
                      <a:r>
                        <a:rPr lang="en-US" dirty="0" smtClean="0">
                          <a:solidFill>
                            <a:schemeClr val="tx2">
                              <a:lumMod val="75000"/>
                              <a:lumOff val="25000"/>
                            </a:schemeClr>
                          </a:solidFill>
                          <a:latin typeface="Arial Rounded MT Bold" pitchFamily="34" charset="0"/>
                        </a:rPr>
                        <a:t>32 </a:t>
                      </a:r>
                      <a:r>
                        <a:rPr lang="en-US" dirty="0" err="1" smtClean="0">
                          <a:solidFill>
                            <a:schemeClr val="tx2">
                              <a:lumMod val="75000"/>
                              <a:lumOff val="25000"/>
                            </a:schemeClr>
                          </a:solidFill>
                          <a:latin typeface="Arial Rounded MT Bold" pitchFamily="34" charset="0"/>
                        </a:rPr>
                        <a:t>mins</a:t>
                      </a:r>
                      <a:endParaRPr lang="en-US" dirty="0" smtClean="0">
                        <a:solidFill>
                          <a:schemeClr val="tx2">
                            <a:lumMod val="75000"/>
                            <a:lumOff val="25000"/>
                          </a:schemeClr>
                        </a:solidFill>
                        <a:latin typeface="Arial Rounded MT Bold" pitchFamily="34" charset="0"/>
                      </a:endParaRPr>
                    </a:p>
                  </a:txBody>
                  <a:tcPr/>
                </a:tc>
              </a:tr>
              <a:tr h="959224">
                <a:tc>
                  <a:txBody>
                    <a:bodyPr/>
                    <a:lstStyle/>
                    <a:p>
                      <a:pPr algn="ctr"/>
                      <a:r>
                        <a:rPr lang="en-CA" dirty="0" smtClean="0">
                          <a:solidFill>
                            <a:schemeClr val="tx2">
                              <a:lumMod val="75000"/>
                              <a:lumOff val="25000"/>
                            </a:schemeClr>
                          </a:solidFill>
                          <a:latin typeface="Arial Rounded MT Bold" pitchFamily="34" charset="0"/>
                        </a:rPr>
                        <a:t>Nackawic</a:t>
                      </a:r>
                    </a:p>
                    <a:p>
                      <a:pPr algn="ctr"/>
                      <a:r>
                        <a:rPr lang="en-CA" dirty="0" smtClean="0">
                          <a:solidFill>
                            <a:schemeClr val="tx2">
                              <a:lumMod val="75000"/>
                              <a:lumOff val="25000"/>
                            </a:schemeClr>
                          </a:solidFill>
                          <a:latin typeface="Arial Rounded MT Bold" pitchFamily="34" charset="0"/>
                        </a:rPr>
                        <a:t>High </a:t>
                      </a:r>
                    </a:p>
                    <a:p>
                      <a:pPr algn="ctr"/>
                      <a:r>
                        <a:rPr lang="en-CA" dirty="0" smtClean="0">
                          <a:solidFill>
                            <a:schemeClr val="tx2">
                              <a:lumMod val="75000"/>
                              <a:lumOff val="25000"/>
                            </a:schemeClr>
                          </a:solidFill>
                          <a:latin typeface="Arial Rounded MT Bold" pitchFamily="34" charset="0"/>
                        </a:rPr>
                        <a:t>School</a:t>
                      </a:r>
                      <a:endParaRPr lang="en-CA" dirty="0">
                        <a:solidFill>
                          <a:schemeClr val="tx2">
                            <a:lumMod val="75000"/>
                            <a:lumOff val="25000"/>
                          </a:schemeClr>
                        </a:solidFill>
                        <a:latin typeface="Arial Rounded MT Bold" pitchFamily="34" charset="0"/>
                      </a:endParaRPr>
                    </a:p>
                  </a:txBody>
                  <a:tcPr/>
                </a:tc>
                <a:tc>
                  <a:txBody>
                    <a:bodyPr/>
                    <a:lstStyle/>
                    <a:p>
                      <a:pPr algn="ctr"/>
                      <a:r>
                        <a:rPr lang="en-CA" dirty="0" smtClean="0">
                          <a:solidFill>
                            <a:schemeClr val="tx2">
                              <a:lumMod val="75000"/>
                              <a:lumOff val="25000"/>
                            </a:schemeClr>
                          </a:solidFill>
                          <a:latin typeface="Arial Rounded MT Bold" pitchFamily="34" charset="0"/>
                        </a:rPr>
                        <a:t>75 </a:t>
                      </a:r>
                      <a:r>
                        <a:rPr lang="en-CA" dirty="0" err="1" smtClean="0">
                          <a:solidFill>
                            <a:schemeClr val="tx2">
                              <a:lumMod val="75000"/>
                              <a:lumOff val="25000"/>
                            </a:schemeClr>
                          </a:solidFill>
                          <a:latin typeface="Arial Rounded MT Bold" pitchFamily="34" charset="0"/>
                        </a:rPr>
                        <a:t>mins</a:t>
                      </a:r>
                      <a:endParaRPr lang="en-CA" dirty="0">
                        <a:solidFill>
                          <a:schemeClr val="tx2">
                            <a:lumMod val="75000"/>
                            <a:lumOff val="25000"/>
                          </a:schemeClr>
                        </a:solidFill>
                        <a:latin typeface="Arial Rounded MT Bold" pitchFamily="34" charset="0"/>
                      </a:endParaRPr>
                    </a:p>
                  </a:txBody>
                  <a:tcPr/>
                </a:tc>
                <a:tc>
                  <a:txBody>
                    <a:bodyPr/>
                    <a:lstStyle/>
                    <a:p>
                      <a:pPr algn="ctr"/>
                      <a:r>
                        <a:rPr lang="en-CA" dirty="0" smtClean="0">
                          <a:solidFill>
                            <a:schemeClr val="tx2">
                              <a:lumMod val="75000"/>
                              <a:lumOff val="25000"/>
                            </a:schemeClr>
                          </a:solidFill>
                          <a:latin typeface="Arial Rounded MT Bold" pitchFamily="34" charset="0"/>
                        </a:rPr>
                        <a:t>75 </a:t>
                      </a:r>
                      <a:r>
                        <a:rPr lang="en-CA" dirty="0" err="1" smtClean="0">
                          <a:solidFill>
                            <a:schemeClr val="tx2">
                              <a:lumMod val="75000"/>
                              <a:lumOff val="25000"/>
                            </a:schemeClr>
                          </a:solidFill>
                          <a:latin typeface="Arial Rounded MT Bold" pitchFamily="34" charset="0"/>
                        </a:rPr>
                        <a:t>mins</a:t>
                      </a:r>
                      <a:endParaRPr lang="en-CA" dirty="0">
                        <a:solidFill>
                          <a:schemeClr val="tx2">
                            <a:lumMod val="75000"/>
                            <a:lumOff val="25000"/>
                          </a:schemeClr>
                        </a:solidFill>
                        <a:latin typeface="Arial Rounded MT Bold" pitchFamily="34" charset="0"/>
                      </a:endParaRPr>
                    </a:p>
                  </a:txBody>
                  <a:tcPr/>
                </a:tc>
                <a:tc>
                  <a:txBody>
                    <a:bodyPr/>
                    <a:lstStyle/>
                    <a:p>
                      <a:pPr algn="ctr"/>
                      <a:r>
                        <a:rPr lang="en-CA" dirty="0" smtClean="0">
                          <a:solidFill>
                            <a:schemeClr val="tx2">
                              <a:lumMod val="75000"/>
                              <a:lumOff val="25000"/>
                            </a:schemeClr>
                          </a:solidFill>
                          <a:latin typeface="Arial Rounded MT Bold" pitchFamily="34" charset="0"/>
                        </a:rPr>
                        <a:t>7:05a.m.</a:t>
                      </a:r>
                      <a:endParaRPr lang="en-CA" dirty="0">
                        <a:solidFill>
                          <a:schemeClr val="tx2">
                            <a:lumMod val="75000"/>
                            <a:lumOff val="25000"/>
                          </a:schemeClr>
                        </a:solidFill>
                        <a:latin typeface="Arial Rounded MT Bold" pitchFamily="34" charset="0"/>
                      </a:endParaRPr>
                    </a:p>
                  </a:txBody>
                  <a:tcPr/>
                </a:tc>
                <a:tc>
                  <a:txBody>
                    <a:bodyPr/>
                    <a:lstStyle/>
                    <a:p>
                      <a:pPr algn="ctr"/>
                      <a:r>
                        <a:rPr lang="en-US" dirty="0" smtClean="0">
                          <a:solidFill>
                            <a:schemeClr val="tx2">
                              <a:lumMod val="75000"/>
                              <a:lumOff val="25000"/>
                            </a:schemeClr>
                          </a:solidFill>
                          <a:latin typeface="Arial Rounded MT Bold" pitchFamily="34" charset="0"/>
                        </a:rPr>
                        <a:t>4:08p.m.</a:t>
                      </a:r>
                    </a:p>
                  </a:txBody>
                  <a:tcPr/>
                </a:tc>
                <a:tc>
                  <a:txBody>
                    <a:bodyPr/>
                    <a:lstStyle/>
                    <a:p>
                      <a:pPr algn="ctr"/>
                      <a:r>
                        <a:rPr lang="en-US" dirty="0" smtClean="0">
                          <a:solidFill>
                            <a:schemeClr val="tx2">
                              <a:lumMod val="75000"/>
                              <a:lumOff val="25000"/>
                            </a:schemeClr>
                          </a:solidFill>
                          <a:latin typeface="Arial Rounded MT Bold" pitchFamily="34" charset="0"/>
                        </a:rPr>
                        <a:t>34</a:t>
                      </a:r>
                      <a:r>
                        <a:rPr lang="en-US" baseline="0" dirty="0" smtClean="0">
                          <a:solidFill>
                            <a:schemeClr val="tx2">
                              <a:lumMod val="75000"/>
                              <a:lumOff val="25000"/>
                            </a:schemeClr>
                          </a:solidFill>
                          <a:latin typeface="Arial Rounded MT Bold" pitchFamily="34" charset="0"/>
                        </a:rPr>
                        <a:t> </a:t>
                      </a:r>
                      <a:r>
                        <a:rPr lang="en-US" baseline="0" dirty="0" err="1" smtClean="0">
                          <a:solidFill>
                            <a:schemeClr val="tx2">
                              <a:lumMod val="75000"/>
                              <a:lumOff val="25000"/>
                            </a:schemeClr>
                          </a:solidFill>
                          <a:latin typeface="Arial Rounded MT Bold" pitchFamily="34" charset="0"/>
                        </a:rPr>
                        <a:t>mins</a:t>
                      </a:r>
                      <a:endParaRPr lang="en-US" baseline="0" dirty="0" smtClean="0">
                        <a:solidFill>
                          <a:schemeClr val="tx2">
                            <a:lumMod val="75000"/>
                            <a:lumOff val="25000"/>
                          </a:schemeClr>
                        </a:solidFill>
                        <a:latin typeface="Arial Rounded MT Bold" pitchFamily="34" charset="0"/>
                      </a:endParaRPr>
                    </a:p>
                  </a:txBody>
                  <a:tcPr/>
                </a:tc>
              </a:tr>
            </a:tbl>
          </a:graphicData>
        </a:graphic>
      </p:graphicFrame>
      <p:sp>
        <p:nvSpPr>
          <p:cNvPr id="10" name="Slide Number Placeholder 9"/>
          <p:cNvSpPr>
            <a:spLocks noGrp="1"/>
          </p:cNvSpPr>
          <p:nvPr>
            <p:ph type="sldNum" sz="quarter" idx="12"/>
          </p:nvPr>
        </p:nvSpPr>
        <p:spPr/>
        <p:txBody>
          <a:bodyPr/>
          <a:lstStyle/>
          <a:p>
            <a:fld id="{7F5CE407-6216-4202-80E4-A30DC2F709B2}" type="slidenum">
              <a:rPr lang="en-US" sz="1200" smtClean="0"/>
              <a:pPr/>
              <a:t>74</a:t>
            </a:fld>
            <a:endParaRPr lang="en-US" sz="1200" dirty="0"/>
          </a:p>
        </p:txBody>
      </p:sp>
      <p:sp>
        <p:nvSpPr>
          <p:cNvPr id="3" name="Footer Placeholder 2"/>
          <p:cNvSpPr>
            <a:spLocks noGrp="1"/>
          </p:cNvSpPr>
          <p:nvPr>
            <p:ph type="ftr" sz="quarter" idx="11"/>
          </p:nvPr>
        </p:nvSpPr>
        <p:spPr/>
        <p:txBody>
          <a:bodyPr/>
          <a:lstStyle/>
          <a:p>
            <a:r>
              <a:rPr lang="en-US" smtClean="0"/>
              <a:t>September 2015</a:t>
            </a:r>
            <a:endParaRPr lang="en-US" dirty="0"/>
          </a:p>
        </p:txBody>
      </p:sp>
    </p:spTree>
    <p:extLst>
      <p:ext uri="{BB962C8B-B14F-4D97-AF65-F5344CB8AC3E}">
        <p14:creationId xmlns:p14="http://schemas.microsoft.com/office/powerpoint/2010/main" val="134289729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75000"/>
                    <a:lumOff val="25000"/>
                  </a:schemeClr>
                </a:solidFill>
                <a:latin typeface="Arial Rounded MT Bold" pitchFamily="34" charset="0"/>
              </a:rPr>
              <a:t>Current Student Address Distances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28077247"/>
              </p:ext>
            </p:extLst>
          </p:nvPr>
        </p:nvGraphicFramePr>
        <p:xfrm>
          <a:off x="1143000" y="1600201"/>
          <a:ext cx="7239000" cy="4191000"/>
        </p:xfrm>
        <a:graphic>
          <a:graphicData uri="http://schemas.openxmlformats.org/drawingml/2006/table">
            <a:tbl>
              <a:tblPr firstRow="1" bandRow="1">
                <a:tableStyleId>{5C22544A-7EE6-4342-B048-85BDC9FD1C3A}</a:tableStyleId>
              </a:tblPr>
              <a:tblGrid>
                <a:gridCol w="2209800"/>
                <a:gridCol w="5029200"/>
              </a:tblGrid>
              <a:tr h="1107177">
                <a:tc>
                  <a:txBody>
                    <a:bodyPr/>
                    <a:lstStyle/>
                    <a:p>
                      <a:pPr algn="ctr"/>
                      <a:endParaRPr lang="en-US" dirty="0" smtClean="0"/>
                    </a:p>
                    <a:p>
                      <a:pPr algn="ctr"/>
                      <a:endParaRPr lang="en-US" dirty="0" smtClean="0"/>
                    </a:p>
                    <a:p>
                      <a:pPr algn="ctr"/>
                      <a:endParaRPr lang="en-US" dirty="0"/>
                    </a:p>
                  </a:txBody>
                  <a:tcPr/>
                </a:tc>
                <a:tc>
                  <a:txBody>
                    <a:bodyPr/>
                    <a:lstStyle/>
                    <a:p>
                      <a:pPr algn="ctr" fontAlgn="b"/>
                      <a:r>
                        <a:rPr lang="en-CA" sz="1600" b="0" i="0" u="none" strike="noStrike" dirty="0" smtClean="0">
                          <a:solidFill>
                            <a:schemeClr val="tx1"/>
                          </a:solidFill>
                          <a:effectLst/>
                          <a:latin typeface="+mn-lt"/>
                        </a:rPr>
                        <a:t>Distance to Nackawic</a:t>
                      </a:r>
                      <a:r>
                        <a:rPr lang="en-CA" sz="1600" b="0" i="0" u="none" strike="noStrike" baseline="0" dirty="0" smtClean="0">
                          <a:solidFill>
                            <a:schemeClr val="tx1"/>
                          </a:solidFill>
                          <a:effectLst/>
                          <a:latin typeface="+mn-lt"/>
                        </a:rPr>
                        <a:t> Elementary School</a:t>
                      </a:r>
                      <a:r>
                        <a:rPr lang="en-CA" sz="1600" b="0" i="0" u="none" strike="noStrike" dirty="0" smtClean="0">
                          <a:solidFill>
                            <a:schemeClr val="tx1"/>
                          </a:solidFill>
                          <a:effectLst/>
                          <a:latin typeface="+mn-lt"/>
                        </a:rPr>
                        <a:t> (KM)</a:t>
                      </a:r>
                    </a:p>
                    <a:p>
                      <a:pPr algn="ctr" fontAlgn="b"/>
                      <a:endParaRPr lang="en-CA" sz="1400" b="0" i="0" u="none" strike="noStrike" dirty="0" smtClean="0">
                        <a:solidFill>
                          <a:schemeClr val="tx1"/>
                        </a:solidFill>
                        <a:effectLst/>
                        <a:latin typeface="+mn-lt"/>
                      </a:endParaRPr>
                    </a:p>
                  </a:txBody>
                  <a:tcPr marL="9525" marR="9525" marT="9525" marB="0" anchor="b"/>
                </a:tc>
              </a:tr>
              <a:tr h="1027941">
                <a:tc>
                  <a:txBody>
                    <a:bodyPr/>
                    <a:lstStyle/>
                    <a:p>
                      <a:pPr algn="ctr"/>
                      <a:endParaRPr lang="en-US" dirty="0" smtClean="0"/>
                    </a:p>
                    <a:p>
                      <a:pPr algn="ctr"/>
                      <a:endParaRPr lang="en-US" dirty="0" smtClean="0"/>
                    </a:p>
                    <a:p>
                      <a:pPr algn="ctr"/>
                      <a:r>
                        <a:rPr lang="en-US" dirty="0" smtClean="0"/>
                        <a:t>Average Distance</a:t>
                      </a:r>
                      <a:endParaRPr lang="en-US" dirty="0"/>
                    </a:p>
                  </a:txBody>
                  <a:tcPr/>
                </a:tc>
                <a:tc>
                  <a:txBody>
                    <a:bodyPr/>
                    <a:lstStyle/>
                    <a:p>
                      <a:pPr algn="ctr"/>
                      <a:endParaRPr lang="en-US" dirty="0" smtClean="0"/>
                    </a:p>
                    <a:p>
                      <a:pPr algn="ctr"/>
                      <a:endParaRPr lang="en-US" dirty="0" smtClean="0"/>
                    </a:p>
                    <a:p>
                      <a:pPr algn="ctr"/>
                      <a:r>
                        <a:rPr lang="en-US" dirty="0" smtClean="0"/>
                        <a:t>9.4</a:t>
                      </a:r>
                      <a:endParaRPr lang="en-US" dirty="0"/>
                    </a:p>
                  </a:txBody>
                  <a:tcPr/>
                </a:tc>
              </a:tr>
              <a:tr h="1027941">
                <a:tc>
                  <a:txBody>
                    <a:bodyPr/>
                    <a:lstStyle/>
                    <a:p>
                      <a:pPr algn="ctr"/>
                      <a:endParaRPr lang="en-US" dirty="0" smtClean="0"/>
                    </a:p>
                    <a:p>
                      <a:pPr algn="ctr"/>
                      <a:r>
                        <a:rPr lang="en-US" dirty="0" smtClean="0"/>
                        <a:t>Maximum Distance</a:t>
                      </a:r>
                    </a:p>
                    <a:p>
                      <a:pPr algn="ctr"/>
                      <a:endParaRPr lang="en-US" dirty="0"/>
                    </a:p>
                  </a:txBody>
                  <a:tcPr/>
                </a:tc>
                <a:tc>
                  <a:txBody>
                    <a:bodyPr/>
                    <a:lstStyle/>
                    <a:p>
                      <a:pPr algn="ctr"/>
                      <a:endParaRPr lang="en-US" dirty="0" smtClean="0"/>
                    </a:p>
                    <a:p>
                      <a:pPr algn="ctr"/>
                      <a:r>
                        <a:rPr lang="en-US" dirty="0" smtClean="0"/>
                        <a:t>36.2</a:t>
                      </a:r>
                      <a:endParaRPr lang="en-US" dirty="0"/>
                    </a:p>
                  </a:txBody>
                  <a:tcPr/>
                </a:tc>
              </a:tr>
              <a:tr h="1027941">
                <a:tc>
                  <a:txBody>
                    <a:bodyPr/>
                    <a:lstStyle/>
                    <a:p>
                      <a:pPr algn="ctr"/>
                      <a:endParaRPr lang="en-US" dirty="0" smtClean="0"/>
                    </a:p>
                    <a:p>
                      <a:pPr algn="ctr"/>
                      <a:r>
                        <a:rPr lang="en-US" dirty="0" smtClean="0"/>
                        <a:t>Minimum Distance</a:t>
                      </a:r>
                    </a:p>
                    <a:p>
                      <a:pPr algn="ctr"/>
                      <a:endParaRPr lang="en-US" dirty="0"/>
                    </a:p>
                  </a:txBody>
                  <a:tcPr/>
                </a:tc>
                <a:tc>
                  <a:txBody>
                    <a:bodyPr/>
                    <a:lstStyle/>
                    <a:p>
                      <a:pPr algn="ctr"/>
                      <a:endParaRPr lang="en-US" dirty="0" smtClean="0"/>
                    </a:p>
                    <a:p>
                      <a:pPr algn="ctr"/>
                      <a:r>
                        <a:rPr lang="en-US" dirty="0" smtClean="0">
                          <a:solidFill>
                            <a:schemeClr val="tx1"/>
                          </a:solidFill>
                        </a:rPr>
                        <a:t>0.1</a:t>
                      </a:r>
                      <a:endParaRPr lang="en-US" dirty="0">
                        <a:solidFill>
                          <a:schemeClr val="tx1"/>
                        </a:solidFill>
                      </a:endParaRPr>
                    </a:p>
                  </a:txBody>
                  <a:tcPr/>
                </a:tc>
              </a:tr>
            </a:tbl>
          </a:graphicData>
        </a:graphic>
      </p:graphicFrame>
      <p:sp>
        <p:nvSpPr>
          <p:cNvPr id="3" name="Slide Number Placeholder 2"/>
          <p:cNvSpPr>
            <a:spLocks noGrp="1"/>
          </p:cNvSpPr>
          <p:nvPr>
            <p:ph type="sldNum" sz="quarter" idx="12"/>
          </p:nvPr>
        </p:nvSpPr>
        <p:spPr/>
        <p:txBody>
          <a:bodyPr/>
          <a:lstStyle/>
          <a:p>
            <a:fld id="{DB86C2FD-5286-4504-B800-6CB83B425CAA}" type="slidenum">
              <a:rPr lang="en-US" sz="1100" smtClean="0"/>
              <a:t>75</a:t>
            </a:fld>
            <a:endParaRPr lang="en-US" sz="1100" dirty="0"/>
          </a:p>
        </p:txBody>
      </p:sp>
      <p:sp>
        <p:nvSpPr>
          <p:cNvPr id="5" name="Footer Placeholder 4"/>
          <p:cNvSpPr>
            <a:spLocks noGrp="1"/>
          </p:cNvSpPr>
          <p:nvPr>
            <p:ph type="ftr" sz="quarter" idx="11"/>
          </p:nvPr>
        </p:nvSpPr>
        <p:spPr/>
        <p:txBody>
          <a:bodyPr/>
          <a:lstStyle/>
          <a:p>
            <a:r>
              <a:rPr lang="en-US" smtClean="0"/>
              <a:t>September 2015</a:t>
            </a:r>
            <a:endParaRPr lang="en-US" dirty="0"/>
          </a:p>
        </p:txBody>
      </p:sp>
    </p:spTree>
    <p:extLst>
      <p:ext uri="{BB962C8B-B14F-4D97-AF65-F5344CB8AC3E}">
        <p14:creationId xmlns:p14="http://schemas.microsoft.com/office/powerpoint/2010/main" val="103083328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64402"/>
            <a:ext cx="8042276" cy="898264"/>
          </a:xfrm>
        </p:spPr>
        <p:txBody>
          <a:bodyPr>
            <a:normAutofit fontScale="90000"/>
          </a:bodyPr>
          <a:lstStyle/>
          <a:p>
            <a:r>
              <a:rPr lang="en-US" b="1" dirty="0" smtClean="0">
                <a:solidFill>
                  <a:schemeClr val="tx2">
                    <a:lumMod val="75000"/>
                    <a:lumOff val="25000"/>
                  </a:schemeClr>
                </a:solidFill>
                <a:latin typeface="Arial Rounded MT Bold" pitchFamily="34" charset="0"/>
              </a:rPr>
              <a:t/>
            </a:r>
            <a:br>
              <a:rPr lang="en-US" b="1" dirty="0" smtClean="0">
                <a:solidFill>
                  <a:schemeClr val="tx2">
                    <a:lumMod val="75000"/>
                    <a:lumOff val="25000"/>
                  </a:schemeClr>
                </a:solidFill>
                <a:latin typeface="Arial Rounded MT Bold" pitchFamily="34" charset="0"/>
              </a:rPr>
            </a:br>
            <a:r>
              <a:rPr lang="en-US" b="1" dirty="0" smtClean="0">
                <a:solidFill>
                  <a:schemeClr val="tx2">
                    <a:lumMod val="75000"/>
                    <a:lumOff val="25000"/>
                  </a:schemeClr>
                </a:solidFill>
                <a:latin typeface="Arial Rounded MT Bold" pitchFamily="34" charset="0"/>
              </a:rPr>
              <a:t>Nackawic Elementary Boundary</a:t>
            </a:r>
            <a:endParaRPr lang="en-CA" b="1" dirty="0">
              <a:solidFill>
                <a:schemeClr val="tx2">
                  <a:lumMod val="75000"/>
                  <a:lumOff val="25000"/>
                </a:schemeClr>
              </a:solidFill>
              <a:latin typeface="Arial Rounded MT Bold" pitchFamily="34" charset="0"/>
            </a:endParaRPr>
          </a:p>
        </p:txBody>
      </p:sp>
      <p:sp>
        <p:nvSpPr>
          <p:cNvPr id="10" name="Slide Number Placeholder 9"/>
          <p:cNvSpPr>
            <a:spLocks noGrp="1"/>
          </p:cNvSpPr>
          <p:nvPr>
            <p:ph type="sldNum" sz="quarter" idx="12"/>
          </p:nvPr>
        </p:nvSpPr>
        <p:spPr/>
        <p:txBody>
          <a:bodyPr/>
          <a:lstStyle/>
          <a:p>
            <a:fld id="{7F5CE407-6216-4202-80E4-A30DC2F709B2}" type="slidenum">
              <a:rPr lang="en-US" smtClean="0"/>
              <a:pPr/>
              <a:t>76</a:t>
            </a:fld>
            <a:endParaRPr lang="en-US" dirty="0"/>
          </a:p>
        </p:txBody>
      </p:sp>
      <p:pic>
        <p:nvPicPr>
          <p:cNvPr id="1028" name="Picture 4"/>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1443404"/>
            <a:ext cx="9144000" cy="54145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dirty="0" smtClean="0">
                <a:solidFill>
                  <a:schemeClr val="tx1"/>
                </a:solidFill>
              </a:rPr>
              <a:t>September 2015</a:t>
            </a:r>
            <a:endParaRPr lang="en-US" dirty="0">
              <a:solidFill>
                <a:schemeClr val="tx1"/>
              </a:solidFill>
            </a:endParaRPr>
          </a:p>
        </p:txBody>
      </p:sp>
      <p:sp>
        <p:nvSpPr>
          <p:cNvPr id="4" name="TextBox 3"/>
          <p:cNvSpPr txBox="1"/>
          <p:nvPr/>
        </p:nvSpPr>
        <p:spPr>
          <a:xfrm>
            <a:off x="8412480" y="6275668"/>
            <a:ext cx="624840" cy="276999"/>
          </a:xfrm>
          <a:prstGeom prst="rect">
            <a:avLst/>
          </a:prstGeom>
          <a:noFill/>
        </p:spPr>
        <p:txBody>
          <a:bodyPr wrap="square" rtlCol="0">
            <a:spAutoFit/>
          </a:bodyPr>
          <a:lstStyle/>
          <a:p>
            <a:r>
              <a:rPr lang="en-US" sz="1200" dirty="0" smtClean="0"/>
              <a:t> </a:t>
            </a:r>
            <a:r>
              <a:rPr lang="en-US" sz="1200" dirty="0" smtClean="0">
                <a:solidFill>
                  <a:schemeClr val="bg1"/>
                </a:solidFill>
              </a:rPr>
              <a:t>76</a:t>
            </a:r>
            <a:endParaRPr lang="en-US" sz="1200" dirty="0">
              <a:solidFill>
                <a:schemeClr val="bg1"/>
              </a:solidFill>
            </a:endParaRPr>
          </a:p>
        </p:txBody>
      </p:sp>
    </p:spTree>
    <p:extLst>
      <p:ext uri="{BB962C8B-B14F-4D97-AF65-F5344CB8AC3E}">
        <p14:creationId xmlns:p14="http://schemas.microsoft.com/office/powerpoint/2010/main" val="11030604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75000"/>
                    <a:lumOff val="25000"/>
                  </a:schemeClr>
                </a:solidFill>
                <a:latin typeface="Arial Rounded MT Bold" pitchFamily="34" charset="0"/>
              </a:rPr>
              <a:t>Current Student Address Distances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54809490"/>
              </p:ext>
            </p:extLst>
          </p:nvPr>
        </p:nvGraphicFramePr>
        <p:xfrm>
          <a:off x="1143000" y="1600201"/>
          <a:ext cx="7239000" cy="4191000"/>
        </p:xfrm>
        <a:graphic>
          <a:graphicData uri="http://schemas.openxmlformats.org/drawingml/2006/table">
            <a:tbl>
              <a:tblPr firstRow="1" bandRow="1">
                <a:tableStyleId>{5C22544A-7EE6-4342-B048-85BDC9FD1C3A}</a:tableStyleId>
              </a:tblPr>
              <a:tblGrid>
                <a:gridCol w="2209800"/>
                <a:gridCol w="5029200"/>
              </a:tblGrid>
              <a:tr h="1107177">
                <a:tc>
                  <a:txBody>
                    <a:bodyPr/>
                    <a:lstStyle/>
                    <a:p>
                      <a:pPr algn="ctr"/>
                      <a:endParaRPr lang="en-US" dirty="0" smtClean="0"/>
                    </a:p>
                    <a:p>
                      <a:pPr algn="ctr"/>
                      <a:endParaRPr lang="en-US" dirty="0" smtClean="0"/>
                    </a:p>
                    <a:p>
                      <a:pPr algn="ctr"/>
                      <a:endParaRPr lang="en-US" dirty="0"/>
                    </a:p>
                  </a:txBody>
                  <a:tcPr/>
                </a:tc>
                <a:tc>
                  <a:txBody>
                    <a:bodyPr/>
                    <a:lstStyle/>
                    <a:p>
                      <a:pPr algn="ctr" fontAlgn="b"/>
                      <a:r>
                        <a:rPr lang="en-CA" sz="1600" b="0" i="0" u="none" strike="noStrike" dirty="0" smtClean="0">
                          <a:solidFill>
                            <a:schemeClr val="tx1"/>
                          </a:solidFill>
                          <a:effectLst/>
                          <a:latin typeface="+mn-lt"/>
                        </a:rPr>
                        <a:t>Distance to Nackawic</a:t>
                      </a:r>
                      <a:r>
                        <a:rPr lang="en-CA" sz="1600" b="0" i="0" u="none" strike="noStrike" baseline="0" dirty="0" smtClean="0">
                          <a:solidFill>
                            <a:schemeClr val="tx1"/>
                          </a:solidFill>
                          <a:effectLst/>
                          <a:latin typeface="+mn-lt"/>
                        </a:rPr>
                        <a:t> Middle School</a:t>
                      </a:r>
                      <a:r>
                        <a:rPr lang="en-CA" sz="1600" b="0" i="0" u="none" strike="noStrike" dirty="0" smtClean="0">
                          <a:solidFill>
                            <a:schemeClr val="tx1"/>
                          </a:solidFill>
                          <a:effectLst/>
                          <a:latin typeface="+mn-lt"/>
                        </a:rPr>
                        <a:t> (KM)</a:t>
                      </a:r>
                    </a:p>
                    <a:p>
                      <a:pPr algn="ctr" fontAlgn="b"/>
                      <a:endParaRPr lang="en-CA" sz="1400" b="0" i="0" u="none" strike="noStrike" dirty="0" smtClean="0">
                        <a:solidFill>
                          <a:schemeClr val="tx1"/>
                        </a:solidFill>
                        <a:effectLst/>
                        <a:latin typeface="+mn-lt"/>
                      </a:endParaRPr>
                    </a:p>
                  </a:txBody>
                  <a:tcPr marL="9525" marR="9525" marT="9525" marB="0" anchor="b"/>
                </a:tc>
              </a:tr>
              <a:tr h="1027941">
                <a:tc>
                  <a:txBody>
                    <a:bodyPr/>
                    <a:lstStyle/>
                    <a:p>
                      <a:pPr algn="ctr"/>
                      <a:endParaRPr lang="en-US" dirty="0" smtClean="0"/>
                    </a:p>
                    <a:p>
                      <a:pPr algn="ctr"/>
                      <a:endParaRPr lang="en-US" dirty="0" smtClean="0"/>
                    </a:p>
                    <a:p>
                      <a:pPr algn="ctr"/>
                      <a:r>
                        <a:rPr lang="en-US" dirty="0" smtClean="0"/>
                        <a:t>Average Distance</a:t>
                      </a:r>
                      <a:endParaRPr lang="en-US" dirty="0"/>
                    </a:p>
                  </a:txBody>
                  <a:tcPr/>
                </a:tc>
                <a:tc>
                  <a:txBody>
                    <a:bodyPr/>
                    <a:lstStyle/>
                    <a:p>
                      <a:pPr algn="ctr"/>
                      <a:endParaRPr lang="en-US" dirty="0" smtClean="0"/>
                    </a:p>
                    <a:p>
                      <a:pPr algn="ctr"/>
                      <a:endParaRPr lang="en-US" dirty="0" smtClean="0"/>
                    </a:p>
                    <a:p>
                      <a:pPr algn="ctr"/>
                      <a:r>
                        <a:rPr lang="en-US" dirty="0" smtClean="0"/>
                        <a:t>10.8</a:t>
                      </a:r>
                      <a:endParaRPr lang="en-US" dirty="0"/>
                    </a:p>
                  </a:txBody>
                  <a:tcPr/>
                </a:tc>
              </a:tr>
              <a:tr h="1027941">
                <a:tc>
                  <a:txBody>
                    <a:bodyPr/>
                    <a:lstStyle/>
                    <a:p>
                      <a:pPr algn="ctr"/>
                      <a:endParaRPr lang="en-US" dirty="0" smtClean="0"/>
                    </a:p>
                    <a:p>
                      <a:pPr algn="ctr"/>
                      <a:r>
                        <a:rPr lang="en-US" dirty="0" smtClean="0"/>
                        <a:t>Maximum Distance</a:t>
                      </a:r>
                    </a:p>
                    <a:p>
                      <a:pPr algn="ctr"/>
                      <a:endParaRPr lang="en-US" dirty="0"/>
                    </a:p>
                  </a:txBody>
                  <a:tcPr/>
                </a:tc>
                <a:tc>
                  <a:txBody>
                    <a:bodyPr/>
                    <a:lstStyle/>
                    <a:p>
                      <a:pPr algn="ctr"/>
                      <a:endParaRPr lang="en-US" dirty="0" smtClean="0"/>
                    </a:p>
                    <a:p>
                      <a:pPr algn="ctr"/>
                      <a:r>
                        <a:rPr lang="en-US" dirty="0" smtClean="0"/>
                        <a:t>36.5</a:t>
                      </a:r>
                      <a:endParaRPr lang="en-US" dirty="0"/>
                    </a:p>
                  </a:txBody>
                  <a:tcPr/>
                </a:tc>
              </a:tr>
              <a:tr h="1027941">
                <a:tc>
                  <a:txBody>
                    <a:bodyPr/>
                    <a:lstStyle/>
                    <a:p>
                      <a:pPr algn="ctr"/>
                      <a:endParaRPr lang="en-US" dirty="0" smtClean="0"/>
                    </a:p>
                    <a:p>
                      <a:pPr algn="ctr"/>
                      <a:r>
                        <a:rPr lang="en-US" dirty="0" smtClean="0"/>
                        <a:t>Minimum Distance</a:t>
                      </a:r>
                    </a:p>
                    <a:p>
                      <a:pPr algn="ctr"/>
                      <a:endParaRPr lang="en-US" dirty="0"/>
                    </a:p>
                  </a:txBody>
                  <a:tcPr/>
                </a:tc>
                <a:tc>
                  <a:txBody>
                    <a:bodyPr/>
                    <a:lstStyle/>
                    <a:p>
                      <a:pPr algn="ctr"/>
                      <a:endParaRPr lang="en-US" dirty="0" smtClean="0"/>
                    </a:p>
                    <a:p>
                      <a:pPr algn="ctr"/>
                      <a:r>
                        <a:rPr lang="en-US" dirty="0" smtClean="0">
                          <a:solidFill>
                            <a:schemeClr val="tx1"/>
                          </a:solidFill>
                        </a:rPr>
                        <a:t>0.1</a:t>
                      </a:r>
                      <a:endParaRPr lang="en-US" dirty="0">
                        <a:solidFill>
                          <a:schemeClr val="tx1"/>
                        </a:solidFill>
                      </a:endParaRPr>
                    </a:p>
                  </a:txBody>
                  <a:tcPr/>
                </a:tc>
              </a:tr>
            </a:tbl>
          </a:graphicData>
        </a:graphic>
      </p:graphicFrame>
      <p:sp>
        <p:nvSpPr>
          <p:cNvPr id="3" name="Slide Number Placeholder 2"/>
          <p:cNvSpPr>
            <a:spLocks noGrp="1"/>
          </p:cNvSpPr>
          <p:nvPr>
            <p:ph type="sldNum" sz="quarter" idx="12"/>
          </p:nvPr>
        </p:nvSpPr>
        <p:spPr/>
        <p:txBody>
          <a:bodyPr/>
          <a:lstStyle/>
          <a:p>
            <a:fld id="{DB86C2FD-5286-4504-B800-6CB83B425CAA}" type="slidenum">
              <a:rPr lang="en-US" sz="1200" smtClean="0"/>
              <a:t>77</a:t>
            </a:fld>
            <a:endParaRPr lang="en-US" sz="1200" dirty="0"/>
          </a:p>
        </p:txBody>
      </p:sp>
      <p:sp>
        <p:nvSpPr>
          <p:cNvPr id="5" name="Footer Placeholder 4"/>
          <p:cNvSpPr>
            <a:spLocks noGrp="1"/>
          </p:cNvSpPr>
          <p:nvPr>
            <p:ph type="ftr" sz="quarter" idx="11"/>
          </p:nvPr>
        </p:nvSpPr>
        <p:spPr/>
        <p:txBody>
          <a:bodyPr/>
          <a:lstStyle/>
          <a:p>
            <a:r>
              <a:rPr lang="en-US" smtClean="0"/>
              <a:t>September 2015</a:t>
            </a:r>
            <a:endParaRPr lang="en-US" dirty="0"/>
          </a:p>
        </p:txBody>
      </p:sp>
    </p:spTree>
    <p:extLst>
      <p:ext uri="{BB962C8B-B14F-4D97-AF65-F5344CB8AC3E}">
        <p14:creationId xmlns:p14="http://schemas.microsoft.com/office/powerpoint/2010/main" val="241834581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898264"/>
          </a:xfrm>
        </p:spPr>
        <p:txBody>
          <a:bodyPr>
            <a:normAutofit fontScale="90000"/>
          </a:bodyPr>
          <a:lstStyle/>
          <a:p>
            <a:r>
              <a:rPr lang="en-US" b="1" dirty="0" smtClean="0">
                <a:solidFill>
                  <a:schemeClr val="tx2">
                    <a:lumMod val="75000"/>
                    <a:lumOff val="25000"/>
                  </a:schemeClr>
                </a:solidFill>
                <a:latin typeface="Arial Rounded MT Bold" pitchFamily="34" charset="0"/>
              </a:rPr>
              <a:t/>
            </a:r>
            <a:br>
              <a:rPr lang="en-US" b="1" dirty="0" smtClean="0">
                <a:solidFill>
                  <a:schemeClr val="tx2">
                    <a:lumMod val="75000"/>
                    <a:lumOff val="25000"/>
                  </a:schemeClr>
                </a:solidFill>
                <a:latin typeface="Arial Rounded MT Bold" pitchFamily="34" charset="0"/>
              </a:rPr>
            </a:br>
            <a:r>
              <a:rPr lang="en-US" b="1" dirty="0" smtClean="0">
                <a:solidFill>
                  <a:schemeClr val="tx2">
                    <a:lumMod val="75000"/>
                    <a:lumOff val="25000"/>
                  </a:schemeClr>
                </a:solidFill>
                <a:latin typeface="Arial Rounded MT Bold" pitchFamily="34" charset="0"/>
              </a:rPr>
              <a:t>Nackawic Middle Boundary</a:t>
            </a:r>
            <a:endParaRPr lang="en-CA" b="1" dirty="0">
              <a:solidFill>
                <a:schemeClr val="tx2">
                  <a:lumMod val="75000"/>
                  <a:lumOff val="25000"/>
                </a:schemeClr>
              </a:solidFill>
              <a:latin typeface="Arial Rounded MT Bold" pitchFamily="34" charset="0"/>
            </a:endParaRPr>
          </a:p>
        </p:txBody>
      </p:sp>
      <p:sp>
        <p:nvSpPr>
          <p:cNvPr id="10" name="Slide Number Placeholder 9"/>
          <p:cNvSpPr>
            <a:spLocks noGrp="1"/>
          </p:cNvSpPr>
          <p:nvPr>
            <p:ph type="sldNum" sz="quarter" idx="12"/>
          </p:nvPr>
        </p:nvSpPr>
        <p:spPr/>
        <p:txBody>
          <a:bodyPr/>
          <a:lstStyle/>
          <a:p>
            <a:fld id="{7F5CE407-6216-4202-80E4-A30DC2F709B2}" type="slidenum">
              <a:rPr lang="en-US" smtClean="0"/>
              <a:pPr/>
              <a:t>78</a:t>
            </a:fld>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258"/>
            <a:ext cx="9144000" cy="5486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dirty="0" smtClean="0">
                <a:solidFill>
                  <a:schemeClr val="tx1"/>
                </a:solidFill>
              </a:rPr>
              <a:t>September 2015</a:t>
            </a:r>
            <a:endParaRPr lang="en-US" dirty="0">
              <a:solidFill>
                <a:schemeClr val="tx1"/>
              </a:solidFill>
            </a:endParaRPr>
          </a:p>
        </p:txBody>
      </p:sp>
      <p:sp>
        <p:nvSpPr>
          <p:cNvPr id="4" name="TextBox 3"/>
          <p:cNvSpPr txBox="1"/>
          <p:nvPr/>
        </p:nvSpPr>
        <p:spPr>
          <a:xfrm>
            <a:off x="8686800" y="6368980"/>
            <a:ext cx="457200" cy="276999"/>
          </a:xfrm>
          <a:prstGeom prst="rect">
            <a:avLst/>
          </a:prstGeom>
          <a:noFill/>
        </p:spPr>
        <p:txBody>
          <a:bodyPr wrap="square" rtlCol="0">
            <a:spAutoFit/>
          </a:bodyPr>
          <a:lstStyle/>
          <a:p>
            <a:r>
              <a:rPr lang="en-US" sz="1200" dirty="0" smtClean="0"/>
              <a:t>  </a:t>
            </a:r>
            <a:r>
              <a:rPr lang="en-US" sz="1200" dirty="0" smtClean="0">
                <a:solidFill>
                  <a:schemeClr val="bg1"/>
                </a:solidFill>
              </a:rPr>
              <a:t>78</a:t>
            </a:r>
            <a:endParaRPr lang="en-US" sz="1200" dirty="0">
              <a:solidFill>
                <a:schemeClr val="bg1"/>
              </a:solidFill>
            </a:endParaRPr>
          </a:p>
        </p:txBody>
      </p:sp>
    </p:spTree>
    <p:extLst>
      <p:ext uri="{BB962C8B-B14F-4D97-AF65-F5344CB8AC3E}">
        <p14:creationId xmlns:p14="http://schemas.microsoft.com/office/powerpoint/2010/main" val="340209794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lumMod val="75000"/>
                    <a:lumOff val="25000"/>
                  </a:schemeClr>
                </a:solidFill>
                <a:latin typeface="Arial Rounded MT Bold" pitchFamily="34" charset="0"/>
              </a:rPr>
              <a:t>Current Student Address Distances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10169926"/>
              </p:ext>
            </p:extLst>
          </p:nvPr>
        </p:nvGraphicFramePr>
        <p:xfrm>
          <a:off x="1143000" y="1600201"/>
          <a:ext cx="7239000" cy="4191000"/>
        </p:xfrm>
        <a:graphic>
          <a:graphicData uri="http://schemas.openxmlformats.org/drawingml/2006/table">
            <a:tbl>
              <a:tblPr firstRow="1" bandRow="1">
                <a:tableStyleId>{5C22544A-7EE6-4342-B048-85BDC9FD1C3A}</a:tableStyleId>
              </a:tblPr>
              <a:tblGrid>
                <a:gridCol w="2209800"/>
                <a:gridCol w="5029200"/>
              </a:tblGrid>
              <a:tr h="1107177">
                <a:tc>
                  <a:txBody>
                    <a:bodyPr/>
                    <a:lstStyle/>
                    <a:p>
                      <a:pPr algn="ctr"/>
                      <a:endParaRPr lang="en-US" dirty="0" smtClean="0"/>
                    </a:p>
                    <a:p>
                      <a:pPr algn="ctr"/>
                      <a:endParaRPr lang="en-US" dirty="0" smtClean="0"/>
                    </a:p>
                    <a:p>
                      <a:pPr algn="ctr"/>
                      <a:endParaRPr lang="en-US" dirty="0"/>
                    </a:p>
                  </a:txBody>
                  <a:tcPr/>
                </a:tc>
                <a:tc>
                  <a:txBody>
                    <a:bodyPr/>
                    <a:lstStyle/>
                    <a:p>
                      <a:pPr algn="ctr" fontAlgn="b"/>
                      <a:r>
                        <a:rPr lang="en-CA" sz="2000" b="0" i="0" u="none" strike="noStrike" dirty="0" smtClean="0">
                          <a:solidFill>
                            <a:schemeClr val="tx1"/>
                          </a:solidFill>
                          <a:effectLst/>
                          <a:latin typeface="+mn-lt"/>
                        </a:rPr>
                        <a:t>Distance to Nackawic</a:t>
                      </a:r>
                      <a:r>
                        <a:rPr lang="en-CA" sz="2000" b="0" i="0" u="none" strike="noStrike" baseline="0" dirty="0" smtClean="0">
                          <a:solidFill>
                            <a:schemeClr val="tx1"/>
                          </a:solidFill>
                          <a:effectLst/>
                          <a:latin typeface="+mn-lt"/>
                        </a:rPr>
                        <a:t> High School</a:t>
                      </a:r>
                      <a:r>
                        <a:rPr lang="en-CA" sz="2000" b="0" i="0" u="none" strike="noStrike" dirty="0" smtClean="0">
                          <a:solidFill>
                            <a:schemeClr val="tx1"/>
                          </a:solidFill>
                          <a:effectLst/>
                          <a:latin typeface="+mn-lt"/>
                        </a:rPr>
                        <a:t> (KM)</a:t>
                      </a:r>
                    </a:p>
                    <a:p>
                      <a:pPr algn="ctr" fontAlgn="b"/>
                      <a:endParaRPr lang="en-CA" sz="2000" b="0" i="0" u="none" strike="noStrike" dirty="0" smtClean="0">
                        <a:solidFill>
                          <a:schemeClr val="tx1"/>
                        </a:solidFill>
                        <a:effectLst/>
                        <a:latin typeface="+mn-lt"/>
                      </a:endParaRPr>
                    </a:p>
                  </a:txBody>
                  <a:tcPr marL="9525" marR="9525" marT="9525" marB="0" anchor="b"/>
                </a:tc>
              </a:tr>
              <a:tr h="1027941">
                <a:tc>
                  <a:txBody>
                    <a:bodyPr/>
                    <a:lstStyle/>
                    <a:p>
                      <a:pPr algn="ctr"/>
                      <a:endParaRPr lang="en-US" dirty="0" smtClean="0"/>
                    </a:p>
                    <a:p>
                      <a:pPr algn="ctr"/>
                      <a:endParaRPr lang="en-US" dirty="0" smtClean="0"/>
                    </a:p>
                    <a:p>
                      <a:pPr algn="ctr"/>
                      <a:r>
                        <a:rPr lang="en-US" dirty="0" smtClean="0"/>
                        <a:t>Average Distance</a:t>
                      </a:r>
                      <a:endParaRPr lang="en-US" dirty="0"/>
                    </a:p>
                  </a:txBody>
                  <a:tcPr/>
                </a:tc>
                <a:tc>
                  <a:txBody>
                    <a:bodyPr/>
                    <a:lstStyle/>
                    <a:p>
                      <a:pPr algn="ctr"/>
                      <a:endParaRPr lang="en-US" dirty="0" smtClean="0"/>
                    </a:p>
                    <a:p>
                      <a:pPr algn="ctr"/>
                      <a:endParaRPr lang="en-US" dirty="0" smtClean="0"/>
                    </a:p>
                    <a:p>
                      <a:pPr algn="ctr"/>
                      <a:r>
                        <a:rPr lang="en-US" dirty="0" smtClean="0"/>
                        <a:t>15.3</a:t>
                      </a:r>
                      <a:endParaRPr lang="en-US" dirty="0"/>
                    </a:p>
                  </a:txBody>
                  <a:tcPr/>
                </a:tc>
              </a:tr>
              <a:tr h="1027941">
                <a:tc>
                  <a:txBody>
                    <a:bodyPr/>
                    <a:lstStyle/>
                    <a:p>
                      <a:pPr algn="ctr"/>
                      <a:endParaRPr lang="en-US" dirty="0" smtClean="0"/>
                    </a:p>
                    <a:p>
                      <a:pPr algn="ctr"/>
                      <a:r>
                        <a:rPr lang="en-US" dirty="0" smtClean="0"/>
                        <a:t>Maximum Distance</a:t>
                      </a:r>
                    </a:p>
                    <a:p>
                      <a:pPr algn="ctr"/>
                      <a:endParaRPr lang="en-US" dirty="0"/>
                    </a:p>
                  </a:txBody>
                  <a:tcPr/>
                </a:tc>
                <a:tc>
                  <a:txBody>
                    <a:bodyPr/>
                    <a:lstStyle/>
                    <a:p>
                      <a:pPr algn="ctr"/>
                      <a:endParaRPr lang="en-US" dirty="0" smtClean="0"/>
                    </a:p>
                    <a:p>
                      <a:pPr algn="ctr"/>
                      <a:r>
                        <a:rPr lang="en-US" dirty="0" smtClean="0"/>
                        <a:t>42.2</a:t>
                      </a:r>
                      <a:endParaRPr lang="en-US" dirty="0"/>
                    </a:p>
                  </a:txBody>
                  <a:tcPr/>
                </a:tc>
              </a:tr>
              <a:tr h="1027941">
                <a:tc>
                  <a:txBody>
                    <a:bodyPr/>
                    <a:lstStyle/>
                    <a:p>
                      <a:pPr algn="ctr"/>
                      <a:endParaRPr lang="en-US" dirty="0" smtClean="0"/>
                    </a:p>
                    <a:p>
                      <a:pPr algn="ctr"/>
                      <a:r>
                        <a:rPr lang="en-US" dirty="0" smtClean="0"/>
                        <a:t>Minimum Distance</a:t>
                      </a:r>
                    </a:p>
                    <a:p>
                      <a:pPr algn="ctr"/>
                      <a:endParaRPr lang="en-US" dirty="0"/>
                    </a:p>
                  </a:txBody>
                  <a:tcPr/>
                </a:tc>
                <a:tc>
                  <a:txBody>
                    <a:bodyPr/>
                    <a:lstStyle/>
                    <a:p>
                      <a:pPr algn="ctr"/>
                      <a:endParaRPr lang="en-US" dirty="0" smtClean="0"/>
                    </a:p>
                    <a:p>
                      <a:pPr algn="ctr"/>
                      <a:r>
                        <a:rPr lang="en-US" dirty="0" smtClean="0">
                          <a:solidFill>
                            <a:schemeClr val="tx1"/>
                          </a:solidFill>
                        </a:rPr>
                        <a:t>0.1</a:t>
                      </a:r>
                      <a:endParaRPr lang="en-US" dirty="0">
                        <a:solidFill>
                          <a:schemeClr val="tx1"/>
                        </a:solidFill>
                      </a:endParaRPr>
                    </a:p>
                  </a:txBody>
                  <a:tcPr/>
                </a:tc>
              </a:tr>
            </a:tbl>
          </a:graphicData>
        </a:graphic>
      </p:graphicFrame>
      <p:sp>
        <p:nvSpPr>
          <p:cNvPr id="3" name="Slide Number Placeholder 2"/>
          <p:cNvSpPr>
            <a:spLocks noGrp="1"/>
          </p:cNvSpPr>
          <p:nvPr>
            <p:ph type="sldNum" sz="quarter" idx="12"/>
          </p:nvPr>
        </p:nvSpPr>
        <p:spPr/>
        <p:txBody>
          <a:bodyPr/>
          <a:lstStyle/>
          <a:p>
            <a:fld id="{DB86C2FD-5286-4504-B800-6CB83B425CAA}" type="slidenum">
              <a:rPr lang="en-US" sz="1200" smtClean="0"/>
              <a:t>79</a:t>
            </a:fld>
            <a:endParaRPr lang="en-US" sz="1200" dirty="0"/>
          </a:p>
        </p:txBody>
      </p:sp>
      <p:sp>
        <p:nvSpPr>
          <p:cNvPr id="5" name="Footer Placeholder 4"/>
          <p:cNvSpPr>
            <a:spLocks noGrp="1"/>
          </p:cNvSpPr>
          <p:nvPr>
            <p:ph type="ftr" sz="quarter" idx="11"/>
          </p:nvPr>
        </p:nvSpPr>
        <p:spPr/>
        <p:txBody>
          <a:bodyPr/>
          <a:lstStyle/>
          <a:p>
            <a:r>
              <a:rPr lang="en-US" smtClean="0"/>
              <a:t>September 2015</a:t>
            </a:r>
            <a:endParaRPr lang="en-US" dirty="0"/>
          </a:p>
        </p:txBody>
      </p:sp>
    </p:spTree>
    <p:extLst>
      <p:ext uri="{BB962C8B-B14F-4D97-AF65-F5344CB8AC3E}">
        <p14:creationId xmlns:p14="http://schemas.microsoft.com/office/powerpoint/2010/main" val="2997414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Enrolment Nackawic High School</a:t>
            </a:r>
          </a:p>
        </p:txBody>
      </p:sp>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8</a:t>
            </a:fld>
            <a:endParaRPr lang="en-US" sz="12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29531299"/>
              </p:ext>
            </p:extLst>
          </p:nvPr>
        </p:nvGraphicFramePr>
        <p:xfrm>
          <a:off x="549275" y="1600200"/>
          <a:ext cx="8042275"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782963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42276" cy="898264"/>
          </a:xfrm>
        </p:spPr>
        <p:txBody>
          <a:bodyPr>
            <a:normAutofit fontScale="90000"/>
          </a:bodyPr>
          <a:lstStyle/>
          <a:p>
            <a:r>
              <a:rPr lang="en-US" b="1" dirty="0" smtClean="0">
                <a:solidFill>
                  <a:schemeClr val="tx2">
                    <a:lumMod val="75000"/>
                    <a:lumOff val="25000"/>
                  </a:schemeClr>
                </a:solidFill>
                <a:latin typeface="Arial Rounded MT Bold" pitchFamily="34" charset="0"/>
              </a:rPr>
              <a:t/>
            </a:r>
            <a:br>
              <a:rPr lang="en-US" b="1" dirty="0" smtClean="0">
                <a:solidFill>
                  <a:schemeClr val="tx2">
                    <a:lumMod val="75000"/>
                    <a:lumOff val="25000"/>
                  </a:schemeClr>
                </a:solidFill>
                <a:latin typeface="Arial Rounded MT Bold" pitchFamily="34" charset="0"/>
              </a:rPr>
            </a:br>
            <a:r>
              <a:rPr lang="en-US" b="1" dirty="0" smtClean="0">
                <a:solidFill>
                  <a:schemeClr val="tx2">
                    <a:lumMod val="75000"/>
                    <a:lumOff val="25000"/>
                  </a:schemeClr>
                </a:solidFill>
                <a:latin typeface="Arial Rounded MT Bold" pitchFamily="34" charset="0"/>
              </a:rPr>
              <a:t>Nackawic High Boundary</a:t>
            </a:r>
            <a:endParaRPr lang="en-CA" b="1" dirty="0">
              <a:solidFill>
                <a:schemeClr val="tx2">
                  <a:lumMod val="75000"/>
                  <a:lumOff val="25000"/>
                </a:schemeClr>
              </a:solidFill>
              <a:latin typeface="Arial Rounded MT Bold" pitchFamily="34" charset="0"/>
            </a:endParaRPr>
          </a:p>
        </p:txBody>
      </p:sp>
      <p:sp>
        <p:nvSpPr>
          <p:cNvPr id="10" name="Slide Number Placeholder 9"/>
          <p:cNvSpPr>
            <a:spLocks noGrp="1"/>
          </p:cNvSpPr>
          <p:nvPr>
            <p:ph type="sldNum" sz="quarter" idx="12"/>
          </p:nvPr>
        </p:nvSpPr>
        <p:spPr/>
        <p:txBody>
          <a:bodyPr/>
          <a:lstStyle/>
          <a:p>
            <a:fld id="{7F5CE407-6216-4202-80E4-A30DC2F709B2}" type="slidenum">
              <a:rPr lang="en-US" smtClean="0"/>
              <a:pPr/>
              <a:t>80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 y="1137813"/>
            <a:ext cx="91440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Footer Placeholder 2"/>
          <p:cNvSpPr>
            <a:spLocks noGrp="1"/>
          </p:cNvSpPr>
          <p:nvPr>
            <p:ph type="ftr" sz="quarter" idx="11"/>
          </p:nvPr>
        </p:nvSpPr>
        <p:spPr/>
        <p:txBody>
          <a:bodyPr/>
          <a:lstStyle/>
          <a:p>
            <a:r>
              <a:rPr lang="en-US" dirty="0" smtClean="0">
                <a:solidFill>
                  <a:schemeClr val="tx1"/>
                </a:solidFill>
              </a:rPr>
              <a:t>September 2015</a:t>
            </a:r>
            <a:endParaRPr lang="en-US" dirty="0">
              <a:solidFill>
                <a:schemeClr val="tx1"/>
              </a:solidFill>
            </a:endParaRPr>
          </a:p>
        </p:txBody>
      </p:sp>
      <p:sp>
        <p:nvSpPr>
          <p:cNvPr id="5" name="TextBox 4"/>
          <p:cNvSpPr txBox="1"/>
          <p:nvPr/>
        </p:nvSpPr>
        <p:spPr>
          <a:xfrm>
            <a:off x="8393206" y="6532330"/>
            <a:ext cx="644114" cy="276999"/>
          </a:xfrm>
          <a:prstGeom prst="rect">
            <a:avLst/>
          </a:prstGeom>
          <a:noFill/>
        </p:spPr>
        <p:txBody>
          <a:bodyPr wrap="square" rtlCol="0">
            <a:spAutoFit/>
          </a:bodyPr>
          <a:lstStyle/>
          <a:p>
            <a:r>
              <a:rPr lang="en-US" sz="1200" dirty="0" smtClean="0"/>
              <a:t> </a:t>
            </a:r>
            <a:r>
              <a:rPr lang="en-US" sz="1200" dirty="0" smtClean="0">
                <a:solidFill>
                  <a:schemeClr val="bg1"/>
                </a:solidFill>
              </a:rPr>
              <a:t>80</a:t>
            </a:r>
            <a:endParaRPr lang="en-US" sz="1200" dirty="0">
              <a:solidFill>
                <a:schemeClr val="bg1"/>
              </a:solidFill>
            </a:endParaRPr>
          </a:p>
        </p:txBody>
      </p:sp>
    </p:spTree>
    <p:extLst>
      <p:ext uri="{BB962C8B-B14F-4D97-AF65-F5344CB8AC3E}">
        <p14:creationId xmlns:p14="http://schemas.microsoft.com/office/powerpoint/2010/main" val="236608972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Salaries Nackawic Elementary</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81</a:t>
            </a:fld>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2501697026"/>
              </p:ext>
            </p:extLst>
          </p:nvPr>
        </p:nvGraphicFramePr>
        <p:xfrm>
          <a:off x="264456" y="1361440"/>
          <a:ext cx="8624052" cy="1457960"/>
        </p:xfrm>
        <a:graphic>
          <a:graphicData uri="http://schemas.openxmlformats.org/drawingml/2006/table">
            <a:tbl>
              <a:tblPr firstRow="1" bandRow="1">
                <a:tableStyleId>{5C22544A-7EE6-4342-B048-85BDC9FD1C3A}</a:tableStyleId>
              </a:tblPr>
              <a:tblGrid>
                <a:gridCol w="2295864"/>
                <a:gridCol w="2016162"/>
                <a:gridCol w="2156013"/>
                <a:gridCol w="2156013"/>
              </a:tblGrid>
              <a:tr h="585470">
                <a:tc>
                  <a:txBody>
                    <a:bodyPr/>
                    <a:lstStyle/>
                    <a:p>
                      <a:endParaRPr lang="en-CA" dirty="0"/>
                    </a:p>
                  </a:txBody>
                  <a:tcPr/>
                </a:tc>
                <a:tc gridSpan="3">
                  <a:txBody>
                    <a:bodyPr/>
                    <a:lstStyle/>
                    <a:p>
                      <a:pPr algn="ctr"/>
                      <a:r>
                        <a:rPr lang="en-US" dirty="0" smtClean="0">
                          <a:latin typeface="Arial Rounded MT Bold" pitchFamily="34" charset="0"/>
                        </a:rPr>
                        <a:t>Actual Costs</a:t>
                      </a:r>
                      <a:endParaRPr lang="en-CA"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585470">
                <a:tc>
                  <a:txBody>
                    <a:bodyPr/>
                    <a:lstStyle/>
                    <a:p>
                      <a:pPr algn="l" fontAlgn="b"/>
                      <a:r>
                        <a:rPr lang="en-US" sz="18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Fiscal Year</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18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251460">
                <a:tc>
                  <a:txBody>
                    <a:bodyPr/>
                    <a:lstStyle/>
                    <a:p>
                      <a:pPr algn="l" fontAlgn="b"/>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2014-2015</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2013-2014</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2012-2013</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08401947"/>
              </p:ext>
            </p:extLst>
          </p:nvPr>
        </p:nvGraphicFramePr>
        <p:xfrm>
          <a:off x="228600" y="3368040"/>
          <a:ext cx="8659907" cy="2575559"/>
        </p:xfrm>
        <a:graphic>
          <a:graphicData uri="http://schemas.openxmlformats.org/drawingml/2006/table">
            <a:tbl>
              <a:tblPr firstRow="1" bandRow="1">
                <a:tableStyleId>{5C22544A-7EE6-4342-B048-85BDC9FD1C3A}</a:tableStyleId>
              </a:tblPr>
              <a:tblGrid>
                <a:gridCol w="2308568"/>
                <a:gridCol w="1874445"/>
                <a:gridCol w="2194964"/>
                <a:gridCol w="2281930"/>
              </a:tblGrid>
              <a:tr h="442223">
                <a:tc>
                  <a:txBody>
                    <a:bodyPr/>
                    <a:lstStyle/>
                    <a:p>
                      <a:pPr algn="l" fontAlgn="b"/>
                      <a:r>
                        <a:rPr lang="en-US" sz="1800" b="1" i="0" u="none" strike="noStrike" dirty="0">
                          <a:solidFill>
                            <a:schemeClr val="bg1"/>
                          </a:solidFill>
                          <a:effectLst/>
                          <a:latin typeface="Arial Rounded MT Bold" pitchFamily="34" charset="0"/>
                        </a:rPr>
                        <a:t>Salaries</a:t>
                      </a:r>
                    </a:p>
                  </a:txBody>
                  <a:tcPr marL="12700" marR="12700" marT="12700" marB="0" anchor="b"/>
                </a:tc>
                <a:tc>
                  <a:txBody>
                    <a:bodyPr/>
                    <a:lstStyle/>
                    <a:p>
                      <a:pPr algn="l" fontAlgn="b"/>
                      <a:endParaRPr lang="en-US" sz="1800" b="0" i="0" u="none" strike="noStrike" dirty="0">
                        <a:solidFill>
                          <a:srgbClr val="000000"/>
                        </a:solidFill>
                        <a:effectLst/>
                        <a:latin typeface="Arial Rounded MT Bold" pitchFamily="34" charset="0"/>
                      </a:endParaRPr>
                    </a:p>
                  </a:txBody>
                  <a:tcPr marL="12700" marR="12700" marT="12700" marB="0" anchor="b"/>
                </a:tc>
                <a:tc>
                  <a:txBody>
                    <a:bodyPr/>
                    <a:lstStyle/>
                    <a:p>
                      <a:pPr algn="l" fontAlgn="b"/>
                      <a:endParaRPr lang="en-US" sz="1800" b="0" i="0" u="none" strike="noStrike" dirty="0">
                        <a:solidFill>
                          <a:srgbClr val="000000"/>
                        </a:solidFill>
                        <a:effectLst/>
                        <a:latin typeface="Arial Rounded MT Bold" pitchFamily="34" charset="0"/>
                      </a:endParaRPr>
                    </a:p>
                  </a:txBody>
                  <a:tcPr marL="12700" marR="12700" marT="12700" marB="0" anchor="b"/>
                </a:tc>
                <a:tc>
                  <a:txBody>
                    <a:bodyPr/>
                    <a:lstStyle/>
                    <a:p>
                      <a:pPr algn="l" fontAlgn="b"/>
                      <a:endParaRPr lang="en-US" sz="1800" b="0" i="0" u="none" strike="noStrike" dirty="0">
                        <a:solidFill>
                          <a:srgbClr val="000000"/>
                        </a:solidFill>
                        <a:effectLst/>
                        <a:latin typeface="Arial Rounded MT Bold" pitchFamily="34" charset="0"/>
                      </a:endParaRPr>
                    </a:p>
                  </a:txBody>
                  <a:tcPr marL="12700" marR="12700" marT="12700" marB="0" anchor="b"/>
                </a:tc>
              </a:tr>
              <a:tr h="355556">
                <a:tc>
                  <a:txBody>
                    <a:bodyPr/>
                    <a:lstStyle/>
                    <a:p>
                      <a:pPr algn="l" fontAlgn="b"/>
                      <a:r>
                        <a:rPr lang="en-US" sz="1600" b="1" i="0" u="none" strike="noStrike" dirty="0">
                          <a:solidFill>
                            <a:schemeClr val="tx2">
                              <a:lumMod val="75000"/>
                              <a:lumOff val="25000"/>
                            </a:schemeClr>
                          </a:solidFill>
                          <a:effectLst/>
                          <a:latin typeface="Arial Rounded MT Bold" pitchFamily="34" charset="0"/>
                        </a:rPr>
                        <a:t>Administration</a:t>
                      </a: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18,766</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18,464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16,419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a:solidFill>
                            <a:schemeClr val="tx2">
                              <a:lumMod val="75000"/>
                              <a:lumOff val="25000"/>
                            </a:schemeClr>
                          </a:solidFill>
                          <a:effectLst/>
                          <a:latin typeface="Arial Rounded MT Bold" pitchFamily="34" charset="0"/>
                        </a:rPr>
                        <a:t>Teacher</a:t>
                      </a: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1,042,850</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1,044,183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1,016,323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smtClean="0">
                          <a:solidFill>
                            <a:schemeClr val="tx2">
                              <a:lumMod val="75000"/>
                              <a:lumOff val="25000"/>
                            </a:schemeClr>
                          </a:solidFill>
                          <a:effectLst/>
                          <a:latin typeface="Arial Rounded MT Bold" pitchFamily="34" charset="0"/>
                        </a:rPr>
                        <a:t>Admin. Assistant</a:t>
                      </a:r>
                      <a:endParaRPr lang="en-US" sz="16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CA" sz="1800" b="1" i="0" u="none" strike="noStrike" kern="1200" dirty="0" smtClean="0">
                          <a:solidFill>
                            <a:schemeClr val="tx2">
                              <a:lumMod val="75000"/>
                              <a:lumOff val="25000"/>
                            </a:schemeClr>
                          </a:solidFill>
                          <a:effectLst/>
                          <a:latin typeface="Arial Rounded MT Bold" pitchFamily="34" charset="0"/>
                          <a:ea typeface="+mn-ea"/>
                          <a:cs typeface="+mn-cs"/>
                        </a:rPr>
                        <a:t>   31,776</a:t>
                      </a:r>
                      <a:endParaRPr lang="en-CA" sz="1800" b="1" i="0" u="none" strike="noStrike" kern="1200" dirty="0">
                        <a:solidFill>
                          <a:schemeClr val="tx2">
                            <a:lumMod val="75000"/>
                            <a:lumOff val="25000"/>
                          </a:schemeClr>
                        </a:solidFill>
                        <a:effectLst/>
                        <a:latin typeface="Arial Rounded MT Bold" pitchFamily="34" charset="0"/>
                        <a:ea typeface="+mn-ea"/>
                        <a:cs typeface="+mn-cs"/>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30,761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30,340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smtClean="0">
                          <a:solidFill>
                            <a:schemeClr val="tx2">
                              <a:lumMod val="75000"/>
                              <a:lumOff val="25000"/>
                            </a:schemeClr>
                          </a:solidFill>
                          <a:effectLst/>
                          <a:latin typeface="Arial Rounded MT Bold" pitchFamily="34" charset="0"/>
                        </a:rPr>
                        <a:t>Educational Assistant</a:t>
                      </a:r>
                      <a:endParaRPr lang="en-US" sz="16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92,806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121,999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158,216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smtClean="0">
                          <a:solidFill>
                            <a:schemeClr val="tx2">
                              <a:lumMod val="75000"/>
                              <a:lumOff val="25000"/>
                            </a:schemeClr>
                          </a:solidFill>
                          <a:effectLst/>
                          <a:latin typeface="Arial Rounded MT Bold" pitchFamily="34" charset="0"/>
                        </a:rPr>
                        <a:t>Custodian</a:t>
                      </a:r>
                      <a:endParaRPr lang="en-US" sz="16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73,071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72,701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70,575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355556">
                <a:tc>
                  <a:txBody>
                    <a:bodyPr/>
                    <a:lstStyle/>
                    <a:p>
                      <a:pPr algn="l" fontAlgn="b"/>
                      <a:r>
                        <a:rPr lang="en-US" sz="1600" b="1" i="0" u="none" strike="noStrike" dirty="0">
                          <a:solidFill>
                            <a:schemeClr val="tx2">
                              <a:lumMod val="75000"/>
                              <a:lumOff val="25000"/>
                            </a:schemeClr>
                          </a:solidFill>
                          <a:effectLst/>
                          <a:latin typeface="Arial Rounded MT Bold" pitchFamily="34" charset="0"/>
                        </a:rPr>
                        <a:t>Total</a:t>
                      </a: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1,259,269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1,288,108</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1,291,873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75196855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00144"/>
          </a:xfrm>
        </p:spPr>
        <p:txBody>
          <a:bodyPr/>
          <a:lstStyle/>
          <a:p>
            <a:r>
              <a:rPr lang="en-US" b="1" dirty="0" smtClean="0">
                <a:solidFill>
                  <a:schemeClr val="tx2">
                    <a:lumMod val="75000"/>
                    <a:lumOff val="25000"/>
                  </a:schemeClr>
                </a:solidFill>
                <a:latin typeface="Arial Rounded MT Bold" pitchFamily="34" charset="0"/>
              </a:rPr>
              <a:t>NES Assigned Budgets</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82</a:t>
            </a:fld>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1759753725"/>
              </p:ext>
            </p:extLst>
          </p:nvPr>
        </p:nvGraphicFramePr>
        <p:xfrm>
          <a:off x="198120" y="2259443"/>
          <a:ext cx="8690388" cy="3912757"/>
        </p:xfrm>
        <a:graphic>
          <a:graphicData uri="http://schemas.openxmlformats.org/drawingml/2006/table">
            <a:tbl>
              <a:tblPr firstRow="1" bandRow="1">
                <a:tableStyleId>{5C22544A-7EE6-4342-B048-85BDC9FD1C3A}</a:tableStyleId>
              </a:tblPr>
              <a:tblGrid>
                <a:gridCol w="2222349"/>
                <a:gridCol w="2156013"/>
                <a:gridCol w="2156013"/>
                <a:gridCol w="2156013"/>
              </a:tblGrid>
              <a:tr h="0">
                <a:tc>
                  <a:txBody>
                    <a:bodyPr/>
                    <a:lstStyle/>
                    <a:p>
                      <a:pPr algn="l" fontAlgn="b"/>
                      <a:r>
                        <a:rPr lang="en-CA" sz="1400" b="1" i="0" u="none" strike="noStrike" dirty="0">
                          <a:solidFill>
                            <a:schemeClr val="bg1"/>
                          </a:solidFill>
                          <a:effectLst/>
                          <a:latin typeface="Arial Rounded MT Bold" pitchFamily="34" charset="0"/>
                        </a:rPr>
                        <a:t>Assigned Budgets</a:t>
                      </a:r>
                    </a:p>
                  </a:txBody>
                  <a:tcPr marL="9525" marR="9525" marT="9525" marB="0" anchor="b"/>
                </a:tc>
                <a:tc>
                  <a:txBody>
                    <a:bodyPr/>
                    <a:lstStyle/>
                    <a:p>
                      <a:pPr algn="l" fontAlgn="b"/>
                      <a:endParaRPr lang="en-CA" sz="1400" b="1" i="0" u="none" strike="noStrike">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400" b="1" i="0" u="none" strike="noStrike">
                        <a:solidFill>
                          <a:schemeClr val="tx2">
                            <a:lumMod val="75000"/>
                            <a:lumOff val="25000"/>
                          </a:schemeClr>
                        </a:solidFill>
                        <a:effectLst/>
                        <a:latin typeface="Arial Rounded MT Bold" pitchFamily="34" charset="0"/>
                      </a:endParaRPr>
                    </a:p>
                  </a:txBody>
                  <a:tcPr marL="9525" marR="9525" marT="9525" marB="0" anchor="b"/>
                </a:tc>
              </a:tr>
              <a:tr h="290072">
                <a:tc>
                  <a:txBody>
                    <a:bodyPr/>
                    <a:lstStyle/>
                    <a:p>
                      <a:pPr algn="l" fontAlgn="b"/>
                      <a:r>
                        <a:rPr lang="en-CA" sz="1400" b="1" i="0" u="none" strike="noStrike" dirty="0">
                          <a:solidFill>
                            <a:schemeClr val="tx2">
                              <a:lumMod val="75000"/>
                              <a:lumOff val="25000"/>
                            </a:schemeClr>
                          </a:solidFill>
                          <a:effectLst/>
                          <a:latin typeface="Arial Rounded MT Bold" pitchFamily="34" charset="0"/>
                        </a:rPr>
                        <a:t>Regular Instruction</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16,754</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17,520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19,476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a:solidFill>
                            <a:schemeClr val="tx2">
                              <a:lumMod val="75000"/>
                              <a:lumOff val="25000"/>
                            </a:schemeClr>
                          </a:solidFill>
                          <a:effectLst/>
                          <a:latin typeface="Arial Rounded MT Bold" pitchFamily="34" charset="0"/>
                        </a:rPr>
                        <a:t>Admin.Support</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4,313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4,323</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4,293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dirty="0">
                          <a:solidFill>
                            <a:schemeClr val="tx2">
                              <a:lumMod val="75000"/>
                              <a:lumOff val="25000"/>
                            </a:schemeClr>
                          </a:solidFill>
                          <a:effectLst/>
                          <a:latin typeface="Arial Rounded MT Bold" pitchFamily="34" charset="0"/>
                        </a:rPr>
                        <a:t>Library</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   </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   </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540835">
                <a:tc>
                  <a:txBody>
                    <a:bodyPr/>
                    <a:lstStyle/>
                    <a:p>
                      <a:pPr algn="l" fontAlgn="b"/>
                      <a:r>
                        <a:rPr lang="en-CA" sz="1400" b="1" i="0" u="none" strike="noStrike" dirty="0">
                          <a:solidFill>
                            <a:schemeClr val="tx2">
                              <a:lumMod val="75000"/>
                              <a:lumOff val="25000"/>
                            </a:schemeClr>
                          </a:solidFill>
                          <a:effectLst/>
                          <a:latin typeface="Arial Rounded MT Bold" pitchFamily="34" charset="0"/>
                        </a:rPr>
                        <a:t>Teachers Working Conditions</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2,494</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2,467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4,889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96857">
                <a:tc>
                  <a:txBody>
                    <a:bodyPr/>
                    <a:lstStyle/>
                    <a:p>
                      <a:pPr algn="l" fontAlgn="b"/>
                      <a:r>
                        <a:rPr lang="en-CA" sz="1400" b="1" i="0" u="none" strike="noStrike" dirty="0" smtClean="0">
                          <a:solidFill>
                            <a:schemeClr val="tx2">
                              <a:lumMod val="75000"/>
                              <a:lumOff val="25000"/>
                            </a:schemeClr>
                          </a:solidFill>
                          <a:effectLst/>
                          <a:latin typeface="Arial Rounded MT Bold" pitchFamily="34" charset="0"/>
                        </a:rPr>
                        <a:t>EAL Tutor </a:t>
                      </a:r>
                      <a:r>
                        <a:rPr lang="en-CA" sz="1400" b="1" i="0" u="none" strike="noStrike" dirty="0">
                          <a:solidFill>
                            <a:schemeClr val="tx2">
                              <a:lumMod val="75000"/>
                              <a:lumOff val="25000"/>
                            </a:schemeClr>
                          </a:solidFill>
                          <a:effectLst/>
                          <a:latin typeface="Arial Rounded MT Bold" pitchFamily="34" charset="0"/>
                        </a:rPr>
                        <a:t>Support</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720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600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9073">
                <a:tc>
                  <a:txBody>
                    <a:bodyPr/>
                    <a:lstStyle/>
                    <a:p>
                      <a:pPr algn="l" fontAlgn="b"/>
                      <a:r>
                        <a:rPr lang="en-CA" sz="1400" b="1" i="0" u="none" strike="noStrike">
                          <a:solidFill>
                            <a:schemeClr val="tx2">
                              <a:lumMod val="75000"/>
                              <a:lumOff val="25000"/>
                            </a:schemeClr>
                          </a:solidFill>
                          <a:effectLst/>
                          <a:latin typeface="Arial Rounded MT Bold" pitchFamily="34" charset="0"/>
                        </a:rPr>
                        <a:t>Nutrition</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1,876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1,830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3,444</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a:solidFill>
                            <a:schemeClr val="tx2">
                              <a:lumMod val="75000"/>
                              <a:lumOff val="25000"/>
                            </a:schemeClr>
                          </a:solidFill>
                          <a:effectLst/>
                          <a:latin typeface="Arial Rounded MT Bold" pitchFamily="34" charset="0"/>
                        </a:rPr>
                        <a:t>Bilingual Learning Environ.</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   </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400</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400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a:solidFill>
                            <a:schemeClr val="tx2">
                              <a:lumMod val="75000"/>
                              <a:lumOff val="25000"/>
                            </a:schemeClr>
                          </a:solidFill>
                          <a:effectLst/>
                          <a:latin typeface="Arial Rounded MT Bold" pitchFamily="34" charset="0"/>
                        </a:rPr>
                        <a:t>Wellness Grant</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1,463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600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427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dirty="0">
                          <a:solidFill>
                            <a:schemeClr val="tx2">
                              <a:lumMod val="75000"/>
                              <a:lumOff val="25000"/>
                            </a:schemeClr>
                          </a:solidFill>
                          <a:effectLst/>
                          <a:latin typeface="Arial Rounded MT Bold" pitchFamily="34" charset="0"/>
                        </a:rPr>
                        <a:t>Co/Extra Trips</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908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910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904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dirty="0">
                          <a:solidFill>
                            <a:schemeClr val="tx2">
                              <a:lumMod val="75000"/>
                              <a:lumOff val="25000"/>
                            </a:schemeClr>
                          </a:solidFill>
                          <a:effectLst/>
                          <a:latin typeface="Arial Rounded MT Bold" pitchFamily="34" charset="0"/>
                        </a:rPr>
                        <a:t>PSSC</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609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585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678</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465195">
                <a:tc>
                  <a:txBody>
                    <a:bodyPr/>
                    <a:lstStyle/>
                    <a:p>
                      <a:pPr algn="l" fontAlgn="b"/>
                      <a:r>
                        <a:rPr lang="en-CA" sz="1400" b="1" i="0" u="none" strike="noStrike" dirty="0">
                          <a:solidFill>
                            <a:schemeClr val="tx2">
                              <a:lumMod val="75000"/>
                              <a:lumOff val="25000"/>
                            </a:schemeClr>
                          </a:solidFill>
                          <a:effectLst/>
                          <a:latin typeface="Arial Rounded MT Bold" pitchFamily="34" charset="0"/>
                        </a:rPr>
                        <a:t>Total</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29,137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29,235</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34,511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823228850"/>
              </p:ext>
            </p:extLst>
          </p:nvPr>
        </p:nvGraphicFramePr>
        <p:xfrm>
          <a:off x="264459" y="1005840"/>
          <a:ext cx="8624050" cy="960120"/>
        </p:xfrm>
        <a:graphic>
          <a:graphicData uri="http://schemas.openxmlformats.org/drawingml/2006/table">
            <a:tbl>
              <a:tblPr firstRow="1" bandRow="1">
                <a:tableStyleId>{5C22544A-7EE6-4342-B048-85BDC9FD1C3A}</a:tableStyleId>
              </a:tblPr>
              <a:tblGrid>
                <a:gridCol w="2295864"/>
                <a:gridCol w="2016162"/>
                <a:gridCol w="2156012"/>
                <a:gridCol w="2156012"/>
              </a:tblGrid>
              <a:tr h="326890">
                <a:tc>
                  <a:txBody>
                    <a:bodyPr/>
                    <a:lstStyle/>
                    <a:p>
                      <a:endParaRPr lang="en-CA" sz="1400" dirty="0"/>
                    </a:p>
                  </a:txBody>
                  <a:tcPr/>
                </a:tc>
                <a:tc gridSpan="3">
                  <a:txBody>
                    <a:bodyPr/>
                    <a:lstStyle/>
                    <a:p>
                      <a:pPr algn="ctr"/>
                      <a:r>
                        <a:rPr lang="en-US" sz="1400" dirty="0" smtClean="0">
                          <a:latin typeface="Arial Rounded MT Bold" pitchFamily="34" charset="0"/>
                        </a:rPr>
                        <a:t>Actual Costs</a:t>
                      </a:r>
                      <a:endParaRPr lang="en-CA" sz="1400"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242443">
                <a:tc>
                  <a:txBody>
                    <a:bodyPr/>
                    <a:lstStyle/>
                    <a:p>
                      <a:pPr algn="l" fontAlgn="b"/>
                      <a:r>
                        <a:rPr lang="en-US" sz="14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Fiscal Year</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390787">
                <a:tc>
                  <a:txBody>
                    <a:bodyPr/>
                    <a:lstStyle/>
                    <a:p>
                      <a:pPr algn="l" fontAlgn="b"/>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2014-2015</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2013-2014</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2012-2013</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r>
            </a:tbl>
          </a:graphicData>
        </a:graphic>
      </p:graphicFrame>
    </p:spTree>
    <p:extLst>
      <p:ext uri="{BB962C8B-B14F-4D97-AF65-F5344CB8AC3E}">
        <p14:creationId xmlns:p14="http://schemas.microsoft.com/office/powerpoint/2010/main" val="78561113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22064"/>
          </a:xfrm>
        </p:spPr>
        <p:txBody>
          <a:bodyPr/>
          <a:lstStyle/>
          <a:p>
            <a:r>
              <a:rPr lang="en-US" b="1" dirty="0" smtClean="0">
                <a:solidFill>
                  <a:schemeClr val="tx2">
                    <a:lumMod val="75000"/>
                    <a:lumOff val="25000"/>
                  </a:schemeClr>
                </a:solidFill>
                <a:latin typeface="Arial Rounded MT Bold" pitchFamily="34" charset="0"/>
              </a:rPr>
              <a:t>NES Facilities Costs</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83</a:t>
            </a:fld>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612864227"/>
              </p:ext>
            </p:extLst>
          </p:nvPr>
        </p:nvGraphicFramePr>
        <p:xfrm>
          <a:off x="264458" y="1036320"/>
          <a:ext cx="8624047" cy="1143001"/>
        </p:xfrm>
        <a:graphic>
          <a:graphicData uri="http://schemas.openxmlformats.org/drawingml/2006/table">
            <a:tbl>
              <a:tblPr firstRow="1" bandRow="1">
                <a:tableStyleId>{5C22544A-7EE6-4342-B048-85BDC9FD1C3A}</a:tableStyleId>
              </a:tblPr>
              <a:tblGrid>
                <a:gridCol w="2295863"/>
                <a:gridCol w="2016162"/>
                <a:gridCol w="2156011"/>
                <a:gridCol w="2156011"/>
              </a:tblGrid>
              <a:tr h="389155">
                <a:tc>
                  <a:txBody>
                    <a:bodyPr/>
                    <a:lstStyle/>
                    <a:p>
                      <a:endParaRPr lang="en-CA" sz="1400" dirty="0"/>
                    </a:p>
                  </a:txBody>
                  <a:tcPr/>
                </a:tc>
                <a:tc gridSpan="3">
                  <a:txBody>
                    <a:bodyPr/>
                    <a:lstStyle/>
                    <a:p>
                      <a:pPr algn="ctr"/>
                      <a:r>
                        <a:rPr lang="en-US" sz="1400" dirty="0" smtClean="0">
                          <a:latin typeface="Arial Rounded MT Bold" pitchFamily="34" charset="0"/>
                        </a:rPr>
                        <a:t>Actual Costs</a:t>
                      </a:r>
                      <a:endParaRPr lang="en-CA" sz="1400"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288623">
                <a:tc>
                  <a:txBody>
                    <a:bodyPr/>
                    <a:lstStyle/>
                    <a:p>
                      <a:pPr algn="l" fontAlgn="b"/>
                      <a:r>
                        <a:rPr lang="en-US" sz="14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Fiscal Year</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465223">
                <a:tc>
                  <a:txBody>
                    <a:bodyPr/>
                    <a:lstStyle/>
                    <a:p>
                      <a:pPr algn="l" fontAlgn="b"/>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2014-2015</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2013-2014</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2012-2013</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14201702"/>
              </p:ext>
            </p:extLst>
          </p:nvPr>
        </p:nvGraphicFramePr>
        <p:xfrm>
          <a:off x="264456" y="2499360"/>
          <a:ext cx="8624048" cy="3143680"/>
        </p:xfrm>
        <a:graphic>
          <a:graphicData uri="http://schemas.openxmlformats.org/drawingml/2006/table">
            <a:tbl>
              <a:tblPr firstRow="1" bandRow="1">
                <a:tableStyleId>{5C22544A-7EE6-4342-B048-85BDC9FD1C3A}</a:tableStyleId>
              </a:tblPr>
              <a:tblGrid>
                <a:gridCol w="2156012"/>
                <a:gridCol w="2156012"/>
                <a:gridCol w="2156012"/>
                <a:gridCol w="2156012"/>
              </a:tblGrid>
              <a:tr h="483441">
                <a:tc>
                  <a:txBody>
                    <a:bodyPr/>
                    <a:lstStyle/>
                    <a:p>
                      <a:pPr algn="l" fontAlgn="b"/>
                      <a:r>
                        <a:rPr lang="en-CA" sz="1600" b="1" i="0" u="none" strike="noStrike" dirty="0">
                          <a:solidFill>
                            <a:schemeClr val="bg1"/>
                          </a:solidFill>
                          <a:effectLst/>
                          <a:latin typeface="Arial Rounded MT Bold" pitchFamily="34" charset="0"/>
                        </a:rPr>
                        <a:t>Facilities Costs</a:t>
                      </a:r>
                    </a:p>
                  </a:txBody>
                  <a:tcPr marL="9525" marR="9525" marT="9525" marB="0" anchor="b"/>
                </a:tc>
                <a:tc>
                  <a:txBody>
                    <a:bodyPr/>
                    <a:lstStyle/>
                    <a:p>
                      <a:pPr algn="l" fontAlgn="b"/>
                      <a:endParaRPr lang="en-CA" sz="1600" b="1" i="0" u="none" strike="noStrike">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600" b="1" i="0" u="none" strike="noStrike">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600" b="1" i="0" u="none" strike="noStrike">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dirty="0">
                          <a:solidFill>
                            <a:schemeClr val="tx2">
                              <a:lumMod val="75000"/>
                              <a:lumOff val="25000"/>
                            </a:schemeClr>
                          </a:solidFill>
                          <a:effectLst/>
                          <a:latin typeface="Arial Rounded MT Bold" pitchFamily="34" charset="0"/>
                        </a:rPr>
                        <a:t>Electricity</a:t>
                      </a:r>
                    </a:p>
                  </a:txBody>
                  <a:tcPr marL="9525" marR="9525" marT="9525" marB="0" anchor="b"/>
                </a:tc>
                <a:tc>
                  <a:txBody>
                    <a:bodyPr/>
                    <a:lstStyle/>
                    <a:p>
                      <a:pPr algn="ctr"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56,951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53,210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51,826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Water and Sewer</a:t>
                      </a:r>
                    </a:p>
                  </a:txBody>
                  <a:tcPr marL="9525" marR="9525" marT="9525" marB="0" anchor="b"/>
                </a:tc>
                <a:tc>
                  <a:txBody>
                    <a:bodyPr/>
                    <a:lstStyle/>
                    <a:p>
                      <a:pPr algn="ctr"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12,576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12,622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8,515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Garbage Removal</a:t>
                      </a:r>
                    </a:p>
                  </a:txBody>
                  <a:tcPr marL="9525" marR="9525" marT="9525" marB="0" anchor="b"/>
                </a:tc>
                <a:tc>
                  <a:txBody>
                    <a:bodyPr/>
                    <a:lstStyle/>
                    <a:p>
                      <a:pPr algn="ctr"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3,428</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2,500</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2,500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Ground Maintenance</a:t>
                      </a:r>
                    </a:p>
                  </a:txBody>
                  <a:tcPr marL="9525" marR="9525" marT="9525" marB="0" anchor="b"/>
                </a:tc>
                <a:tc>
                  <a:txBody>
                    <a:bodyPr/>
                    <a:lstStyle/>
                    <a:p>
                      <a:pPr algn="ctr"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8,021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8,990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8,990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dirty="0">
                          <a:solidFill>
                            <a:schemeClr val="tx2">
                              <a:lumMod val="75000"/>
                              <a:lumOff val="25000"/>
                            </a:schemeClr>
                          </a:solidFill>
                          <a:effectLst/>
                          <a:latin typeface="Arial Rounded MT Bold" pitchFamily="34" charset="0"/>
                        </a:rPr>
                        <a:t>Cleaning Supplies</a:t>
                      </a:r>
                    </a:p>
                  </a:txBody>
                  <a:tcPr marL="9525" marR="9525" marT="9525" marB="0" anchor="b"/>
                </a:tc>
                <a:tc>
                  <a:txBody>
                    <a:bodyPr/>
                    <a:lstStyle/>
                    <a:p>
                      <a:pPr algn="ctr"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2,814</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3,338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2,864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Minor Repairs</a:t>
                      </a:r>
                    </a:p>
                  </a:txBody>
                  <a:tcPr marL="9525" marR="9525" marT="9525" marB="0" anchor="b"/>
                </a:tc>
                <a:tc>
                  <a:txBody>
                    <a:bodyPr/>
                    <a:lstStyle/>
                    <a:p>
                      <a:pPr algn="ctr"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5,231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1,620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6,763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308239">
                <a:tc>
                  <a:txBody>
                    <a:bodyPr/>
                    <a:lstStyle/>
                    <a:p>
                      <a:pPr algn="l" fontAlgn="b"/>
                      <a:r>
                        <a:rPr lang="en-CA" sz="1600" b="1" i="0" u="none" strike="noStrike">
                          <a:solidFill>
                            <a:schemeClr val="tx2">
                              <a:lumMod val="75000"/>
                              <a:lumOff val="25000"/>
                            </a:schemeClr>
                          </a:solidFill>
                          <a:effectLst/>
                          <a:latin typeface="Arial Rounded MT Bold" pitchFamily="34" charset="0"/>
                        </a:rPr>
                        <a:t>Total</a:t>
                      </a:r>
                    </a:p>
                  </a:txBody>
                  <a:tcPr marL="9525" marR="9525" marT="9525" marB="0" anchor="b"/>
                </a:tc>
                <a:tc>
                  <a:txBody>
                    <a:bodyPr/>
                    <a:lstStyle/>
                    <a:p>
                      <a:pPr algn="ctr"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89,021</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82,280</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81,458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650559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Total Costs-</a:t>
            </a:r>
            <a:r>
              <a:rPr lang="en-US" b="1" dirty="0" err="1" smtClean="0">
                <a:solidFill>
                  <a:schemeClr val="tx2">
                    <a:lumMod val="75000"/>
                    <a:lumOff val="25000"/>
                  </a:schemeClr>
                </a:solidFill>
                <a:latin typeface="Arial Rounded MT Bold" pitchFamily="34" charset="0"/>
              </a:rPr>
              <a:t>Nackawic</a:t>
            </a:r>
            <a:r>
              <a:rPr lang="en-US" b="1" dirty="0" smtClean="0">
                <a:solidFill>
                  <a:schemeClr val="tx2">
                    <a:lumMod val="75000"/>
                    <a:lumOff val="25000"/>
                  </a:schemeClr>
                </a:solidFill>
                <a:latin typeface="Arial Rounded MT Bold" pitchFamily="34" charset="0"/>
              </a:rPr>
              <a:t> Elementary</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84</a:t>
            </a:fld>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2057031956"/>
              </p:ext>
            </p:extLst>
          </p:nvPr>
        </p:nvGraphicFramePr>
        <p:xfrm>
          <a:off x="264459" y="1600200"/>
          <a:ext cx="8559502" cy="1766106"/>
        </p:xfrm>
        <a:graphic>
          <a:graphicData uri="http://schemas.openxmlformats.org/drawingml/2006/table">
            <a:tbl>
              <a:tblPr firstRow="1" bandRow="1">
                <a:tableStyleId>{5C22544A-7EE6-4342-B048-85BDC9FD1C3A}</a:tableStyleId>
              </a:tblPr>
              <a:tblGrid>
                <a:gridCol w="2374887"/>
                <a:gridCol w="2085559"/>
                <a:gridCol w="2230222"/>
                <a:gridCol w="1868834"/>
              </a:tblGrid>
              <a:tr h="389155">
                <a:tc>
                  <a:txBody>
                    <a:bodyPr/>
                    <a:lstStyle/>
                    <a:p>
                      <a:endParaRPr lang="en-CA" sz="2400" dirty="0"/>
                    </a:p>
                  </a:txBody>
                  <a:tcPr/>
                </a:tc>
                <a:tc gridSpan="3">
                  <a:txBody>
                    <a:bodyPr/>
                    <a:lstStyle/>
                    <a:p>
                      <a:pPr algn="ctr"/>
                      <a:r>
                        <a:rPr lang="en-US" sz="2400" dirty="0" smtClean="0">
                          <a:latin typeface="Arial Rounded MT Bold" pitchFamily="34" charset="0"/>
                        </a:rPr>
                        <a:t>Actual Costs</a:t>
                      </a:r>
                      <a:endParaRPr lang="en-CA" sz="2400"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288623">
                <a:tc>
                  <a:txBody>
                    <a:bodyPr/>
                    <a:lstStyle/>
                    <a:p>
                      <a:pPr algn="l" fontAlgn="b"/>
                      <a:r>
                        <a:rPr lang="en-US" sz="24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2400" b="1" i="0" u="none" strike="noStrike" dirty="0" smtClean="0">
                          <a:solidFill>
                            <a:schemeClr val="tx2">
                              <a:lumMod val="75000"/>
                              <a:lumOff val="25000"/>
                            </a:schemeClr>
                          </a:solidFill>
                          <a:effectLst/>
                          <a:latin typeface="Arial Rounded MT Bold" pitchFamily="34" charset="0"/>
                        </a:rPr>
                        <a:t>Fiscal Year</a:t>
                      </a:r>
                      <a:endParaRPr lang="en-US" sz="2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2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2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465223">
                <a:tc>
                  <a:txBody>
                    <a:bodyPr/>
                    <a:lstStyle/>
                    <a:p>
                      <a:pPr algn="l" fontAlgn="b"/>
                      <a:endParaRPr lang="en-US" sz="2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2000" b="1" i="0" u="none" strike="noStrike" dirty="0" smtClean="0">
                          <a:solidFill>
                            <a:schemeClr val="tx2">
                              <a:lumMod val="75000"/>
                              <a:lumOff val="25000"/>
                            </a:schemeClr>
                          </a:solidFill>
                          <a:effectLst/>
                          <a:latin typeface="Arial Rounded MT Bold" pitchFamily="34" charset="0"/>
                        </a:rPr>
                        <a:t>2014-2015</a:t>
                      </a:r>
                      <a:endParaRPr lang="en-US" sz="20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chemeClr val="tx2">
                              <a:lumMod val="75000"/>
                              <a:lumOff val="25000"/>
                            </a:schemeClr>
                          </a:solidFill>
                          <a:effectLst/>
                          <a:latin typeface="Arial Rounded MT Bold" pitchFamily="34" charset="0"/>
                        </a:rPr>
                        <a:t>2013-2014</a:t>
                      </a:r>
                      <a:endParaRPr lang="en-US" sz="20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chemeClr val="tx2">
                              <a:lumMod val="75000"/>
                              <a:lumOff val="25000"/>
                            </a:schemeClr>
                          </a:solidFill>
                          <a:effectLst/>
                          <a:latin typeface="Arial Rounded MT Bold" pitchFamily="34" charset="0"/>
                        </a:rPr>
                        <a:t>2012-2013</a:t>
                      </a:r>
                      <a:endParaRPr lang="en-US" sz="20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r>
              <a:tr h="465223">
                <a:tc>
                  <a:txBody>
                    <a:bodyPr/>
                    <a:lstStyle/>
                    <a:p>
                      <a:pPr algn="l" fontAlgn="b"/>
                      <a:r>
                        <a:rPr lang="en-US" sz="2400" b="1" i="0" u="none" strike="noStrike" dirty="0" smtClean="0">
                          <a:solidFill>
                            <a:schemeClr val="tx2">
                              <a:lumMod val="75000"/>
                              <a:lumOff val="25000"/>
                            </a:schemeClr>
                          </a:solidFill>
                          <a:effectLst/>
                          <a:latin typeface="Arial Rounded MT Bold" pitchFamily="34" charset="0"/>
                        </a:rPr>
                        <a:t>TOTAL COSTS</a:t>
                      </a:r>
                      <a:endParaRPr lang="en-US" sz="2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l" fontAlgn="b"/>
                      <a:r>
                        <a:rPr lang="en-CA" sz="2400" b="1" i="0" u="none" strike="noStrike" dirty="0">
                          <a:solidFill>
                            <a:schemeClr val="tx2">
                              <a:lumMod val="75000"/>
                              <a:lumOff val="25000"/>
                            </a:schemeClr>
                          </a:solidFill>
                          <a:effectLst/>
                          <a:latin typeface="Arial Rounded MT Bold" pitchFamily="34" charset="0"/>
                        </a:rPr>
                        <a:t>     </a:t>
                      </a:r>
                      <a:r>
                        <a:rPr lang="en-CA" sz="2400" b="1" i="0" u="none" strike="noStrike" dirty="0" smtClean="0">
                          <a:solidFill>
                            <a:schemeClr val="tx2">
                              <a:lumMod val="75000"/>
                              <a:lumOff val="25000"/>
                            </a:schemeClr>
                          </a:solidFill>
                          <a:effectLst/>
                          <a:latin typeface="Arial Rounded MT Bold" pitchFamily="34" charset="0"/>
                        </a:rPr>
                        <a:t> 1,377,427 </a:t>
                      </a:r>
                      <a:endParaRPr lang="en-CA" sz="2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2400" b="1" i="0" u="none" strike="noStrike" dirty="0">
                          <a:solidFill>
                            <a:schemeClr val="tx2">
                              <a:lumMod val="75000"/>
                              <a:lumOff val="25000"/>
                            </a:schemeClr>
                          </a:solidFill>
                          <a:effectLst/>
                          <a:latin typeface="Arial Rounded MT Bold" pitchFamily="34" charset="0"/>
                        </a:rPr>
                        <a:t>      </a:t>
                      </a:r>
                      <a:r>
                        <a:rPr lang="en-CA" sz="2400" b="1" i="0" u="none" strike="noStrike" dirty="0" smtClean="0">
                          <a:solidFill>
                            <a:schemeClr val="tx2">
                              <a:lumMod val="75000"/>
                              <a:lumOff val="25000"/>
                            </a:schemeClr>
                          </a:solidFill>
                          <a:effectLst/>
                          <a:latin typeface="Arial Rounded MT Bold" pitchFamily="34" charset="0"/>
                        </a:rPr>
                        <a:t>1,399,623 </a:t>
                      </a:r>
                      <a:endParaRPr lang="en-CA" sz="2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2400" b="1" i="0" u="none" strike="noStrike" dirty="0">
                          <a:solidFill>
                            <a:schemeClr val="tx2">
                              <a:lumMod val="75000"/>
                              <a:lumOff val="25000"/>
                            </a:schemeClr>
                          </a:solidFill>
                          <a:effectLst/>
                          <a:latin typeface="Arial Rounded MT Bold" pitchFamily="34" charset="0"/>
                        </a:rPr>
                        <a:t>     </a:t>
                      </a:r>
                      <a:r>
                        <a:rPr lang="en-CA" sz="2400" b="1" i="0" u="none" strike="noStrike" dirty="0" smtClean="0">
                          <a:solidFill>
                            <a:schemeClr val="tx2">
                              <a:lumMod val="75000"/>
                              <a:lumOff val="25000"/>
                            </a:schemeClr>
                          </a:solidFill>
                          <a:effectLst/>
                          <a:latin typeface="Arial Rounded MT Bold" pitchFamily="34" charset="0"/>
                        </a:rPr>
                        <a:t>1,407,842 </a:t>
                      </a:r>
                      <a:endParaRPr lang="en-CA" sz="2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3997118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Salaries-Nackawic Middle School (NMS)</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t>September 2015</a:t>
            </a:r>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z="1200" smtClean="0"/>
              <a:pPr/>
              <a:t>85</a:t>
            </a:fld>
            <a:endParaRPr lang="en-US" sz="1200" dirty="0"/>
          </a:p>
        </p:txBody>
      </p:sp>
      <p:graphicFrame>
        <p:nvGraphicFramePr>
          <p:cNvPr id="5" name="Table 4"/>
          <p:cNvGraphicFramePr>
            <a:graphicFrameLocks noGrp="1"/>
          </p:cNvGraphicFramePr>
          <p:nvPr>
            <p:extLst>
              <p:ext uri="{D42A27DB-BD31-4B8C-83A1-F6EECF244321}">
                <p14:modId xmlns:p14="http://schemas.microsoft.com/office/powerpoint/2010/main" val="1095343472"/>
              </p:ext>
            </p:extLst>
          </p:nvPr>
        </p:nvGraphicFramePr>
        <p:xfrm>
          <a:off x="264456" y="1361440"/>
          <a:ext cx="8624052" cy="1457960"/>
        </p:xfrm>
        <a:graphic>
          <a:graphicData uri="http://schemas.openxmlformats.org/drawingml/2006/table">
            <a:tbl>
              <a:tblPr firstRow="1" bandRow="1">
                <a:tableStyleId>{5C22544A-7EE6-4342-B048-85BDC9FD1C3A}</a:tableStyleId>
              </a:tblPr>
              <a:tblGrid>
                <a:gridCol w="2295864"/>
                <a:gridCol w="2016162"/>
                <a:gridCol w="2156013"/>
                <a:gridCol w="2156013"/>
              </a:tblGrid>
              <a:tr h="585470">
                <a:tc>
                  <a:txBody>
                    <a:bodyPr/>
                    <a:lstStyle/>
                    <a:p>
                      <a:endParaRPr lang="en-CA" dirty="0"/>
                    </a:p>
                  </a:txBody>
                  <a:tcPr/>
                </a:tc>
                <a:tc gridSpan="3">
                  <a:txBody>
                    <a:bodyPr/>
                    <a:lstStyle/>
                    <a:p>
                      <a:pPr algn="ctr"/>
                      <a:r>
                        <a:rPr lang="en-US" dirty="0" smtClean="0">
                          <a:latin typeface="Arial Rounded MT Bold" pitchFamily="34" charset="0"/>
                        </a:rPr>
                        <a:t>Actual Costs</a:t>
                      </a:r>
                      <a:endParaRPr lang="en-CA"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585470">
                <a:tc>
                  <a:txBody>
                    <a:bodyPr/>
                    <a:lstStyle/>
                    <a:p>
                      <a:pPr algn="l" fontAlgn="b"/>
                      <a:r>
                        <a:rPr lang="en-US" sz="18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Fiscal Year</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18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251460">
                <a:tc>
                  <a:txBody>
                    <a:bodyPr/>
                    <a:lstStyle/>
                    <a:p>
                      <a:pPr algn="l" fontAlgn="b"/>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2014-2015</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2013-2014</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2012-2013</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62585855"/>
              </p:ext>
            </p:extLst>
          </p:nvPr>
        </p:nvGraphicFramePr>
        <p:xfrm>
          <a:off x="228600" y="3368040"/>
          <a:ext cx="8659907" cy="2575559"/>
        </p:xfrm>
        <a:graphic>
          <a:graphicData uri="http://schemas.openxmlformats.org/drawingml/2006/table">
            <a:tbl>
              <a:tblPr firstRow="1" bandRow="1">
                <a:tableStyleId>{5C22544A-7EE6-4342-B048-85BDC9FD1C3A}</a:tableStyleId>
              </a:tblPr>
              <a:tblGrid>
                <a:gridCol w="2308568"/>
                <a:gridCol w="1874445"/>
                <a:gridCol w="2194964"/>
                <a:gridCol w="2281930"/>
              </a:tblGrid>
              <a:tr h="442223">
                <a:tc>
                  <a:txBody>
                    <a:bodyPr/>
                    <a:lstStyle/>
                    <a:p>
                      <a:pPr algn="l" fontAlgn="b"/>
                      <a:r>
                        <a:rPr lang="en-US" sz="1800" b="1" i="0" u="none" strike="noStrike" dirty="0">
                          <a:solidFill>
                            <a:schemeClr val="bg1"/>
                          </a:solidFill>
                          <a:effectLst/>
                          <a:latin typeface="Arial Rounded MT Bold" pitchFamily="34" charset="0"/>
                        </a:rPr>
                        <a:t>Salaries</a:t>
                      </a:r>
                    </a:p>
                  </a:txBody>
                  <a:tcPr marL="12700" marR="12700" marT="12700" marB="0" anchor="b"/>
                </a:tc>
                <a:tc>
                  <a:txBody>
                    <a:bodyPr/>
                    <a:lstStyle/>
                    <a:p>
                      <a:pPr algn="l" fontAlgn="b"/>
                      <a:endParaRPr lang="en-US" sz="1800" b="0" i="0" u="none" strike="noStrike" dirty="0">
                        <a:solidFill>
                          <a:srgbClr val="000000"/>
                        </a:solidFill>
                        <a:effectLst/>
                        <a:latin typeface="Arial Rounded MT Bold" pitchFamily="34" charset="0"/>
                      </a:endParaRPr>
                    </a:p>
                  </a:txBody>
                  <a:tcPr marL="12700" marR="12700" marT="12700" marB="0" anchor="b"/>
                </a:tc>
                <a:tc>
                  <a:txBody>
                    <a:bodyPr/>
                    <a:lstStyle/>
                    <a:p>
                      <a:pPr algn="l" fontAlgn="b"/>
                      <a:endParaRPr lang="en-US" sz="1800" b="0" i="0" u="none" strike="noStrike" dirty="0">
                        <a:solidFill>
                          <a:srgbClr val="000000"/>
                        </a:solidFill>
                        <a:effectLst/>
                        <a:latin typeface="Arial Rounded MT Bold" pitchFamily="34" charset="0"/>
                      </a:endParaRPr>
                    </a:p>
                  </a:txBody>
                  <a:tcPr marL="12700" marR="12700" marT="12700" marB="0" anchor="b"/>
                </a:tc>
                <a:tc>
                  <a:txBody>
                    <a:bodyPr/>
                    <a:lstStyle/>
                    <a:p>
                      <a:pPr algn="l" fontAlgn="b"/>
                      <a:endParaRPr lang="en-US" sz="1800" b="0" i="0" u="none" strike="noStrike" dirty="0">
                        <a:solidFill>
                          <a:srgbClr val="000000"/>
                        </a:solidFill>
                        <a:effectLst/>
                        <a:latin typeface="Arial Rounded MT Bold" pitchFamily="34" charset="0"/>
                      </a:endParaRPr>
                    </a:p>
                  </a:txBody>
                  <a:tcPr marL="12700" marR="12700" marT="12700" marB="0" anchor="b"/>
                </a:tc>
              </a:tr>
              <a:tr h="355556">
                <a:tc>
                  <a:txBody>
                    <a:bodyPr/>
                    <a:lstStyle/>
                    <a:p>
                      <a:pPr algn="l" fontAlgn="b"/>
                      <a:r>
                        <a:rPr lang="en-US" sz="1600" b="1" i="0" u="none" strike="noStrike" dirty="0">
                          <a:solidFill>
                            <a:schemeClr val="tx2">
                              <a:lumMod val="75000"/>
                              <a:lumOff val="25000"/>
                            </a:schemeClr>
                          </a:solidFill>
                          <a:effectLst/>
                          <a:latin typeface="Arial Rounded MT Bold" pitchFamily="34" charset="0"/>
                        </a:rPr>
                        <a:t>Administration</a:t>
                      </a: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12,510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15,004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19,849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a:solidFill>
                            <a:schemeClr val="tx2">
                              <a:lumMod val="75000"/>
                              <a:lumOff val="25000"/>
                            </a:schemeClr>
                          </a:solidFill>
                          <a:effectLst/>
                          <a:latin typeface="Arial Rounded MT Bold" pitchFamily="34" charset="0"/>
                        </a:rPr>
                        <a:t>Teacher</a:t>
                      </a: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874,621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860,490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894,531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smtClean="0">
                          <a:solidFill>
                            <a:schemeClr val="tx2">
                              <a:lumMod val="75000"/>
                              <a:lumOff val="25000"/>
                            </a:schemeClr>
                          </a:solidFill>
                          <a:effectLst/>
                          <a:latin typeface="Arial Rounded MT Bold" pitchFamily="34" charset="0"/>
                        </a:rPr>
                        <a:t>Admin. Assistant</a:t>
                      </a:r>
                      <a:endParaRPr lang="en-US" sz="16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28,651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18,406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25,220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smtClean="0">
                          <a:solidFill>
                            <a:schemeClr val="tx2">
                              <a:lumMod val="75000"/>
                              <a:lumOff val="25000"/>
                            </a:schemeClr>
                          </a:solidFill>
                          <a:effectLst/>
                          <a:latin typeface="Arial Rounded MT Bold" pitchFamily="34" charset="0"/>
                        </a:rPr>
                        <a:t>Educational Assistant</a:t>
                      </a:r>
                      <a:endParaRPr lang="en-US" sz="16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55,704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37,419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28,931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smtClean="0">
                          <a:solidFill>
                            <a:schemeClr val="tx2">
                              <a:lumMod val="75000"/>
                              <a:lumOff val="25000"/>
                            </a:schemeClr>
                          </a:solidFill>
                          <a:effectLst/>
                          <a:latin typeface="Arial Rounded MT Bold" pitchFamily="34" charset="0"/>
                        </a:rPr>
                        <a:t>Custodian</a:t>
                      </a:r>
                      <a:endParaRPr lang="en-US" sz="16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99,126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108,388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94,443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355556">
                <a:tc>
                  <a:txBody>
                    <a:bodyPr/>
                    <a:lstStyle/>
                    <a:p>
                      <a:pPr algn="l" fontAlgn="b"/>
                      <a:r>
                        <a:rPr lang="en-US" sz="1600" b="1" i="0" u="none" strike="noStrike" dirty="0">
                          <a:solidFill>
                            <a:schemeClr val="tx2">
                              <a:lumMod val="75000"/>
                              <a:lumOff val="25000"/>
                            </a:schemeClr>
                          </a:solidFill>
                          <a:effectLst/>
                          <a:latin typeface="Arial Rounded MT Bold" pitchFamily="34" charset="0"/>
                        </a:rPr>
                        <a:t>Total</a:t>
                      </a: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1,070,612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1,039,707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1,062,974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966732796"/>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00144"/>
          </a:xfrm>
        </p:spPr>
        <p:txBody>
          <a:bodyPr/>
          <a:lstStyle/>
          <a:p>
            <a:r>
              <a:rPr lang="en-US" b="1" dirty="0" smtClean="0">
                <a:solidFill>
                  <a:schemeClr val="tx2">
                    <a:lumMod val="75000"/>
                    <a:lumOff val="25000"/>
                  </a:schemeClr>
                </a:solidFill>
                <a:latin typeface="Arial Rounded MT Bold" pitchFamily="34" charset="0"/>
              </a:rPr>
              <a:t>NMS Assigned Budgets</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solidFill>
                  <a:prstClr val="white"/>
                </a:solidFill>
              </a:rPr>
              <a:t>September 2015</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z="1200" smtClean="0">
                <a:solidFill>
                  <a:prstClr val="white"/>
                </a:solidFill>
              </a:rPr>
              <a:pPr/>
              <a:t>86</a:t>
            </a:fld>
            <a:endParaRPr lang="en-US" sz="1200"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90559155"/>
              </p:ext>
            </p:extLst>
          </p:nvPr>
        </p:nvGraphicFramePr>
        <p:xfrm>
          <a:off x="198120" y="2259443"/>
          <a:ext cx="8690388" cy="3615900"/>
        </p:xfrm>
        <a:graphic>
          <a:graphicData uri="http://schemas.openxmlformats.org/drawingml/2006/table">
            <a:tbl>
              <a:tblPr firstRow="1" bandRow="1">
                <a:tableStyleId>{5C22544A-7EE6-4342-B048-85BDC9FD1C3A}</a:tableStyleId>
              </a:tblPr>
              <a:tblGrid>
                <a:gridCol w="2222349"/>
                <a:gridCol w="2156013"/>
                <a:gridCol w="2156013"/>
                <a:gridCol w="2156013"/>
              </a:tblGrid>
              <a:tr h="0">
                <a:tc>
                  <a:txBody>
                    <a:bodyPr/>
                    <a:lstStyle/>
                    <a:p>
                      <a:pPr algn="l" fontAlgn="b"/>
                      <a:r>
                        <a:rPr lang="en-CA" sz="1400" b="1" i="0" u="none" strike="noStrike" dirty="0">
                          <a:solidFill>
                            <a:schemeClr val="bg1"/>
                          </a:solidFill>
                          <a:effectLst/>
                          <a:latin typeface="Arial Rounded MT Bold" pitchFamily="34" charset="0"/>
                        </a:rPr>
                        <a:t>Assigned Budgets</a:t>
                      </a:r>
                    </a:p>
                  </a:txBody>
                  <a:tcPr marL="9525" marR="9525" marT="9525" marB="0" anchor="b"/>
                </a:tc>
                <a:tc>
                  <a:txBody>
                    <a:bodyPr/>
                    <a:lstStyle/>
                    <a:p>
                      <a:pPr algn="l" fontAlgn="b"/>
                      <a:endParaRPr lang="en-CA" sz="1400" b="1" i="0" u="none" strike="noStrike">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400" b="1" i="0" u="none" strike="noStrike">
                        <a:solidFill>
                          <a:schemeClr val="tx2">
                            <a:lumMod val="75000"/>
                            <a:lumOff val="25000"/>
                          </a:schemeClr>
                        </a:solidFill>
                        <a:effectLst/>
                        <a:latin typeface="Arial Rounded MT Bold" pitchFamily="34" charset="0"/>
                      </a:endParaRPr>
                    </a:p>
                  </a:txBody>
                  <a:tcPr marL="9525" marR="9525" marT="9525" marB="0" anchor="b"/>
                </a:tc>
              </a:tr>
              <a:tr h="290072">
                <a:tc>
                  <a:txBody>
                    <a:bodyPr/>
                    <a:lstStyle/>
                    <a:p>
                      <a:pPr algn="l" fontAlgn="b"/>
                      <a:r>
                        <a:rPr lang="en-CA" sz="1400" b="1" i="0" u="none" strike="noStrike" dirty="0">
                          <a:solidFill>
                            <a:schemeClr val="tx2">
                              <a:lumMod val="75000"/>
                              <a:lumOff val="25000"/>
                            </a:schemeClr>
                          </a:solidFill>
                          <a:effectLst/>
                          <a:latin typeface="Arial Rounded MT Bold" pitchFamily="34" charset="0"/>
                        </a:rPr>
                        <a:t>Regular Instruction</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13,564</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15,314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19,990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a:solidFill>
                            <a:schemeClr val="tx2">
                              <a:lumMod val="75000"/>
                              <a:lumOff val="25000"/>
                            </a:schemeClr>
                          </a:solidFill>
                          <a:effectLst/>
                          <a:latin typeface="Arial Rounded MT Bold" pitchFamily="34" charset="0"/>
                        </a:rPr>
                        <a:t>Admin.Support</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3,594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3,692</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3,902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dirty="0">
                          <a:solidFill>
                            <a:schemeClr val="tx2">
                              <a:lumMod val="75000"/>
                              <a:lumOff val="25000"/>
                            </a:schemeClr>
                          </a:solidFill>
                          <a:effectLst/>
                          <a:latin typeface="Arial Rounded MT Bold" pitchFamily="34" charset="0"/>
                        </a:rPr>
                        <a:t>Library</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   </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   </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540835">
                <a:tc>
                  <a:txBody>
                    <a:bodyPr/>
                    <a:lstStyle/>
                    <a:p>
                      <a:pPr algn="l" fontAlgn="b"/>
                      <a:r>
                        <a:rPr lang="en-CA" sz="1400" b="1" i="0" u="none" strike="noStrike" dirty="0">
                          <a:solidFill>
                            <a:schemeClr val="tx2">
                              <a:lumMod val="75000"/>
                              <a:lumOff val="25000"/>
                            </a:schemeClr>
                          </a:solidFill>
                          <a:effectLst/>
                          <a:latin typeface="Arial Rounded MT Bold" pitchFamily="34" charset="0"/>
                        </a:rPr>
                        <a:t>Teachers Working Conditions</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2,079</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2,175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6,387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9073">
                <a:tc>
                  <a:txBody>
                    <a:bodyPr/>
                    <a:lstStyle/>
                    <a:p>
                      <a:pPr algn="l" fontAlgn="b"/>
                      <a:r>
                        <a:rPr lang="en-CA" sz="1400" b="1" i="0" u="none" strike="noStrike" dirty="0">
                          <a:solidFill>
                            <a:schemeClr val="tx2">
                              <a:lumMod val="75000"/>
                              <a:lumOff val="25000"/>
                            </a:schemeClr>
                          </a:solidFill>
                          <a:effectLst/>
                          <a:latin typeface="Arial Rounded MT Bold" pitchFamily="34" charset="0"/>
                        </a:rPr>
                        <a:t>Nutrition</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a:solidFill>
                            <a:schemeClr val="tx2">
                              <a:lumMod val="75000"/>
                              <a:lumOff val="25000"/>
                            </a:schemeClr>
                          </a:solidFill>
                          <a:effectLst/>
                          <a:latin typeface="Arial Rounded MT Bold" pitchFamily="34" charset="0"/>
                        </a:rPr>
                        <a:t>Bilingual Learning Environ.</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350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350</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350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a:solidFill>
                            <a:schemeClr val="tx2">
                              <a:lumMod val="75000"/>
                              <a:lumOff val="25000"/>
                            </a:schemeClr>
                          </a:solidFill>
                          <a:effectLst/>
                          <a:latin typeface="Arial Rounded MT Bold" pitchFamily="34" charset="0"/>
                        </a:rPr>
                        <a:t>Wellness Grant</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1,683</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smtClean="0">
                          <a:solidFill>
                            <a:schemeClr val="tx2">
                              <a:lumMod val="75000"/>
                              <a:lumOff val="25000"/>
                            </a:schemeClr>
                          </a:solidFill>
                          <a:effectLst/>
                          <a:latin typeface="Arial Rounded MT Bold" pitchFamily="34" charset="0"/>
                        </a:rPr>
                        <a:t>             1,666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1,680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dirty="0">
                          <a:solidFill>
                            <a:schemeClr val="tx2">
                              <a:lumMod val="75000"/>
                              <a:lumOff val="25000"/>
                            </a:schemeClr>
                          </a:solidFill>
                          <a:effectLst/>
                          <a:latin typeface="Arial Rounded MT Bold" pitchFamily="34" charset="0"/>
                        </a:rPr>
                        <a:t>Co/Extra Trips</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757</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777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821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dirty="0">
                          <a:solidFill>
                            <a:schemeClr val="tx2">
                              <a:lumMod val="75000"/>
                              <a:lumOff val="25000"/>
                            </a:schemeClr>
                          </a:solidFill>
                          <a:effectLst/>
                          <a:latin typeface="Arial Rounded MT Bold" pitchFamily="34" charset="0"/>
                        </a:rPr>
                        <a:t>PSSC</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410</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388</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616</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465195">
                <a:tc>
                  <a:txBody>
                    <a:bodyPr/>
                    <a:lstStyle/>
                    <a:p>
                      <a:pPr algn="l" fontAlgn="b"/>
                      <a:r>
                        <a:rPr lang="en-CA" sz="1400" b="1" i="0" u="none" strike="noStrike" dirty="0">
                          <a:solidFill>
                            <a:schemeClr val="tx2">
                              <a:lumMod val="75000"/>
                              <a:lumOff val="25000"/>
                            </a:schemeClr>
                          </a:solidFill>
                          <a:effectLst/>
                          <a:latin typeface="Arial Rounded MT Bold" pitchFamily="34" charset="0"/>
                        </a:rPr>
                        <a:t>Total</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22,437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24,362</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33,746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915092573"/>
              </p:ext>
            </p:extLst>
          </p:nvPr>
        </p:nvGraphicFramePr>
        <p:xfrm>
          <a:off x="264459" y="1005840"/>
          <a:ext cx="8624050" cy="960120"/>
        </p:xfrm>
        <a:graphic>
          <a:graphicData uri="http://schemas.openxmlformats.org/drawingml/2006/table">
            <a:tbl>
              <a:tblPr firstRow="1" bandRow="1">
                <a:tableStyleId>{5C22544A-7EE6-4342-B048-85BDC9FD1C3A}</a:tableStyleId>
              </a:tblPr>
              <a:tblGrid>
                <a:gridCol w="2295864"/>
                <a:gridCol w="2016162"/>
                <a:gridCol w="2156012"/>
                <a:gridCol w="2156012"/>
              </a:tblGrid>
              <a:tr h="326890">
                <a:tc>
                  <a:txBody>
                    <a:bodyPr/>
                    <a:lstStyle/>
                    <a:p>
                      <a:endParaRPr lang="en-CA" sz="1400" dirty="0"/>
                    </a:p>
                  </a:txBody>
                  <a:tcPr/>
                </a:tc>
                <a:tc gridSpan="3">
                  <a:txBody>
                    <a:bodyPr/>
                    <a:lstStyle/>
                    <a:p>
                      <a:pPr algn="ctr"/>
                      <a:r>
                        <a:rPr lang="en-US" sz="1400" dirty="0" smtClean="0">
                          <a:latin typeface="Arial Rounded MT Bold" pitchFamily="34" charset="0"/>
                        </a:rPr>
                        <a:t>Actual Costs</a:t>
                      </a:r>
                      <a:endParaRPr lang="en-CA" sz="1400"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242443">
                <a:tc>
                  <a:txBody>
                    <a:bodyPr/>
                    <a:lstStyle/>
                    <a:p>
                      <a:pPr algn="l" fontAlgn="b"/>
                      <a:r>
                        <a:rPr lang="en-US" sz="14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Fiscal Year</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390787">
                <a:tc>
                  <a:txBody>
                    <a:bodyPr/>
                    <a:lstStyle/>
                    <a:p>
                      <a:pPr algn="l" fontAlgn="b"/>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2014-2015</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2013-2014</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2012-2013</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r>
            </a:tbl>
          </a:graphicData>
        </a:graphic>
      </p:graphicFrame>
    </p:spTree>
    <p:extLst>
      <p:ext uri="{BB962C8B-B14F-4D97-AF65-F5344CB8AC3E}">
        <p14:creationId xmlns:p14="http://schemas.microsoft.com/office/powerpoint/2010/main" val="164365317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22064"/>
          </a:xfrm>
        </p:spPr>
        <p:txBody>
          <a:bodyPr/>
          <a:lstStyle/>
          <a:p>
            <a:r>
              <a:rPr lang="en-US" b="1" dirty="0" smtClean="0">
                <a:solidFill>
                  <a:schemeClr val="tx2">
                    <a:lumMod val="75000"/>
                    <a:lumOff val="25000"/>
                  </a:schemeClr>
                </a:solidFill>
                <a:latin typeface="Arial Rounded MT Bold" pitchFamily="34" charset="0"/>
              </a:rPr>
              <a:t>NMS Facilities Costs</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solidFill>
                  <a:prstClr val="white"/>
                </a:solidFill>
              </a:rPr>
              <a:t>September 2015</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z="1200" smtClean="0">
                <a:solidFill>
                  <a:prstClr val="white"/>
                </a:solidFill>
              </a:rPr>
              <a:pPr/>
              <a:t>87</a:t>
            </a:fld>
            <a:endParaRPr lang="en-US" sz="1200"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203746733"/>
              </p:ext>
            </p:extLst>
          </p:nvPr>
        </p:nvGraphicFramePr>
        <p:xfrm>
          <a:off x="264458" y="1036320"/>
          <a:ext cx="8624047" cy="1143001"/>
        </p:xfrm>
        <a:graphic>
          <a:graphicData uri="http://schemas.openxmlformats.org/drawingml/2006/table">
            <a:tbl>
              <a:tblPr firstRow="1" bandRow="1">
                <a:tableStyleId>{5C22544A-7EE6-4342-B048-85BDC9FD1C3A}</a:tableStyleId>
              </a:tblPr>
              <a:tblGrid>
                <a:gridCol w="2295863"/>
                <a:gridCol w="2016162"/>
                <a:gridCol w="2156011"/>
                <a:gridCol w="2156011"/>
              </a:tblGrid>
              <a:tr h="389155">
                <a:tc>
                  <a:txBody>
                    <a:bodyPr/>
                    <a:lstStyle/>
                    <a:p>
                      <a:endParaRPr lang="en-CA" sz="1400" dirty="0"/>
                    </a:p>
                  </a:txBody>
                  <a:tcPr/>
                </a:tc>
                <a:tc gridSpan="3">
                  <a:txBody>
                    <a:bodyPr/>
                    <a:lstStyle/>
                    <a:p>
                      <a:pPr algn="ctr"/>
                      <a:r>
                        <a:rPr lang="en-US" sz="1400" dirty="0" smtClean="0">
                          <a:latin typeface="Arial Rounded MT Bold" pitchFamily="34" charset="0"/>
                        </a:rPr>
                        <a:t>Actual Costs</a:t>
                      </a:r>
                      <a:endParaRPr lang="en-CA" sz="1400"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288623">
                <a:tc>
                  <a:txBody>
                    <a:bodyPr/>
                    <a:lstStyle/>
                    <a:p>
                      <a:pPr algn="l" fontAlgn="b"/>
                      <a:r>
                        <a:rPr lang="en-US" sz="14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Fiscal Year</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465223">
                <a:tc>
                  <a:txBody>
                    <a:bodyPr/>
                    <a:lstStyle/>
                    <a:p>
                      <a:pPr algn="l" fontAlgn="b"/>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2014-2015</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2013-2014</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2012-2013</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574006358"/>
              </p:ext>
            </p:extLst>
          </p:nvPr>
        </p:nvGraphicFramePr>
        <p:xfrm>
          <a:off x="264456" y="2499360"/>
          <a:ext cx="8624048" cy="3143680"/>
        </p:xfrm>
        <a:graphic>
          <a:graphicData uri="http://schemas.openxmlformats.org/drawingml/2006/table">
            <a:tbl>
              <a:tblPr firstRow="1" bandRow="1">
                <a:tableStyleId>{5C22544A-7EE6-4342-B048-85BDC9FD1C3A}</a:tableStyleId>
              </a:tblPr>
              <a:tblGrid>
                <a:gridCol w="2156012"/>
                <a:gridCol w="2156012"/>
                <a:gridCol w="2156012"/>
                <a:gridCol w="2156012"/>
              </a:tblGrid>
              <a:tr h="483441">
                <a:tc>
                  <a:txBody>
                    <a:bodyPr/>
                    <a:lstStyle/>
                    <a:p>
                      <a:pPr algn="l" fontAlgn="b"/>
                      <a:r>
                        <a:rPr lang="en-CA" sz="1600" b="1" i="0" u="none" strike="noStrike" dirty="0">
                          <a:solidFill>
                            <a:schemeClr val="bg1"/>
                          </a:solidFill>
                          <a:effectLst/>
                          <a:latin typeface="Arial Rounded MT Bold" pitchFamily="34" charset="0"/>
                        </a:rPr>
                        <a:t>Facilities Costs</a:t>
                      </a:r>
                    </a:p>
                  </a:txBody>
                  <a:tcPr marL="9525" marR="9525" marT="9525" marB="0" anchor="b"/>
                </a:tc>
                <a:tc>
                  <a:txBody>
                    <a:bodyPr/>
                    <a:lstStyle/>
                    <a:p>
                      <a:pPr algn="l" fontAlgn="b"/>
                      <a:endParaRPr lang="en-CA" sz="1600" b="1" i="0" u="none" strike="noStrike">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600" b="1" i="0" u="none" strike="noStrike">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600" b="1" i="0" u="none" strike="noStrike">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dirty="0">
                          <a:solidFill>
                            <a:schemeClr val="tx2">
                              <a:lumMod val="75000"/>
                              <a:lumOff val="25000"/>
                            </a:schemeClr>
                          </a:solidFill>
                          <a:effectLst/>
                          <a:latin typeface="Arial Rounded MT Bold" pitchFamily="34" charset="0"/>
                        </a:rPr>
                        <a:t>Electricity</a:t>
                      </a:r>
                    </a:p>
                  </a:txBody>
                  <a:tcPr marL="9525" marR="9525" marT="9525" marB="0" anchor="b"/>
                </a:tc>
                <a:tc>
                  <a:txBody>
                    <a:bodyPr/>
                    <a:lstStyle/>
                    <a:p>
                      <a:pPr algn="ctr"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77,132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74,642</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68,248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Water and Sewer</a:t>
                      </a:r>
                    </a:p>
                  </a:txBody>
                  <a:tcPr marL="9525" marR="9525" marT="9525" marB="0" anchor="b"/>
                </a:tc>
                <a:tc>
                  <a:txBody>
                    <a:bodyPr/>
                    <a:lstStyle/>
                    <a:p>
                      <a:pPr algn="ctr"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10,928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9,376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14,398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Garbage Removal</a:t>
                      </a:r>
                    </a:p>
                  </a:txBody>
                  <a:tcPr marL="9525" marR="9525" marT="9525" marB="0" anchor="b"/>
                </a:tc>
                <a:tc>
                  <a:txBody>
                    <a:bodyPr/>
                    <a:lstStyle/>
                    <a:p>
                      <a:pPr algn="ctr" fontAlgn="b"/>
                      <a:r>
                        <a:rPr lang="en-CA" sz="1600" b="1" i="0" u="none" strike="noStrike" dirty="0" smtClean="0">
                          <a:solidFill>
                            <a:schemeClr val="tx2">
                              <a:lumMod val="75000"/>
                              <a:lumOff val="25000"/>
                            </a:schemeClr>
                          </a:solidFill>
                          <a:effectLst/>
                          <a:latin typeface="Arial Rounded MT Bold" pitchFamily="34" charset="0"/>
                        </a:rPr>
                        <a:t>           3,041</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2,940</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2,940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Ground Maintenance</a:t>
                      </a:r>
                    </a:p>
                  </a:txBody>
                  <a:tcPr marL="9525" marR="9525" marT="9525" marB="0" anchor="b"/>
                </a:tc>
                <a:tc>
                  <a:txBody>
                    <a:bodyPr/>
                    <a:lstStyle/>
                    <a:p>
                      <a:pPr algn="ctr"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9,375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9,834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9,834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dirty="0">
                          <a:solidFill>
                            <a:schemeClr val="tx2">
                              <a:lumMod val="75000"/>
                              <a:lumOff val="25000"/>
                            </a:schemeClr>
                          </a:solidFill>
                          <a:effectLst/>
                          <a:latin typeface="Arial Rounded MT Bold" pitchFamily="34" charset="0"/>
                        </a:rPr>
                        <a:t>Cleaning Supplies</a:t>
                      </a:r>
                    </a:p>
                  </a:txBody>
                  <a:tcPr marL="9525" marR="9525" marT="9525" marB="0" anchor="b"/>
                </a:tc>
                <a:tc>
                  <a:txBody>
                    <a:bodyPr/>
                    <a:lstStyle/>
                    <a:p>
                      <a:pPr algn="ctr"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1,467</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2,342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1,935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Minor Repairs</a:t>
                      </a:r>
                    </a:p>
                  </a:txBody>
                  <a:tcPr marL="9525" marR="9525" marT="9525" marB="0" anchor="b"/>
                </a:tc>
                <a:tc>
                  <a:txBody>
                    <a:bodyPr/>
                    <a:lstStyle/>
                    <a:p>
                      <a:pPr algn="ctr"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7,763</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10,726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5,212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308239">
                <a:tc>
                  <a:txBody>
                    <a:bodyPr/>
                    <a:lstStyle/>
                    <a:p>
                      <a:pPr algn="l" fontAlgn="b"/>
                      <a:r>
                        <a:rPr lang="en-CA" sz="1600" b="1" i="0" u="none" strike="noStrike">
                          <a:solidFill>
                            <a:schemeClr val="tx2">
                              <a:lumMod val="75000"/>
                              <a:lumOff val="25000"/>
                            </a:schemeClr>
                          </a:solidFill>
                          <a:effectLst/>
                          <a:latin typeface="Arial Rounded MT Bold" pitchFamily="34" charset="0"/>
                        </a:rPr>
                        <a:t>Total</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109,706</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109,860</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102,567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4241733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Total Costs-</a:t>
            </a:r>
            <a:r>
              <a:rPr lang="en-US" b="1" dirty="0" err="1" smtClean="0">
                <a:solidFill>
                  <a:schemeClr val="tx2">
                    <a:lumMod val="75000"/>
                    <a:lumOff val="25000"/>
                  </a:schemeClr>
                </a:solidFill>
                <a:latin typeface="Arial Rounded MT Bold" pitchFamily="34" charset="0"/>
              </a:rPr>
              <a:t>Nackawic</a:t>
            </a:r>
            <a:r>
              <a:rPr lang="en-US" b="1" dirty="0" smtClean="0">
                <a:solidFill>
                  <a:schemeClr val="tx2">
                    <a:lumMod val="75000"/>
                    <a:lumOff val="25000"/>
                  </a:schemeClr>
                </a:solidFill>
                <a:latin typeface="Arial Rounded MT Bold" pitchFamily="34" charset="0"/>
              </a:rPr>
              <a:t> Middle School</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solidFill>
                  <a:prstClr val="white"/>
                </a:solidFill>
              </a:rPr>
              <a:t>September 2015</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z="1200" smtClean="0">
                <a:solidFill>
                  <a:prstClr val="white"/>
                </a:solidFill>
              </a:rPr>
              <a:pPr/>
              <a:t>88</a:t>
            </a:fld>
            <a:endParaRPr lang="en-US" sz="1200"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193302158"/>
              </p:ext>
            </p:extLst>
          </p:nvPr>
        </p:nvGraphicFramePr>
        <p:xfrm>
          <a:off x="264459" y="1600200"/>
          <a:ext cx="8559502" cy="1766106"/>
        </p:xfrm>
        <a:graphic>
          <a:graphicData uri="http://schemas.openxmlformats.org/drawingml/2006/table">
            <a:tbl>
              <a:tblPr firstRow="1" bandRow="1">
                <a:tableStyleId>{5C22544A-7EE6-4342-B048-85BDC9FD1C3A}</a:tableStyleId>
              </a:tblPr>
              <a:tblGrid>
                <a:gridCol w="2374887"/>
                <a:gridCol w="2085559"/>
                <a:gridCol w="2230222"/>
                <a:gridCol w="1868834"/>
              </a:tblGrid>
              <a:tr h="389155">
                <a:tc>
                  <a:txBody>
                    <a:bodyPr/>
                    <a:lstStyle/>
                    <a:p>
                      <a:endParaRPr lang="en-CA" sz="2400" dirty="0"/>
                    </a:p>
                  </a:txBody>
                  <a:tcPr/>
                </a:tc>
                <a:tc gridSpan="3">
                  <a:txBody>
                    <a:bodyPr/>
                    <a:lstStyle/>
                    <a:p>
                      <a:pPr algn="ctr"/>
                      <a:r>
                        <a:rPr lang="en-US" sz="2400" dirty="0" smtClean="0">
                          <a:latin typeface="Arial Rounded MT Bold" pitchFamily="34" charset="0"/>
                        </a:rPr>
                        <a:t>Actual Costs</a:t>
                      </a:r>
                      <a:endParaRPr lang="en-CA" sz="2400"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288623">
                <a:tc>
                  <a:txBody>
                    <a:bodyPr/>
                    <a:lstStyle/>
                    <a:p>
                      <a:pPr algn="l" fontAlgn="b"/>
                      <a:r>
                        <a:rPr lang="en-US" sz="24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2400" b="1" i="0" u="none" strike="noStrike" dirty="0" smtClean="0">
                          <a:solidFill>
                            <a:schemeClr val="tx2">
                              <a:lumMod val="75000"/>
                              <a:lumOff val="25000"/>
                            </a:schemeClr>
                          </a:solidFill>
                          <a:effectLst/>
                          <a:latin typeface="Arial Rounded MT Bold" pitchFamily="34" charset="0"/>
                        </a:rPr>
                        <a:t>Fiscal Year</a:t>
                      </a:r>
                      <a:endParaRPr lang="en-US" sz="2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2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2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465223">
                <a:tc>
                  <a:txBody>
                    <a:bodyPr/>
                    <a:lstStyle/>
                    <a:p>
                      <a:pPr algn="l" fontAlgn="b"/>
                      <a:endParaRPr lang="en-US" sz="2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2000" b="1" i="0" u="none" strike="noStrike" dirty="0" smtClean="0">
                          <a:solidFill>
                            <a:schemeClr val="tx2">
                              <a:lumMod val="75000"/>
                              <a:lumOff val="25000"/>
                            </a:schemeClr>
                          </a:solidFill>
                          <a:effectLst/>
                          <a:latin typeface="Arial Rounded MT Bold" pitchFamily="34" charset="0"/>
                        </a:rPr>
                        <a:t>2014-2015</a:t>
                      </a:r>
                      <a:endParaRPr lang="en-US" sz="20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chemeClr val="tx2">
                              <a:lumMod val="75000"/>
                              <a:lumOff val="25000"/>
                            </a:schemeClr>
                          </a:solidFill>
                          <a:effectLst/>
                          <a:latin typeface="Arial Rounded MT Bold" pitchFamily="34" charset="0"/>
                        </a:rPr>
                        <a:t>2013-2014</a:t>
                      </a:r>
                      <a:endParaRPr lang="en-US" sz="20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chemeClr val="tx2">
                              <a:lumMod val="75000"/>
                              <a:lumOff val="25000"/>
                            </a:schemeClr>
                          </a:solidFill>
                          <a:effectLst/>
                          <a:latin typeface="Arial Rounded MT Bold" pitchFamily="34" charset="0"/>
                        </a:rPr>
                        <a:t>2012-2013</a:t>
                      </a:r>
                      <a:endParaRPr lang="en-US" sz="20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r>
              <a:tr h="465223">
                <a:tc>
                  <a:txBody>
                    <a:bodyPr/>
                    <a:lstStyle/>
                    <a:p>
                      <a:pPr algn="l" fontAlgn="b"/>
                      <a:r>
                        <a:rPr lang="en-US" sz="2400" b="1" i="0" u="none" strike="noStrike" dirty="0" smtClean="0">
                          <a:solidFill>
                            <a:schemeClr val="tx2">
                              <a:lumMod val="75000"/>
                              <a:lumOff val="25000"/>
                            </a:schemeClr>
                          </a:solidFill>
                          <a:effectLst/>
                          <a:latin typeface="Arial Rounded MT Bold" pitchFamily="34" charset="0"/>
                        </a:rPr>
                        <a:t>TOTAL COSTS</a:t>
                      </a:r>
                      <a:endParaRPr lang="en-US" sz="2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l" fontAlgn="b"/>
                      <a:r>
                        <a:rPr lang="en-CA" sz="2400" b="1" i="0" u="none" strike="noStrike" dirty="0">
                          <a:solidFill>
                            <a:schemeClr val="tx2">
                              <a:lumMod val="75000"/>
                              <a:lumOff val="25000"/>
                            </a:schemeClr>
                          </a:solidFill>
                          <a:effectLst/>
                          <a:latin typeface="Arial Rounded MT Bold" pitchFamily="34" charset="0"/>
                        </a:rPr>
                        <a:t>       </a:t>
                      </a:r>
                      <a:r>
                        <a:rPr lang="en-CA" sz="2400" b="1" i="0" u="none" strike="noStrike" dirty="0" smtClean="0">
                          <a:solidFill>
                            <a:schemeClr val="tx2">
                              <a:lumMod val="75000"/>
                              <a:lumOff val="25000"/>
                            </a:schemeClr>
                          </a:solidFill>
                          <a:effectLst/>
                          <a:latin typeface="Arial Rounded MT Bold" pitchFamily="34" charset="0"/>
                        </a:rPr>
                        <a:t>1,202,755  </a:t>
                      </a:r>
                      <a:endParaRPr lang="en-CA" sz="2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2400" b="1" i="0" u="none" strike="noStrike" dirty="0">
                          <a:solidFill>
                            <a:schemeClr val="tx2">
                              <a:lumMod val="75000"/>
                              <a:lumOff val="25000"/>
                            </a:schemeClr>
                          </a:solidFill>
                          <a:effectLst/>
                          <a:latin typeface="Arial Rounded MT Bold" pitchFamily="34" charset="0"/>
                        </a:rPr>
                        <a:t>      </a:t>
                      </a:r>
                      <a:r>
                        <a:rPr lang="en-CA" sz="2400" b="1" i="0" u="none" strike="noStrike" dirty="0" smtClean="0">
                          <a:solidFill>
                            <a:schemeClr val="tx2">
                              <a:lumMod val="75000"/>
                              <a:lumOff val="25000"/>
                            </a:schemeClr>
                          </a:solidFill>
                          <a:effectLst/>
                          <a:latin typeface="Arial Rounded MT Bold" pitchFamily="34" charset="0"/>
                        </a:rPr>
                        <a:t>1,173,929 </a:t>
                      </a:r>
                      <a:endParaRPr lang="en-CA" sz="2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2400" b="1" i="0" u="none" strike="noStrike" dirty="0">
                          <a:solidFill>
                            <a:schemeClr val="tx2">
                              <a:lumMod val="75000"/>
                              <a:lumOff val="25000"/>
                            </a:schemeClr>
                          </a:solidFill>
                          <a:effectLst/>
                          <a:latin typeface="Arial Rounded MT Bold" pitchFamily="34" charset="0"/>
                        </a:rPr>
                        <a:t>     </a:t>
                      </a:r>
                      <a:r>
                        <a:rPr lang="en-CA" sz="2400" b="1" i="0" u="none" strike="noStrike" dirty="0" smtClean="0">
                          <a:solidFill>
                            <a:schemeClr val="tx2">
                              <a:lumMod val="75000"/>
                              <a:lumOff val="25000"/>
                            </a:schemeClr>
                          </a:solidFill>
                          <a:effectLst/>
                          <a:latin typeface="Arial Rounded MT Bold" pitchFamily="34" charset="0"/>
                        </a:rPr>
                        <a:t>1,199,287 </a:t>
                      </a:r>
                      <a:endParaRPr lang="en-CA" sz="2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8869262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Salaries-Nackawic High School (NHS)</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solidFill>
                  <a:prstClr val="white"/>
                </a:solidFill>
              </a:rPr>
              <a:t>September 2015</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z="1200" smtClean="0">
                <a:solidFill>
                  <a:prstClr val="white"/>
                </a:solidFill>
              </a:rPr>
              <a:pPr/>
              <a:t>89</a:t>
            </a:fld>
            <a:endParaRPr lang="en-US" sz="1200"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488274513"/>
              </p:ext>
            </p:extLst>
          </p:nvPr>
        </p:nvGraphicFramePr>
        <p:xfrm>
          <a:off x="264456" y="1361440"/>
          <a:ext cx="8624052" cy="1457960"/>
        </p:xfrm>
        <a:graphic>
          <a:graphicData uri="http://schemas.openxmlformats.org/drawingml/2006/table">
            <a:tbl>
              <a:tblPr firstRow="1" bandRow="1">
                <a:tableStyleId>{5C22544A-7EE6-4342-B048-85BDC9FD1C3A}</a:tableStyleId>
              </a:tblPr>
              <a:tblGrid>
                <a:gridCol w="2295864"/>
                <a:gridCol w="2016162"/>
                <a:gridCol w="2156013"/>
                <a:gridCol w="2156013"/>
              </a:tblGrid>
              <a:tr h="585470">
                <a:tc>
                  <a:txBody>
                    <a:bodyPr/>
                    <a:lstStyle/>
                    <a:p>
                      <a:endParaRPr lang="en-CA" dirty="0"/>
                    </a:p>
                  </a:txBody>
                  <a:tcPr/>
                </a:tc>
                <a:tc gridSpan="3">
                  <a:txBody>
                    <a:bodyPr/>
                    <a:lstStyle/>
                    <a:p>
                      <a:pPr algn="ctr"/>
                      <a:r>
                        <a:rPr lang="en-US" dirty="0" smtClean="0">
                          <a:latin typeface="Arial Rounded MT Bold" pitchFamily="34" charset="0"/>
                        </a:rPr>
                        <a:t>Actual Costs</a:t>
                      </a:r>
                      <a:endParaRPr lang="en-CA"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585470">
                <a:tc>
                  <a:txBody>
                    <a:bodyPr/>
                    <a:lstStyle/>
                    <a:p>
                      <a:pPr algn="l" fontAlgn="b"/>
                      <a:r>
                        <a:rPr lang="en-US" sz="18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Fiscal Year</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18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251460">
                <a:tc>
                  <a:txBody>
                    <a:bodyPr/>
                    <a:lstStyle/>
                    <a:p>
                      <a:pPr algn="l" fontAlgn="b"/>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2014-2015</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2013-2014</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800" b="1" i="0" u="none" strike="noStrike" dirty="0" smtClean="0">
                          <a:solidFill>
                            <a:schemeClr val="tx2">
                              <a:lumMod val="75000"/>
                              <a:lumOff val="25000"/>
                            </a:schemeClr>
                          </a:solidFill>
                          <a:effectLst/>
                          <a:latin typeface="Arial Rounded MT Bold" pitchFamily="34" charset="0"/>
                        </a:rPr>
                        <a:t>2012-2013</a:t>
                      </a:r>
                      <a:endParaRPr lang="en-US" sz="1800" b="1" i="0" u="none" strike="noStrike" dirty="0">
                        <a:solidFill>
                          <a:schemeClr val="tx2">
                            <a:lumMod val="75000"/>
                            <a:lumOff val="25000"/>
                          </a:schemeClr>
                        </a:solidFill>
                        <a:effectLst/>
                        <a:latin typeface="Arial Rounded MT Bold" pitchFamily="34" charset="0"/>
                      </a:endParaRPr>
                    </a:p>
                  </a:txBody>
                  <a:tcPr marL="12700" marR="12700" marT="1270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658533419"/>
              </p:ext>
            </p:extLst>
          </p:nvPr>
        </p:nvGraphicFramePr>
        <p:xfrm>
          <a:off x="228600" y="3368040"/>
          <a:ext cx="8659907" cy="2575559"/>
        </p:xfrm>
        <a:graphic>
          <a:graphicData uri="http://schemas.openxmlformats.org/drawingml/2006/table">
            <a:tbl>
              <a:tblPr firstRow="1" bandRow="1">
                <a:tableStyleId>{5C22544A-7EE6-4342-B048-85BDC9FD1C3A}</a:tableStyleId>
              </a:tblPr>
              <a:tblGrid>
                <a:gridCol w="2308568"/>
                <a:gridCol w="1874445"/>
                <a:gridCol w="2194964"/>
                <a:gridCol w="2281930"/>
              </a:tblGrid>
              <a:tr h="442223">
                <a:tc>
                  <a:txBody>
                    <a:bodyPr/>
                    <a:lstStyle/>
                    <a:p>
                      <a:pPr algn="l" fontAlgn="b"/>
                      <a:r>
                        <a:rPr lang="en-US" sz="1800" b="1" i="0" u="none" strike="noStrike" dirty="0">
                          <a:solidFill>
                            <a:schemeClr val="bg1"/>
                          </a:solidFill>
                          <a:effectLst/>
                          <a:latin typeface="Arial Rounded MT Bold" pitchFamily="34" charset="0"/>
                        </a:rPr>
                        <a:t>Salaries</a:t>
                      </a:r>
                    </a:p>
                  </a:txBody>
                  <a:tcPr marL="12700" marR="12700" marT="12700" marB="0" anchor="b"/>
                </a:tc>
                <a:tc>
                  <a:txBody>
                    <a:bodyPr/>
                    <a:lstStyle/>
                    <a:p>
                      <a:pPr algn="l" fontAlgn="b"/>
                      <a:endParaRPr lang="en-US" sz="1800" b="0" i="0" u="none" strike="noStrike" dirty="0">
                        <a:solidFill>
                          <a:srgbClr val="000000"/>
                        </a:solidFill>
                        <a:effectLst/>
                        <a:latin typeface="Arial Rounded MT Bold" pitchFamily="34" charset="0"/>
                      </a:endParaRPr>
                    </a:p>
                  </a:txBody>
                  <a:tcPr marL="12700" marR="12700" marT="12700" marB="0" anchor="b"/>
                </a:tc>
                <a:tc>
                  <a:txBody>
                    <a:bodyPr/>
                    <a:lstStyle/>
                    <a:p>
                      <a:pPr algn="l" fontAlgn="b"/>
                      <a:endParaRPr lang="en-US" sz="1800" b="0" i="0" u="none" strike="noStrike" dirty="0">
                        <a:solidFill>
                          <a:srgbClr val="000000"/>
                        </a:solidFill>
                        <a:effectLst/>
                        <a:latin typeface="Arial Rounded MT Bold" pitchFamily="34" charset="0"/>
                      </a:endParaRPr>
                    </a:p>
                  </a:txBody>
                  <a:tcPr marL="12700" marR="12700" marT="12700" marB="0" anchor="b"/>
                </a:tc>
                <a:tc>
                  <a:txBody>
                    <a:bodyPr/>
                    <a:lstStyle/>
                    <a:p>
                      <a:pPr algn="l" fontAlgn="b"/>
                      <a:endParaRPr lang="en-US" sz="1800" b="0" i="0" u="none" strike="noStrike" dirty="0">
                        <a:solidFill>
                          <a:srgbClr val="000000"/>
                        </a:solidFill>
                        <a:effectLst/>
                        <a:latin typeface="Arial Rounded MT Bold" pitchFamily="34" charset="0"/>
                      </a:endParaRPr>
                    </a:p>
                  </a:txBody>
                  <a:tcPr marL="12700" marR="12700" marT="12700" marB="0" anchor="b"/>
                </a:tc>
              </a:tr>
              <a:tr h="355556">
                <a:tc>
                  <a:txBody>
                    <a:bodyPr/>
                    <a:lstStyle/>
                    <a:p>
                      <a:pPr algn="l" fontAlgn="b"/>
                      <a:r>
                        <a:rPr lang="en-US" sz="1600" b="1" i="0" u="none" strike="noStrike" dirty="0">
                          <a:solidFill>
                            <a:schemeClr val="tx2">
                              <a:lumMod val="75000"/>
                              <a:lumOff val="25000"/>
                            </a:schemeClr>
                          </a:solidFill>
                          <a:effectLst/>
                          <a:latin typeface="Arial Rounded MT Bold" pitchFamily="34" charset="0"/>
                        </a:rPr>
                        <a:t>Administration</a:t>
                      </a: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23,962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23,576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23,467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a:solidFill>
                            <a:schemeClr val="tx2">
                              <a:lumMod val="75000"/>
                              <a:lumOff val="25000"/>
                            </a:schemeClr>
                          </a:solidFill>
                          <a:effectLst/>
                          <a:latin typeface="Arial Rounded MT Bold" pitchFamily="34" charset="0"/>
                        </a:rPr>
                        <a:t>Teacher</a:t>
                      </a: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1,465,172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1,438,670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1,337,836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smtClean="0">
                          <a:solidFill>
                            <a:schemeClr val="tx2">
                              <a:lumMod val="75000"/>
                              <a:lumOff val="25000"/>
                            </a:schemeClr>
                          </a:solidFill>
                          <a:effectLst/>
                          <a:latin typeface="Arial Rounded MT Bold" pitchFamily="34" charset="0"/>
                        </a:rPr>
                        <a:t>Admin. Assistant</a:t>
                      </a:r>
                      <a:endParaRPr lang="en-US" sz="16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42,375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44,055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57,833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smtClean="0">
                          <a:solidFill>
                            <a:schemeClr val="tx2">
                              <a:lumMod val="75000"/>
                              <a:lumOff val="25000"/>
                            </a:schemeClr>
                          </a:solidFill>
                          <a:effectLst/>
                          <a:latin typeface="Arial Rounded MT Bold" pitchFamily="34" charset="0"/>
                        </a:rPr>
                        <a:t>Educational Assistant</a:t>
                      </a:r>
                      <a:endParaRPr lang="en-US" sz="16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92,554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96,563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72,048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tc>
              </a:tr>
              <a:tr h="355556">
                <a:tc>
                  <a:txBody>
                    <a:bodyPr/>
                    <a:lstStyle/>
                    <a:p>
                      <a:pPr algn="l" fontAlgn="b"/>
                      <a:r>
                        <a:rPr lang="en-US" sz="1600" b="1" i="0" u="none" strike="noStrike" dirty="0" smtClean="0">
                          <a:solidFill>
                            <a:schemeClr val="tx2">
                              <a:lumMod val="75000"/>
                              <a:lumOff val="25000"/>
                            </a:schemeClr>
                          </a:solidFill>
                          <a:effectLst/>
                          <a:latin typeface="Arial Rounded MT Bold" pitchFamily="34" charset="0"/>
                        </a:rPr>
                        <a:t>Custodian</a:t>
                      </a:r>
                      <a:endParaRPr lang="en-US" sz="16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128,481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103,885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105,018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355556">
                <a:tc>
                  <a:txBody>
                    <a:bodyPr/>
                    <a:lstStyle/>
                    <a:p>
                      <a:pPr algn="l" fontAlgn="b"/>
                      <a:r>
                        <a:rPr lang="en-US" sz="1600" b="1" i="0" u="none" strike="noStrike" dirty="0">
                          <a:solidFill>
                            <a:schemeClr val="tx2">
                              <a:lumMod val="75000"/>
                              <a:lumOff val="25000"/>
                            </a:schemeClr>
                          </a:solidFill>
                          <a:effectLst/>
                          <a:latin typeface="Arial Rounded MT Bold" pitchFamily="34" charset="0"/>
                        </a:rPr>
                        <a:t>Total</a:t>
                      </a:r>
                    </a:p>
                  </a:txBody>
                  <a:tcPr marL="12700" marR="12700" marT="1270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1,752,544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1,706,749</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800" b="1" i="0" u="none" strike="noStrike" dirty="0">
                          <a:solidFill>
                            <a:schemeClr val="tx2">
                              <a:lumMod val="75000"/>
                              <a:lumOff val="25000"/>
                            </a:schemeClr>
                          </a:solidFill>
                          <a:effectLst/>
                          <a:latin typeface="Arial Rounded MT Bold" pitchFamily="34" charset="0"/>
                        </a:rPr>
                        <a:t> </a:t>
                      </a:r>
                      <a:r>
                        <a:rPr lang="en-CA" sz="1800" b="1" i="0" u="none" strike="noStrike" dirty="0" smtClean="0">
                          <a:solidFill>
                            <a:schemeClr val="tx2">
                              <a:lumMod val="75000"/>
                              <a:lumOff val="25000"/>
                            </a:schemeClr>
                          </a:solidFill>
                          <a:effectLst/>
                          <a:latin typeface="Arial Rounded MT Bold" pitchFamily="34" charset="0"/>
                        </a:rPr>
                        <a:t>      1,596,202 </a:t>
                      </a:r>
                      <a:endParaRPr lang="en-CA" sz="18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05595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Combined Enrolment – Nackawic Area Schools</a:t>
            </a:r>
          </a:p>
        </p:txBody>
      </p:sp>
      <p:sp>
        <p:nvSpPr>
          <p:cNvPr id="4" name="Footer Placeholder 3"/>
          <p:cNvSpPr>
            <a:spLocks noGrp="1"/>
          </p:cNvSpPr>
          <p:nvPr>
            <p:ph type="ftr" sz="quarter" idx="11"/>
          </p:nvPr>
        </p:nvSpPr>
        <p:spPr/>
        <p:txBody>
          <a:bodyPr/>
          <a:lstStyle/>
          <a:p>
            <a:r>
              <a:rPr lang="en-US" dirty="0"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9</a:t>
            </a:fld>
            <a:endParaRPr lang="en-US" sz="12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545245043"/>
              </p:ext>
            </p:extLst>
          </p:nvPr>
        </p:nvGraphicFramePr>
        <p:xfrm>
          <a:off x="389745" y="1600200"/>
          <a:ext cx="8201806" cy="4343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9284046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00144"/>
          </a:xfrm>
        </p:spPr>
        <p:txBody>
          <a:bodyPr/>
          <a:lstStyle/>
          <a:p>
            <a:r>
              <a:rPr lang="en-US" b="1" dirty="0" smtClean="0">
                <a:solidFill>
                  <a:schemeClr val="tx2">
                    <a:lumMod val="75000"/>
                    <a:lumOff val="25000"/>
                  </a:schemeClr>
                </a:solidFill>
                <a:latin typeface="Arial Rounded MT Bold" pitchFamily="34" charset="0"/>
              </a:rPr>
              <a:t>NHS Assigned Budgets</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solidFill>
                  <a:prstClr val="white"/>
                </a:solidFill>
              </a:rPr>
              <a:t>September 2015</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z="1200" smtClean="0">
                <a:solidFill>
                  <a:prstClr val="white"/>
                </a:solidFill>
              </a:rPr>
              <a:pPr/>
              <a:t>90</a:t>
            </a:fld>
            <a:endParaRPr lang="en-US" sz="1200"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13642533"/>
              </p:ext>
            </p:extLst>
          </p:nvPr>
        </p:nvGraphicFramePr>
        <p:xfrm>
          <a:off x="198120" y="2259443"/>
          <a:ext cx="8690388" cy="3615900"/>
        </p:xfrm>
        <a:graphic>
          <a:graphicData uri="http://schemas.openxmlformats.org/drawingml/2006/table">
            <a:tbl>
              <a:tblPr firstRow="1" bandRow="1">
                <a:tableStyleId>{5C22544A-7EE6-4342-B048-85BDC9FD1C3A}</a:tableStyleId>
              </a:tblPr>
              <a:tblGrid>
                <a:gridCol w="2222349"/>
                <a:gridCol w="2156013"/>
                <a:gridCol w="2156013"/>
                <a:gridCol w="2156013"/>
              </a:tblGrid>
              <a:tr h="0">
                <a:tc>
                  <a:txBody>
                    <a:bodyPr/>
                    <a:lstStyle/>
                    <a:p>
                      <a:pPr algn="l" fontAlgn="b"/>
                      <a:r>
                        <a:rPr lang="en-CA" sz="1400" b="1" i="0" u="none" strike="noStrike" dirty="0">
                          <a:solidFill>
                            <a:schemeClr val="bg1"/>
                          </a:solidFill>
                          <a:effectLst/>
                          <a:latin typeface="Arial Rounded MT Bold" pitchFamily="34" charset="0"/>
                        </a:rPr>
                        <a:t>Assigned Budgets</a:t>
                      </a:r>
                    </a:p>
                  </a:txBody>
                  <a:tcPr marL="9525" marR="9525" marT="9525" marB="0" anchor="b"/>
                </a:tc>
                <a:tc>
                  <a:txBody>
                    <a:bodyPr/>
                    <a:lstStyle/>
                    <a:p>
                      <a:pPr algn="l" fontAlgn="b"/>
                      <a:endParaRPr lang="en-CA" sz="1400" b="1" i="0" u="none" strike="noStrike">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400" b="1" i="0" u="none" strike="noStrike">
                        <a:solidFill>
                          <a:schemeClr val="tx2">
                            <a:lumMod val="75000"/>
                            <a:lumOff val="25000"/>
                          </a:schemeClr>
                        </a:solidFill>
                        <a:effectLst/>
                        <a:latin typeface="Arial Rounded MT Bold" pitchFamily="34" charset="0"/>
                      </a:endParaRPr>
                    </a:p>
                  </a:txBody>
                  <a:tcPr marL="9525" marR="9525" marT="9525" marB="0" anchor="b"/>
                </a:tc>
              </a:tr>
              <a:tr h="290072">
                <a:tc>
                  <a:txBody>
                    <a:bodyPr/>
                    <a:lstStyle/>
                    <a:p>
                      <a:pPr algn="l" fontAlgn="b"/>
                      <a:r>
                        <a:rPr lang="en-CA" sz="1400" b="1" i="0" u="none" strike="noStrike" dirty="0">
                          <a:solidFill>
                            <a:schemeClr val="tx2">
                              <a:lumMod val="75000"/>
                              <a:lumOff val="25000"/>
                            </a:schemeClr>
                          </a:solidFill>
                          <a:effectLst/>
                          <a:latin typeface="Arial Rounded MT Bold" pitchFamily="34" charset="0"/>
                        </a:rPr>
                        <a:t>Regular Instruction</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26,601</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29,734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smtClean="0">
                          <a:solidFill>
                            <a:schemeClr val="tx2">
                              <a:lumMod val="75000"/>
                              <a:lumOff val="25000"/>
                            </a:schemeClr>
                          </a:solidFill>
                          <a:effectLst/>
                          <a:latin typeface="Arial Rounded MT Bold" pitchFamily="34" charset="0"/>
                        </a:rPr>
                        <a:t>        41,676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a:solidFill>
                            <a:schemeClr val="tx2">
                              <a:lumMod val="75000"/>
                              <a:lumOff val="25000"/>
                            </a:schemeClr>
                          </a:solidFill>
                          <a:effectLst/>
                          <a:latin typeface="Arial Rounded MT Bold" pitchFamily="34" charset="0"/>
                        </a:rPr>
                        <a:t>Admin.Support</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7,062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7,251</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7,659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dirty="0">
                          <a:solidFill>
                            <a:schemeClr val="tx2">
                              <a:lumMod val="75000"/>
                              <a:lumOff val="25000"/>
                            </a:schemeClr>
                          </a:solidFill>
                          <a:effectLst/>
                          <a:latin typeface="Arial Rounded MT Bold" pitchFamily="34" charset="0"/>
                        </a:rPr>
                        <a:t>Library</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   </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   </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540835">
                <a:tc>
                  <a:txBody>
                    <a:bodyPr/>
                    <a:lstStyle/>
                    <a:p>
                      <a:pPr algn="l" fontAlgn="b"/>
                      <a:r>
                        <a:rPr lang="en-CA" sz="1400" b="1" i="0" u="none" strike="noStrike" dirty="0">
                          <a:solidFill>
                            <a:schemeClr val="tx2">
                              <a:lumMod val="75000"/>
                              <a:lumOff val="25000"/>
                            </a:schemeClr>
                          </a:solidFill>
                          <a:effectLst/>
                          <a:latin typeface="Arial Rounded MT Bold" pitchFamily="34" charset="0"/>
                        </a:rPr>
                        <a:t>Teachers Working Conditions</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2,876</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2,846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7,833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9073">
                <a:tc>
                  <a:txBody>
                    <a:bodyPr/>
                    <a:lstStyle/>
                    <a:p>
                      <a:pPr algn="l" fontAlgn="b"/>
                      <a:r>
                        <a:rPr lang="en-CA" sz="1400" b="1" i="0" u="none" strike="noStrike" dirty="0">
                          <a:solidFill>
                            <a:schemeClr val="tx2">
                              <a:lumMod val="75000"/>
                              <a:lumOff val="25000"/>
                            </a:schemeClr>
                          </a:solidFill>
                          <a:effectLst/>
                          <a:latin typeface="Arial Rounded MT Bold" pitchFamily="34" charset="0"/>
                        </a:rPr>
                        <a:t>Nutrition</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a:solidFill>
                            <a:schemeClr val="tx2">
                              <a:lumMod val="75000"/>
                              <a:lumOff val="25000"/>
                            </a:schemeClr>
                          </a:solidFill>
                          <a:effectLst/>
                          <a:latin typeface="Arial Rounded MT Bold" pitchFamily="34" charset="0"/>
                        </a:rPr>
                        <a:t>Bilingual Learning Environ.</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500</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500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a:solidFill>
                            <a:schemeClr val="tx2">
                              <a:lumMod val="75000"/>
                              <a:lumOff val="25000"/>
                            </a:schemeClr>
                          </a:solidFill>
                          <a:effectLst/>
                          <a:latin typeface="Arial Rounded MT Bold" pitchFamily="34" charset="0"/>
                        </a:rPr>
                        <a:t>Wellness Grant</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1,933</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smtClean="0">
                          <a:solidFill>
                            <a:schemeClr val="tx2">
                              <a:lumMod val="75000"/>
                              <a:lumOff val="25000"/>
                            </a:schemeClr>
                          </a:solidFill>
                          <a:effectLst/>
                          <a:latin typeface="Arial Rounded MT Bold" pitchFamily="34" charset="0"/>
                        </a:rPr>
                        <a:t>              1,904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1,909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dirty="0">
                          <a:solidFill>
                            <a:schemeClr val="tx2">
                              <a:lumMod val="75000"/>
                              <a:lumOff val="25000"/>
                            </a:schemeClr>
                          </a:solidFill>
                          <a:effectLst/>
                          <a:latin typeface="Arial Rounded MT Bold" pitchFamily="34" charset="0"/>
                        </a:rPr>
                        <a:t>Co/Extra Trips</a:t>
                      </a: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1,487</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1,526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1,612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tc>
              </a:tr>
              <a:tr h="276319">
                <a:tc>
                  <a:txBody>
                    <a:bodyPr/>
                    <a:lstStyle/>
                    <a:p>
                      <a:pPr algn="l" fontAlgn="b"/>
                      <a:r>
                        <a:rPr lang="en-CA" sz="1400" b="1" i="0" u="none" strike="noStrike" dirty="0">
                          <a:solidFill>
                            <a:schemeClr val="tx2">
                              <a:lumMod val="75000"/>
                              <a:lumOff val="25000"/>
                            </a:schemeClr>
                          </a:solidFill>
                          <a:effectLst/>
                          <a:latin typeface="Arial Rounded MT Bold" pitchFamily="34" charset="0"/>
                        </a:rPr>
                        <a:t>PSSC</a:t>
                      </a: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766</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748</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1,209</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465195">
                <a:tc>
                  <a:txBody>
                    <a:bodyPr/>
                    <a:lstStyle/>
                    <a:p>
                      <a:pPr algn="l" fontAlgn="b"/>
                      <a:r>
                        <a:rPr lang="en-CA" sz="1400" b="1" i="0" u="none" strike="noStrike" dirty="0">
                          <a:solidFill>
                            <a:schemeClr val="tx2">
                              <a:lumMod val="75000"/>
                              <a:lumOff val="25000"/>
                            </a:schemeClr>
                          </a:solidFill>
                          <a:effectLst/>
                          <a:latin typeface="Arial Rounded MT Bold" pitchFamily="34" charset="0"/>
                        </a:rPr>
                        <a:t>Total</a:t>
                      </a: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40,725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44,509</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400" b="1" i="0" u="none" strike="noStrike" dirty="0">
                          <a:solidFill>
                            <a:schemeClr val="tx2">
                              <a:lumMod val="75000"/>
                              <a:lumOff val="25000"/>
                            </a:schemeClr>
                          </a:solidFill>
                          <a:effectLst/>
                          <a:latin typeface="Arial Rounded MT Bold" pitchFamily="34" charset="0"/>
                        </a:rPr>
                        <a:t>    </a:t>
                      </a:r>
                      <a:r>
                        <a:rPr lang="en-CA" sz="1400" b="1" i="0" u="none" strike="noStrike" dirty="0" smtClean="0">
                          <a:solidFill>
                            <a:schemeClr val="tx2">
                              <a:lumMod val="75000"/>
                              <a:lumOff val="25000"/>
                            </a:schemeClr>
                          </a:solidFill>
                          <a:effectLst/>
                          <a:latin typeface="Arial Rounded MT Bold" pitchFamily="34" charset="0"/>
                        </a:rPr>
                        <a:t>       62,398 </a:t>
                      </a:r>
                      <a:endParaRPr lang="en-CA" sz="1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435028045"/>
              </p:ext>
            </p:extLst>
          </p:nvPr>
        </p:nvGraphicFramePr>
        <p:xfrm>
          <a:off x="264459" y="1005840"/>
          <a:ext cx="8624050" cy="960120"/>
        </p:xfrm>
        <a:graphic>
          <a:graphicData uri="http://schemas.openxmlformats.org/drawingml/2006/table">
            <a:tbl>
              <a:tblPr firstRow="1" bandRow="1">
                <a:tableStyleId>{5C22544A-7EE6-4342-B048-85BDC9FD1C3A}</a:tableStyleId>
              </a:tblPr>
              <a:tblGrid>
                <a:gridCol w="2295864"/>
                <a:gridCol w="2016162"/>
                <a:gridCol w="2156012"/>
                <a:gridCol w="2156012"/>
              </a:tblGrid>
              <a:tr h="326890">
                <a:tc>
                  <a:txBody>
                    <a:bodyPr/>
                    <a:lstStyle/>
                    <a:p>
                      <a:endParaRPr lang="en-CA" sz="1400" dirty="0"/>
                    </a:p>
                  </a:txBody>
                  <a:tcPr/>
                </a:tc>
                <a:tc gridSpan="3">
                  <a:txBody>
                    <a:bodyPr/>
                    <a:lstStyle/>
                    <a:p>
                      <a:pPr algn="ctr"/>
                      <a:r>
                        <a:rPr lang="en-US" sz="1400" dirty="0" smtClean="0">
                          <a:latin typeface="Arial Rounded MT Bold" pitchFamily="34" charset="0"/>
                        </a:rPr>
                        <a:t>Actual Costs</a:t>
                      </a:r>
                      <a:endParaRPr lang="en-CA" sz="1400"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242443">
                <a:tc>
                  <a:txBody>
                    <a:bodyPr/>
                    <a:lstStyle/>
                    <a:p>
                      <a:pPr algn="l" fontAlgn="b"/>
                      <a:r>
                        <a:rPr lang="en-US" sz="14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Fiscal Year</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390787">
                <a:tc>
                  <a:txBody>
                    <a:bodyPr/>
                    <a:lstStyle/>
                    <a:p>
                      <a:pPr algn="l" fontAlgn="b"/>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2014-2015</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2013-2014</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2012-2013</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r>
            </a:tbl>
          </a:graphicData>
        </a:graphic>
      </p:graphicFrame>
    </p:spTree>
    <p:extLst>
      <p:ext uri="{BB962C8B-B14F-4D97-AF65-F5344CB8AC3E}">
        <p14:creationId xmlns:p14="http://schemas.microsoft.com/office/powerpoint/2010/main" val="2237993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822064"/>
          </a:xfrm>
        </p:spPr>
        <p:txBody>
          <a:bodyPr/>
          <a:lstStyle/>
          <a:p>
            <a:r>
              <a:rPr lang="en-US" b="1" dirty="0" smtClean="0">
                <a:solidFill>
                  <a:schemeClr val="tx2">
                    <a:lumMod val="75000"/>
                    <a:lumOff val="25000"/>
                  </a:schemeClr>
                </a:solidFill>
                <a:latin typeface="Arial Rounded MT Bold" pitchFamily="34" charset="0"/>
              </a:rPr>
              <a:t>NHS Facilities Costs</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solidFill>
                  <a:prstClr val="white"/>
                </a:solidFill>
              </a:rPr>
              <a:t>September 2015</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z="1200" smtClean="0">
                <a:solidFill>
                  <a:prstClr val="white"/>
                </a:solidFill>
              </a:rPr>
              <a:pPr/>
              <a:t>91</a:t>
            </a:fld>
            <a:endParaRPr lang="en-US" sz="1200"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56816751"/>
              </p:ext>
            </p:extLst>
          </p:nvPr>
        </p:nvGraphicFramePr>
        <p:xfrm>
          <a:off x="264458" y="1036320"/>
          <a:ext cx="8624047" cy="1143001"/>
        </p:xfrm>
        <a:graphic>
          <a:graphicData uri="http://schemas.openxmlformats.org/drawingml/2006/table">
            <a:tbl>
              <a:tblPr firstRow="1" bandRow="1">
                <a:tableStyleId>{5C22544A-7EE6-4342-B048-85BDC9FD1C3A}</a:tableStyleId>
              </a:tblPr>
              <a:tblGrid>
                <a:gridCol w="2295863"/>
                <a:gridCol w="2016162"/>
                <a:gridCol w="2156011"/>
                <a:gridCol w="2156011"/>
              </a:tblGrid>
              <a:tr h="389155">
                <a:tc>
                  <a:txBody>
                    <a:bodyPr/>
                    <a:lstStyle/>
                    <a:p>
                      <a:endParaRPr lang="en-CA" sz="1400" dirty="0"/>
                    </a:p>
                  </a:txBody>
                  <a:tcPr/>
                </a:tc>
                <a:tc gridSpan="3">
                  <a:txBody>
                    <a:bodyPr/>
                    <a:lstStyle/>
                    <a:p>
                      <a:pPr algn="ctr"/>
                      <a:r>
                        <a:rPr lang="en-US" sz="1400" dirty="0" smtClean="0">
                          <a:latin typeface="Arial Rounded MT Bold" pitchFamily="34" charset="0"/>
                        </a:rPr>
                        <a:t>Actual Costs</a:t>
                      </a:r>
                      <a:endParaRPr lang="en-CA" sz="1400"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288623">
                <a:tc>
                  <a:txBody>
                    <a:bodyPr/>
                    <a:lstStyle/>
                    <a:p>
                      <a:pPr algn="l" fontAlgn="b"/>
                      <a:r>
                        <a:rPr lang="en-US" sz="14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Fiscal Year</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1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465223">
                <a:tc>
                  <a:txBody>
                    <a:bodyPr/>
                    <a:lstStyle/>
                    <a:p>
                      <a:pPr algn="l" fontAlgn="b"/>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2014-2015</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2013-2014</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1400" b="1" i="0" u="none" strike="noStrike" dirty="0" smtClean="0">
                          <a:solidFill>
                            <a:schemeClr val="tx2">
                              <a:lumMod val="75000"/>
                              <a:lumOff val="25000"/>
                            </a:schemeClr>
                          </a:solidFill>
                          <a:effectLst/>
                          <a:latin typeface="Arial Rounded MT Bold" pitchFamily="34" charset="0"/>
                        </a:rPr>
                        <a:t>2012-2013</a:t>
                      </a:r>
                      <a:endParaRPr lang="en-US" sz="1400" b="1" i="0" u="none" strike="noStrike" dirty="0">
                        <a:solidFill>
                          <a:schemeClr val="tx2">
                            <a:lumMod val="75000"/>
                            <a:lumOff val="25000"/>
                          </a:schemeClr>
                        </a:solidFill>
                        <a:effectLst/>
                        <a:latin typeface="Arial Rounded MT Bold" pitchFamily="34" charset="0"/>
                      </a:endParaRPr>
                    </a:p>
                  </a:txBody>
                  <a:tcPr marL="12700" marR="12700" marT="12700" marB="0" anchor="b"/>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564616553"/>
              </p:ext>
            </p:extLst>
          </p:nvPr>
        </p:nvGraphicFramePr>
        <p:xfrm>
          <a:off x="264456" y="2499360"/>
          <a:ext cx="8624048" cy="3143680"/>
        </p:xfrm>
        <a:graphic>
          <a:graphicData uri="http://schemas.openxmlformats.org/drawingml/2006/table">
            <a:tbl>
              <a:tblPr firstRow="1" bandRow="1">
                <a:tableStyleId>{5C22544A-7EE6-4342-B048-85BDC9FD1C3A}</a:tableStyleId>
              </a:tblPr>
              <a:tblGrid>
                <a:gridCol w="2156012"/>
                <a:gridCol w="2156012"/>
                <a:gridCol w="2156012"/>
                <a:gridCol w="2156012"/>
              </a:tblGrid>
              <a:tr h="483441">
                <a:tc>
                  <a:txBody>
                    <a:bodyPr/>
                    <a:lstStyle/>
                    <a:p>
                      <a:pPr algn="l" fontAlgn="b"/>
                      <a:r>
                        <a:rPr lang="en-CA" sz="1600" b="1" i="0" u="none" strike="noStrike" dirty="0">
                          <a:solidFill>
                            <a:schemeClr val="bg1"/>
                          </a:solidFill>
                          <a:effectLst/>
                          <a:latin typeface="Arial Rounded MT Bold" pitchFamily="34" charset="0"/>
                        </a:rPr>
                        <a:t>Facilities Costs</a:t>
                      </a:r>
                    </a:p>
                  </a:txBody>
                  <a:tcPr marL="9525" marR="9525" marT="9525" marB="0" anchor="b"/>
                </a:tc>
                <a:tc>
                  <a:txBody>
                    <a:bodyPr/>
                    <a:lstStyle/>
                    <a:p>
                      <a:pPr algn="l" fontAlgn="b"/>
                      <a:endParaRPr lang="en-CA" sz="1600" b="1" i="0" u="none" strike="noStrike">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600" b="1" i="0" u="none" strike="noStrike">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endParaRPr lang="en-CA" sz="1600" b="1" i="0" u="none" strike="noStrike">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dirty="0">
                          <a:solidFill>
                            <a:schemeClr val="tx2">
                              <a:lumMod val="75000"/>
                              <a:lumOff val="25000"/>
                            </a:schemeClr>
                          </a:solidFill>
                          <a:effectLst/>
                          <a:latin typeface="Arial Rounded MT Bold" pitchFamily="34" charset="0"/>
                        </a:rPr>
                        <a:t>Electricity</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118,894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117,364</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105,613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Water and Sewer</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13,309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14,064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11,978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Garbage Removal</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4,868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4,100</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4,100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Ground Maintenance</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9,375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9,834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9,834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dirty="0">
                          <a:solidFill>
                            <a:schemeClr val="tx2">
                              <a:lumMod val="75000"/>
                              <a:lumOff val="25000"/>
                            </a:schemeClr>
                          </a:solidFill>
                          <a:effectLst/>
                          <a:latin typeface="Arial Rounded MT Bold" pitchFamily="34" charset="0"/>
                        </a:rPr>
                        <a:t>Cleaning Supplies</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3,266</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3,377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3,042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tc>
              </a:tr>
              <a:tr h="392000">
                <a:tc>
                  <a:txBody>
                    <a:bodyPr/>
                    <a:lstStyle/>
                    <a:p>
                      <a:pPr algn="l" fontAlgn="b"/>
                      <a:r>
                        <a:rPr lang="en-CA" sz="1600" b="1" i="0" u="none" strike="noStrike">
                          <a:solidFill>
                            <a:schemeClr val="tx2">
                              <a:lumMod val="75000"/>
                              <a:lumOff val="25000"/>
                            </a:schemeClr>
                          </a:solidFill>
                          <a:effectLst/>
                          <a:latin typeface="Arial Rounded MT Bold" pitchFamily="34" charset="0"/>
                        </a:rPr>
                        <a:t>Minor Repairs</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8,248</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8,366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10,109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B w="12700" cap="flat" cmpd="sng" algn="ctr">
                      <a:solidFill>
                        <a:schemeClr val="tx1"/>
                      </a:solidFill>
                      <a:prstDash val="solid"/>
                      <a:round/>
                      <a:headEnd type="none" w="med" len="med"/>
                      <a:tailEnd type="none" w="med" len="med"/>
                    </a:lnB>
                  </a:tcPr>
                </a:tc>
              </a:tr>
              <a:tr h="308239">
                <a:tc>
                  <a:txBody>
                    <a:bodyPr/>
                    <a:lstStyle/>
                    <a:p>
                      <a:pPr algn="l" fontAlgn="b"/>
                      <a:r>
                        <a:rPr lang="en-CA" sz="1600" b="1" i="0" u="none" strike="noStrike">
                          <a:solidFill>
                            <a:schemeClr val="tx2">
                              <a:lumMod val="75000"/>
                              <a:lumOff val="25000"/>
                            </a:schemeClr>
                          </a:solidFill>
                          <a:effectLst/>
                          <a:latin typeface="Arial Rounded MT Bold" pitchFamily="34" charset="0"/>
                        </a:rPr>
                        <a:t>Total</a:t>
                      </a:r>
                    </a:p>
                  </a:txBody>
                  <a:tcPr marL="9525" marR="9525" marT="9525" marB="0" anchor="b"/>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157 ,960</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157,105</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1600" b="1" i="0" u="none" strike="noStrike" dirty="0">
                          <a:solidFill>
                            <a:schemeClr val="tx2">
                              <a:lumMod val="75000"/>
                              <a:lumOff val="25000"/>
                            </a:schemeClr>
                          </a:solidFill>
                          <a:effectLst/>
                          <a:latin typeface="Arial Rounded MT Bold" pitchFamily="34" charset="0"/>
                        </a:rPr>
                        <a:t>     </a:t>
                      </a:r>
                      <a:r>
                        <a:rPr lang="en-CA" sz="1600" b="1" i="0" u="none" strike="noStrike" dirty="0" smtClean="0">
                          <a:solidFill>
                            <a:schemeClr val="tx2">
                              <a:lumMod val="75000"/>
                              <a:lumOff val="25000"/>
                            </a:schemeClr>
                          </a:solidFill>
                          <a:effectLst/>
                          <a:latin typeface="Arial Rounded MT Bold" pitchFamily="34" charset="0"/>
                        </a:rPr>
                        <a:t>      144,676 </a:t>
                      </a:r>
                      <a:endParaRPr lang="en-CA" sz="16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2017895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tx2">
                    <a:lumMod val="75000"/>
                    <a:lumOff val="25000"/>
                  </a:schemeClr>
                </a:solidFill>
                <a:latin typeface="Arial Rounded MT Bold" pitchFamily="34" charset="0"/>
              </a:rPr>
              <a:t>Total Costs-</a:t>
            </a:r>
            <a:r>
              <a:rPr lang="en-US" b="1" dirty="0" err="1" smtClean="0">
                <a:solidFill>
                  <a:schemeClr val="tx2">
                    <a:lumMod val="75000"/>
                    <a:lumOff val="25000"/>
                  </a:schemeClr>
                </a:solidFill>
                <a:latin typeface="Arial Rounded MT Bold" pitchFamily="34" charset="0"/>
              </a:rPr>
              <a:t>Nackawic</a:t>
            </a:r>
            <a:r>
              <a:rPr lang="en-US" b="1" dirty="0" smtClean="0">
                <a:solidFill>
                  <a:schemeClr val="tx2">
                    <a:lumMod val="75000"/>
                    <a:lumOff val="25000"/>
                  </a:schemeClr>
                </a:solidFill>
                <a:latin typeface="Arial Rounded MT Bold" pitchFamily="34" charset="0"/>
              </a:rPr>
              <a:t> High School</a:t>
            </a:r>
            <a:endParaRPr lang="en-CA" b="1" dirty="0">
              <a:solidFill>
                <a:schemeClr val="tx2">
                  <a:lumMod val="75000"/>
                  <a:lumOff val="25000"/>
                </a:schemeClr>
              </a:solidFill>
              <a:latin typeface="Arial Rounded MT Bold" pitchFamily="34" charset="0"/>
            </a:endParaRPr>
          </a:p>
        </p:txBody>
      </p:sp>
      <p:sp>
        <p:nvSpPr>
          <p:cNvPr id="3" name="Footer Placeholder 2"/>
          <p:cNvSpPr>
            <a:spLocks noGrp="1"/>
          </p:cNvSpPr>
          <p:nvPr>
            <p:ph type="ftr" sz="quarter" idx="11"/>
          </p:nvPr>
        </p:nvSpPr>
        <p:spPr/>
        <p:txBody>
          <a:bodyPr/>
          <a:lstStyle/>
          <a:p>
            <a:r>
              <a:rPr lang="en-US" smtClean="0">
                <a:solidFill>
                  <a:prstClr val="white"/>
                </a:solidFill>
              </a:rPr>
              <a:t>September 2015</a:t>
            </a:r>
            <a:endParaRPr lang="en-US" dirty="0">
              <a:solidFill>
                <a:prstClr val="white"/>
              </a:solidFill>
            </a:endParaRPr>
          </a:p>
        </p:txBody>
      </p:sp>
      <p:sp>
        <p:nvSpPr>
          <p:cNvPr id="4" name="Slide Number Placeholder 3"/>
          <p:cNvSpPr>
            <a:spLocks noGrp="1"/>
          </p:cNvSpPr>
          <p:nvPr>
            <p:ph type="sldNum" sz="quarter" idx="12"/>
          </p:nvPr>
        </p:nvSpPr>
        <p:spPr/>
        <p:txBody>
          <a:bodyPr/>
          <a:lstStyle/>
          <a:p>
            <a:fld id="{7F5CE407-6216-4202-80E4-A30DC2F709B2}" type="slidenum">
              <a:rPr lang="en-US" sz="1200" smtClean="0">
                <a:solidFill>
                  <a:prstClr val="white"/>
                </a:solidFill>
              </a:rPr>
              <a:pPr/>
              <a:t>92</a:t>
            </a:fld>
            <a:endParaRPr lang="en-US" sz="1200" dirty="0">
              <a:solidFill>
                <a:prstClr val="white"/>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65398446"/>
              </p:ext>
            </p:extLst>
          </p:nvPr>
        </p:nvGraphicFramePr>
        <p:xfrm>
          <a:off x="264459" y="1600200"/>
          <a:ext cx="8559502" cy="1766106"/>
        </p:xfrm>
        <a:graphic>
          <a:graphicData uri="http://schemas.openxmlformats.org/drawingml/2006/table">
            <a:tbl>
              <a:tblPr firstRow="1" bandRow="1">
                <a:tableStyleId>{5C22544A-7EE6-4342-B048-85BDC9FD1C3A}</a:tableStyleId>
              </a:tblPr>
              <a:tblGrid>
                <a:gridCol w="2374887"/>
                <a:gridCol w="2085559"/>
                <a:gridCol w="2230222"/>
                <a:gridCol w="1868834"/>
              </a:tblGrid>
              <a:tr h="389155">
                <a:tc>
                  <a:txBody>
                    <a:bodyPr/>
                    <a:lstStyle/>
                    <a:p>
                      <a:endParaRPr lang="en-CA" sz="2400" dirty="0"/>
                    </a:p>
                  </a:txBody>
                  <a:tcPr/>
                </a:tc>
                <a:tc gridSpan="3">
                  <a:txBody>
                    <a:bodyPr/>
                    <a:lstStyle/>
                    <a:p>
                      <a:pPr algn="ctr"/>
                      <a:r>
                        <a:rPr lang="en-US" sz="2400" dirty="0" smtClean="0">
                          <a:latin typeface="Arial Rounded MT Bold" pitchFamily="34" charset="0"/>
                        </a:rPr>
                        <a:t>Actual Costs</a:t>
                      </a:r>
                      <a:endParaRPr lang="en-CA" sz="2400" dirty="0">
                        <a:latin typeface="Arial Rounded MT Bold" pitchFamily="34" charset="0"/>
                      </a:endParaRPr>
                    </a:p>
                  </a:txBody>
                  <a:tcPr/>
                </a:tc>
                <a:tc hMerge="1">
                  <a:txBody>
                    <a:bodyPr/>
                    <a:lstStyle/>
                    <a:p>
                      <a:endParaRPr lang="en-CA" dirty="0"/>
                    </a:p>
                  </a:txBody>
                  <a:tcPr/>
                </a:tc>
                <a:tc hMerge="1">
                  <a:txBody>
                    <a:bodyPr/>
                    <a:lstStyle/>
                    <a:p>
                      <a:endParaRPr lang="en-CA" dirty="0"/>
                    </a:p>
                  </a:txBody>
                  <a:tcPr/>
                </a:tc>
              </a:tr>
              <a:tr h="288623">
                <a:tc>
                  <a:txBody>
                    <a:bodyPr/>
                    <a:lstStyle/>
                    <a:p>
                      <a:pPr algn="l" fontAlgn="b"/>
                      <a:r>
                        <a:rPr lang="en-US" sz="2400" b="1" i="0" u="none" strike="noStrike" dirty="0">
                          <a:solidFill>
                            <a:schemeClr val="tx2">
                              <a:lumMod val="75000"/>
                              <a:lumOff val="25000"/>
                            </a:schemeClr>
                          </a:solidFill>
                          <a:effectLst/>
                          <a:latin typeface="Arial Rounded MT Bold" pitchFamily="34" charset="0"/>
                        </a:rPr>
                        <a:t>Cost Centers</a:t>
                      </a:r>
                    </a:p>
                  </a:txBody>
                  <a:tcPr marL="12700" marR="12700" marT="12700" marB="0" anchor="b"/>
                </a:tc>
                <a:tc>
                  <a:txBody>
                    <a:bodyPr/>
                    <a:lstStyle/>
                    <a:p>
                      <a:pPr algn="ctr" fontAlgn="b"/>
                      <a:r>
                        <a:rPr lang="en-US" sz="2400" b="1" i="0" u="none" strike="noStrike" dirty="0" smtClean="0">
                          <a:solidFill>
                            <a:schemeClr val="tx2">
                              <a:lumMod val="75000"/>
                              <a:lumOff val="25000"/>
                            </a:schemeClr>
                          </a:solidFill>
                          <a:effectLst/>
                          <a:latin typeface="Arial Rounded MT Bold" pitchFamily="34" charset="0"/>
                        </a:rPr>
                        <a:t>Fiscal Year</a:t>
                      </a:r>
                      <a:endParaRPr lang="en-US" sz="2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2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c>
                  <a:txBody>
                    <a:bodyPr/>
                    <a:lstStyle/>
                    <a:p>
                      <a:pPr algn="ctr" fontAlgn="b"/>
                      <a:r>
                        <a:rPr lang="en-US" sz="2400" b="1" i="0" u="none" strike="noStrike" dirty="0">
                          <a:solidFill>
                            <a:schemeClr val="tx2">
                              <a:lumMod val="75000"/>
                              <a:lumOff val="25000"/>
                            </a:schemeClr>
                          </a:solidFill>
                          <a:effectLst/>
                          <a:latin typeface="Arial Rounded MT Bold" pitchFamily="34" charset="0"/>
                        </a:rPr>
                        <a:t>Fiscal Year</a:t>
                      </a:r>
                    </a:p>
                  </a:txBody>
                  <a:tcPr marL="12700" marR="12700" marT="12700" marB="0" anchor="b"/>
                </a:tc>
              </a:tr>
              <a:tr h="465223">
                <a:tc>
                  <a:txBody>
                    <a:bodyPr/>
                    <a:lstStyle/>
                    <a:p>
                      <a:pPr algn="l" fontAlgn="b"/>
                      <a:endParaRPr lang="en-US" sz="2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ctr" fontAlgn="b"/>
                      <a:r>
                        <a:rPr lang="en-US" sz="2000" b="1" i="0" u="none" strike="noStrike" dirty="0" smtClean="0">
                          <a:solidFill>
                            <a:schemeClr val="tx2">
                              <a:lumMod val="75000"/>
                              <a:lumOff val="25000"/>
                            </a:schemeClr>
                          </a:solidFill>
                          <a:effectLst/>
                          <a:latin typeface="Arial Rounded MT Bold" pitchFamily="34" charset="0"/>
                        </a:rPr>
                        <a:t>2014-2015</a:t>
                      </a:r>
                      <a:endParaRPr lang="en-US" sz="20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chemeClr val="tx2">
                              <a:lumMod val="75000"/>
                              <a:lumOff val="25000"/>
                            </a:schemeClr>
                          </a:solidFill>
                          <a:effectLst/>
                          <a:latin typeface="Arial Rounded MT Bold" pitchFamily="34" charset="0"/>
                        </a:rPr>
                        <a:t>2013-2014</a:t>
                      </a:r>
                      <a:endParaRPr lang="en-US" sz="20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c>
                  <a:txBody>
                    <a:bodyPr/>
                    <a:lstStyle/>
                    <a:p>
                      <a:pPr algn="ctr" fontAlgn="b"/>
                      <a:r>
                        <a:rPr lang="en-US" sz="2000" b="1" i="0" u="none" strike="noStrike" dirty="0" smtClean="0">
                          <a:solidFill>
                            <a:schemeClr val="tx2">
                              <a:lumMod val="75000"/>
                              <a:lumOff val="25000"/>
                            </a:schemeClr>
                          </a:solidFill>
                          <a:effectLst/>
                          <a:latin typeface="Arial Rounded MT Bold" pitchFamily="34" charset="0"/>
                        </a:rPr>
                        <a:t>2012-2013</a:t>
                      </a:r>
                      <a:endParaRPr lang="en-US" sz="2000" b="1" i="0" u="none" strike="noStrike" dirty="0">
                        <a:solidFill>
                          <a:schemeClr val="tx2">
                            <a:lumMod val="75000"/>
                            <a:lumOff val="25000"/>
                          </a:schemeClr>
                        </a:solidFill>
                        <a:effectLst/>
                        <a:latin typeface="Arial Rounded MT Bold" pitchFamily="34" charset="0"/>
                      </a:endParaRPr>
                    </a:p>
                  </a:txBody>
                  <a:tcPr marL="12700" marR="12700" marT="12700" marB="0" anchor="b">
                    <a:lnB w="12700" cap="flat" cmpd="sng" algn="ctr">
                      <a:solidFill>
                        <a:schemeClr val="tx1"/>
                      </a:solidFill>
                      <a:prstDash val="solid"/>
                      <a:round/>
                      <a:headEnd type="none" w="med" len="med"/>
                      <a:tailEnd type="none" w="med" len="med"/>
                    </a:lnB>
                  </a:tcPr>
                </a:tc>
              </a:tr>
              <a:tr h="465223">
                <a:tc>
                  <a:txBody>
                    <a:bodyPr/>
                    <a:lstStyle/>
                    <a:p>
                      <a:pPr algn="l" fontAlgn="b"/>
                      <a:r>
                        <a:rPr lang="en-US" sz="2400" b="1" i="0" u="none" strike="noStrike" dirty="0" smtClean="0">
                          <a:solidFill>
                            <a:schemeClr val="tx2">
                              <a:lumMod val="75000"/>
                              <a:lumOff val="25000"/>
                            </a:schemeClr>
                          </a:solidFill>
                          <a:effectLst/>
                          <a:latin typeface="Arial Rounded MT Bold" pitchFamily="34" charset="0"/>
                        </a:rPr>
                        <a:t>TOTAL COSTS</a:t>
                      </a:r>
                      <a:endParaRPr lang="en-US" sz="2400" b="1" i="0" u="none" strike="noStrike" dirty="0">
                        <a:solidFill>
                          <a:schemeClr val="tx2">
                            <a:lumMod val="75000"/>
                            <a:lumOff val="25000"/>
                          </a:schemeClr>
                        </a:solidFill>
                        <a:effectLst/>
                        <a:latin typeface="Arial Rounded MT Bold" pitchFamily="34" charset="0"/>
                      </a:endParaRPr>
                    </a:p>
                  </a:txBody>
                  <a:tcPr marL="12700" marR="12700" marT="12700" marB="0" anchor="b"/>
                </a:tc>
                <a:tc>
                  <a:txBody>
                    <a:bodyPr/>
                    <a:lstStyle/>
                    <a:p>
                      <a:pPr algn="r" fontAlgn="b"/>
                      <a:r>
                        <a:rPr lang="en-CA" sz="2400" b="1" i="0" u="none" strike="noStrike" dirty="0">
                          <a:solidFill>
                            <a:schemeClr val="tx2">
                              <a:lumMod val="75000"/>
                              <a:lumOff val="25000"/>
                            </a:schemeClr>
                          </a:solidFill>
                          <a:effectLst/>
                          <a:latin typeface="Arial Rounded MT Bold" pitchFamily="34" charset="0"/>
                        </a:rPr>
                        <a:t>       </a:t>
                      </a:r>
                      <a:r>
                        <a:rPr lang="en-CA" sz="2400" b="1" i="0" u="none" strike="noStrike" dirty="0" smtClean="0">
                          <a:solidFill>
                            <a:schemeClr val="tx2">
                              <a:lumMod val="75000"/>
                              <a:lumOff val="25000"/>
                            </a:schemeClr>
                          </a:solidFill>
                          <a:effectLst/>
                          <a:latin typeface="Arial Rounded MT Bold" pitchFamily="34" charset="0"/>
                        </a:rPr>
                        <a:t>1,951,229   </a:t>
                      </a:r>
                      <a:endParaRPr lang="en-CA" sz="2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2400" b="1" i="0" u="none" strike="noStrike" dirty="0">
                          <a:solidFill>
                            <a:schemeClr val="tx2">
                              <a:lumMod val="75000"/>
                              <a:lumOff val="25000"/>
                            </a:schemeClr>
                          </a:solidFill>
                          <a:effectLst/>
                          <a:latin typeface="Arial Rounded MT Bold" pitchFamily="34" charset="0"/>
                        </a:rPr>
                        <a:t>      </a:t>
                      </a:r>
                      <a:r>
                        <a:rPr lang="en-CA" sz="2400" b="1" i="0" u="none" strike="noStrike" dirty="0" smtClean="0">
                          <a:solidFill>
                            <a:schemeClr val="tx2">
                              <a:lumMod val="75000"/>
                              <a:lumOff val="25000"/>
                            </a:schemeClr>
                          </a:solidFill>
                          <a:effectLst/>
                          <a:latin typeface="Arial Rounded MT Bold" pitchFamily="34" charset="0"/>
                        </a:rPr>
                        <a:t>1,908,363 </a:t>
                      </a:r>
                      <a:endParaRPr lang="en-CA" sz="2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CA" sz="2400" b="1" i="0" u="none" strike="noStrike" dirty="0">
                          <a:solidFill>
                            <a:schemeClr val="tx2">
                              <a:lumMod val="75000"/>
                              <a:lumOff val="25000"/>
                            </a:schemeClr>
                          </a:solidFill>
                          <a:effectLst/>
                          <a:latin typeface="Arial Rounded MT Bold" pitchFamily="34" charset="0"/>
                        </a:rPr>
                        <a:t>     </a:t>
                      </a:r>
                      <a:r>
                        <a:rPr lang="en-CA" sz="2400" b="1" i="0" u="none" strike="noStrike" dirty="0" smtClean="0">
                          <a:solidFill>
                            <a:schemeClr val="tx2">
                              <a:lumMod val="75000"/>
                              <a:lumOff val="25000"/>
                            </a:schemeClr>
                          </a:solidFill>
                          <a:effectLst/>
                          <a:latin typeface="Arial Rounded MT Bold" pitchFamily="34" charset="0"/>
                        </a:rPr>
                        <a:t>1,803,276 </a:t>
                      </a:r>
                      <a:endParaRPr lang="en-CA" sz="2400" b="1" i="0" u="none" strike="noStrike" dirty="0">
                        <a:solidFill>
                          <a:schemeClr val="tx2">
                            <a:lumMod val="75000"/>
                            <a:lumOff val="25000"/>
                          </a:schemeClr>
                        </a:solidFill>
                        <a:effectLst/>
                        <a:latin typeface="Arial Rounded MT Bold" pitchFamily="34" charset="0"/>
                      </a:endParaRPr>
                    </a:p>
                  </a:txBody>
                  <a:tcPr marL="9525" marR="9525" marT="9525"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1491822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399" y="611872"/>
            <a:ext cx="7636240" cy="1162050"/>
          </a:xfrm>
        </p:spPr>
        <p:txBody>
          <a:bodyPr/>
          <a:lstStyle/>
          <a:p>
            <a:r>
              <a:rPr lang="en-US" dirty="0" smtClean="0"/>
              <a:t>Economic Development</a:t>
            </a:r>
            <a:endParaRPr lang="en-US" dirty="0"/>
          </a:p>
        </p:txBody>
      </p:sp>
      <p:sp>
        <p:nvSpPr>
          <p:cNvPr id="8" name="Text Placeholder 7"/>
          <p:cNvSpPr>
            <a:spLocks noGrp="1"/>
          </p:cNvSpPr>
          <p:nvPr>
            <p:ph type="body" sz="half" idx="2"/>
          </p:nvPr>
        </p:nvSpPr>
        <p:spPr/>
        <p:txBody>
          <a:bodyPr/>
          <a:lstStyle/>
          <a:p>
            <a:endParaRPr lang="en-US" b="1" dirty="0" smtClean="0">
              <a:solidFill>
                <a:schemeClr val="tx2">
                  <a:lumMod val="75000"/>
                  <a:lumOff val="25000"/>
                </a:schemeClr>
              </a:solidFill>
              <a:latin typeface="Arial Rounded MT Bold" pitchFamily="34" charset="0"/>
            </a:endParaRPr>
          </a:p>
          <a:p>
            <a:pPr algn="l"/>
            <a:r>
              <a:rPr lang="en-US" b="1" dirty="0" smtClean="0">
                <a:solidFill>
                  <a:schemeClr val="tx2">
                    <a:lumMod val="75000"/>
                    <a:lumOff val="25000"/>
                  </a:schemeClr>
                </a:solidFill>
                <a:latin typeface="Arial Rounded MT Bold" pitchFamily="34" charset="0"/>
              </a:rPr>
              <a:t>Based on consultations </a:t>
            </a:r>
            <a:r>
              <a:rPr lang="en-US" b="1" dirty="0">
                <a:solidFill>
                  <a:schemeClr val="tx2">
                    <a:lumMod val="75000"/>
                    <a:lumOff val="25000"/>
                  </a:schemeClr>
                </a:solidFill>
                <a:latin typeface="Arial Rounded MT Bold" pitchFamily="34" charset="0"/>
              </a:rPr>
              <a:t>with  </a:t>
            </a:r>
            <a:r>
              <a:rPr lang="en-US" b="1" dirty="0" smtClean="0">
                <a:solidFill>
                  <a:schemeClr val="tx2">
                    <a:lumMod val="75000"/>
                    <a:lumOff val="25000"/>
                  </a:schemeClr>
                </a:solidFill>
                <a:latin typeface="Arial Rounded MT Bold" pitchFamily="34" charset="0"/>
              </a:rPr>
              <a:t>the following:</a:t>
            </a:r>
          </a:p>
          <a:p>
            <a:pPr marL="285750" indent="-285750" algn="l">
              <a:buFont typeface="Arial" panose="020B0604020202020204" pitchFamily="34" charset="0"/>
              <a:buChar char="•"/>
            </a:pPr>
            <a:r>
              <a:rPr lang="en-US" b="1" dirty="0" smtClean="0">
                <a:solidFill>
                  <a:schemeClr val="tx2">
                    <a:lumMod val="75000"/>
                    <a:lumOff val="25000"/>
                  </a:schemeClr>
                </a:solidFill>
                <a:latin typeface="Arial Rounded MT Bold" pitchFamily="34" charset="0"/>
              </a:rPr>
              <a:t>Representatives </a:t>
            </a:r>
            <a:r>
              <a:rPr lang="en-US" b="1" dirty="0">
                <a:solidFill>
                  <a:schemeClr val="tx2">
                    <a:lumMod val="75000"/>
                    <a:lumOff val="25000"/>
                  </a:schemeClr>
                </a:solidFill>
                <a:latin typeface="Arial Rounded MT Bold" pitchFamily="34" charset="0"/>
              </a:rPr>
              <a:t>of the Nackawic Town Council </a:t>
            </a:r>
            <a:endParaRPr lang="en-US" b="1" dirty="0" smtClean="0">
              <a:solidFill>
                <a:schemeClr val="tx2">
                  <a:lumMod val="75000"/>
                  <a:lumOff val="25000"/>
                </a:schemeClr>
              </a:solidFill>
              <a:latin typeface="Arial Rounded MT Bold" pitchFamily="34" charset="0"/>
            </a:endParaRPr>
          </a:p>
          <a:p>
            <a:pPr marL="285750" indent="-285750" algn="l">
              <a:buFont typeface="Arial" panose="020B0604020202020204" pitchFamily="34" charset="0"/>
              <a:buChar char="•"/>
            </a:pPr>
            <a:r>
              <a:rPr lang="en-US" b="1" dirty="0" smtClean="0">
                <a:solidFill>
                  <a:schemeClr val="tx2">
                    <a:lumMod val="75000"/>
                    <a:lumOff val="25000"/>
                  </a:schemeClr>
                </a:solidFill>
                <a:latin typeface="Arial Rounded MT Bold" pitchFamily="34" charset="0"/>
              </a:rPr>
              <a:t> Chief </a:t>
            </a:r>
            <a:r>
              <a:rPr lang="en-US" b="1" dirty="0">
                <a:solidFill>
                  <a:schemeClr val="tx2">
                    <a:lumMod val="75000"/>
                    <a:lumOff val="25000"/>
                  </a:schemeClr>
                </a:solidFill>
                <a:latin typeface="Arial Rounded MT Bold" pitchFamily="34" charset="0"/>
              </a:rPr>
              <a:t>Administrative </a:t>
            </a:r>
            <a:r>
              <a:rPr lang="en-US" b="1" dirty="0" smtClean="0">
                <a:solidFill>
                  <a:schemeClr val="tx2">
                    <a:lumMod val="75000"/>
                    <a:lumOff val="25000"/>
                  </a:schemeClr>
                </a:solidFill>
                <a:latin typeface="Arial Rounded MT Bold" pitchFamily="34" charset="0"/>
              </a:rPr>
              <a:t>Officer  </a:t>
            </a:r>
            <a:endParaRPr lang="en-US" b="1" dirty="0">
              <a:solidFill>
                <a:schemeClr val="tx2">
                  <a:lumMod val="75000"/>
                  <a:lumOff val="25000"/>
                </a:schemeClr>
              </a:solidFill>
              <a:latin typeface="Arial Rounded MT Bold" pitchFamily="34" charset="0"/>
            </a:endParaRPr>
          </a:p>
          <a:p>
            <a:pPr algn="l"/>
            <a:r>
              <a:rPr lang="en-US" dirty="0">
                <a:solidFill>
                  <a:schemeClr val="tx2">
                    <a:lumMod val="75000"/>
                    <a:lumOff val="25000"/>
                  </a:schemeClr>
                </a:solidFill>
                <a:latin typeface="Arial Rounded MT Bold" pitchFamily="34" charset="0"/>
              </a:rPr>
              <a:t> </a:t>
            </a:r>
            <a:endParaRPr lang="en-CA" dirty="0">
              <a:solidFill>
                <a:schemeClr val="tx2">
                  <a:lumMod val="75000"/>
                  <a:lumOff val="25000"/>
                </a:schemeClr>
              </a:solidFill>
              <a:latin typeface="Arial Rounded MT Bold" pitchFamily="34" charset="0"/>
            </a:endParaRPr>
          </a:p>
          <a:p>
            <a:endParaRPr lang="en-US" dirty="0"/>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93</a:t>
            </a:fld>
            <a:endParaRPr lang="en-US" sz="1200" dirty="0"/>
          </a:p>
        </p:txBody>
      </p:sp>
      <p:pic>
        <p:nvPicPr>
          <p:cNvPr id="9" name="Content Placeholder 8"/>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4743450" y="1871600"/>
            <a:ext cx="3840163" cy="2568699"/>
          </a:xfrm>
          <a:prstGeom prst="rect">
            <a:avLst/>
          </a:prstGeom>
        </p:spPr>
      </p:pic>
    </p:spTree>
    <p:extLst>
      <p:ext uri="{BB962C8B-B14F-4D97-AF65-F5344CB8AC3E}">
        <p14:creationId xmlns:p14="http://schemas.microsoft.com/office/powerpoint/2010/main" val="110423814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b="1" dirty="0">
                <a:latin typeface="Calibri" panose="020F0502020204030204" pitchFamily="34" charset="0"/>
              </a:rPr>
              <a:t>Nackawic</a:t>
            </a:r>
            <a:br>
              <a:rPr lang="en-US" b="1" dirty="0">
                <a:latin typeface="Calibri" panose="020F0502020204030204" pitchFamily="34" charset="0"/>
              </a:rPr>
            </a:br>
            <a:r>
              <a:rPr lang="en-US" b="1" dirty="0">
                <a:latin typeface="Calibri" panose="020F0502020204030204" pitchFamily="34" charset="0"/>
              </a:rPr>
              <a:t>Community</a:t>
            </a:r>
            <a:endParaRPr lang="en-US" dirty="0"/>
          </a:p>
        </p:txBody>
      </p:sp>
      <p:sp>
        <p:nvSpPr>
          <p:cNvPr id="7" name="Content Placeholder 6"/>
          <p:cNvSpPr>
            <a:spLocks noGrp="1"/>
          </p:cNvSpPr>
          <p:nvPr>
            <p:ph idx="1"/>
          </p:nvPr>
        </p:nvSpPr>
        <p:spPr>
          <a:xfrm>
            <a:off x="4742824" y="368300"/>
            <a:ext cx="4145682" cy="5575300"/>
          </a:xfrm>
        </p:spPr>
        <p:txBody>
          <a:bodyPr/>
          <a:lstStyle/>
          <a:p>
            <a:pPr marL="0" lvl="0" indent="0" eaLnBrk="0" fontAlgn="base" hangingPunct="0">
              <a:spcBef>
                <a:spcPct val="0"/>
              </a:spcBef>
              <a:spcAft>
                <a:spcPct val="0"/>
              </a:spcAft>
              <a:buClrTx/>
              <a:buSzTx/>
              <a:buNone/>
            </a:pPr>
            <a:r>
              <a:rPr lang="en-US" altLang="en-US" sz="1800" dirty="0">
                <a:solidFill>
                  <a:schemeClr val="tx1"/>
                </a:solidFill>
                <a:latin typeface="Arial" panose="020B0604020202020204" pitchFamily="34" charset="0"/>
              </a:rPr>
              <a:t>2013 Population (Town Only) -- 1044 </a:t>
            </a:r>
          </a:p>
          <a:p>
            <a:pPr marL="0" lvl="0" indent="0" eaLnBrk="0" fontAlgn="base" hangingPunct="0">
              <a:spcBef>
                <a:spcPct val="0"/>
              </a:spcBef>
              <a:spcAft>
                <a:spcPct val="0"/>
              </a:spcAft>
              <a:buClrTx/>
              <a:buSzTx/>
              <a:buNone/>
            </a:pPr>
            <a:r>
              <a:rPr lang="en-US" altLang="en-US" sz="1800" dirty="0" smtClean="0">
                <a:solidFill>
                  <a:schemeClr val="tx1"/>
                </a:solidFill>
                <a:latin typeface="Arial" panose="020B0604020202020204" pitchFamily="34" charset="0"/>
              </a:rPr>
              <a:t>Land </a:t>
            </a:r>
            <a:r>
              <a:rPr lang="en-US" altLang="en-US" sz="1800" dirty="0">
                <a:solidFill>
                  <a:schemeClr val="tx1"/>
                </a:solidFill>
                <a:latin typeface="Arial" panose="020B0604020202020204" pitchFamily="34" charset="0"/>
              </a:rPr>
              <a:t>Mass -- 8.45 </a:t>
            </a:r>
            <a:r>
              <a:rPr lang="en-US" altLang="en-US" sz="1800" dirty="0" smtClean="0">
                <a:solidFill>
                  <a:schemeClr val="tx1"/>
                </a:solidFill>
                <a:latin typeface="Arial" panose="020B0604020202020204" pitchFamily="34" charset="0"/>
              </a:rPr>
              <a:t>km²</a:t>
            </a:r>
          </a:p>
          <a:p>
            <a:pPr marL="0" lvl="0" indent="0" eaLnBrk="0" fontAlgn="base" hangingPunct="0">
              <a:spcBef>
                <a:spcPct val="0"/>
              </a:spcBef>
              <a:spcAft>
                <a:spcPct val="0"/>
              </a:spcAft>
              <a:buClrTx/>
              <a:buSzTx/>
              <a:buNone/>
            </a:pPr>
            <a:r>
              <a:rPr lang="en-US" altLang="en-US" sz="1800" dirty="0" smtClean="0">
                <a:solidFill>
                  <a:schemeClr val="tx1"/>
                </a:solidFill>
                <a:latin typeface="Arial" panose="020B0604020202020204" pitchFamily="34" charset="0"/>
              </a:rPr>
              <a:t>Population </a:t>
            </a:r>
            <a:r>
              <a:rPr lang="en-US" altLang="en-US" sz="1800" dirty="0">
                <a:solidFill>
                  <a:schemeClr val="tx1"/>
                </a:solidFill>
                <a:latin typeface="Arial" panose="020B0604020202020204" pitchFamily="34" charset="0"/>
              </a:rPr>
              <a:t>density -- 123.3 </a:t>
            </a:r>
            <a:r>
              <a:rPr lang="en-US" altLang="en-US" sz="1800" dirty="0" smtClean="0">
                <a:solidFill>
                  <a:schemeClr val="tx1"/>
                </a:solidFill>
                <a:latin typeface="Arial" panose="020B0604020202020204" pitchFamily="34" charset="0"/>
              </a:rPr>
              <a:t>people/km²</a:t>
            </a:r>
          </a:p>
          <a:p>
            <a:pPr marL="0" lvl="0" indent="0" eaLnBrk="0" fontAlgn="base" hangingPunct="0">
              <a:spcBef>
                <a:spcPct val="0"/>
              </a:spcBef>
              <a:spcAft>
                <a:spcPct val="0"/>
              </a:spcAft>
              <a:buClrTx/>
              <a:buSzTx/>
              <a:buNone/>
            </a:pPr>
            <a:r>
              <a:rPr lang="en-US" altLang="en-US" sz="1800" dirty="0" smtClean="0">
                <a:solidFill>
                  <a:schemeClr val="tx1"/>
                </a:solidFill>
                <a:latin typeface="Arial" panose="020B0604020202020204" pitchFamily="34" charset="0"/>
              </a:rPr>
              <a:t>Pop </a:t>
            </a:r>
            <a:r>
              <a:rPr lang="en-US" altLang="en-US" sz="1800" dirty="0">
                <a:solidFill>
                  <a:schemeClr val="tx1"/>
                </a:solidFill>
                <a:latin typeface="Arial" panose="020B0604020202020204" pitchFamily="34" charset="0"/>
              </a:rPr>
              <a:t>surrounding area App. </a:t>
            </a:r>
            <a:r>
              <a:rPr lang="en-US" altLang="en-US" sz="1800" dirty="0" smtClean="0">
                <a:solidFill>
                  <a:schemeClr val="tx1"/>
                </a:solidFill>
                <a:latin typeface="Arial" panose="020B0604020202020204" pitchFamily="34" charset="0"/>
              </a:rPr>
              <a:t>7000</a:t>
            </a:r>
          </a:p>
          <a:p>
            <a:pPr marL="457200" lvl="1" indent="0" eaLnBrk="0" fontAlgn="base" hangingPunct="0">
              <a:spcBef>
                <a:spcPct val="0"/>
              </a:spcBef>
              <a:spcAft>
                <a:spcPct val="0"/>
              </a:spcAft>
              <a:buClrTx/>
              <a:buSzTx/>
              <a:buNone/>
            </a:pPr>
            <a:endParaRPr lang="en-US" altLang="en-US" sz="1800" dirty="0" smtClean="0">
              <a:solidFill>
                <a:schemeClr val="tx1"/>
              </a:solidFill>
              <a:latin typeface="Arial" panose="020B0604020202020204" pitchFamily="34" charset="0"/>
            </a:endParaRPr>
          </a:p>
          <a:p>
            <a:pPr marL="457200" lvl="1" indent="0" eaLnBrk="0" fontAlgn="base" hangingPunct="0">
              <a:spcBef>
                <a:spcPct val="0"/>
              </a:spcBef>
              <a:spcAft>
                <a:spcPct val="0"/>
              </a:spcAft>
              <a:buClrTx/>
              <a:buSzTx/>
              <a:buNone/>
            </a:pPr>
            <a:r>
              <a:rPr lang="en-US" altLang="en-US" sz="1800" dirty="0" smtClean="0">
                <a:solidFill>
                  <a:schemeClr val="tx1"/>
                </a:solidFill>
                <a:latin typeface="Arial" panose="020B0604020202020204" pitchFamily="34" charset="0"/>
              </a:rPr>
              <a:t>Language usage -- 90% English</a:t>
            </a:r>
          </a:p>
          <a:p>
            <a:pPr marL="457200" lvl="1" indent="0" eaLnBrk="0" fontAlgn="base" hangingPunct="0">
              <a:spcBef>
                <a:spcPct val="0"/>
              </a:spcBef>
              <a:spcAft>
                <a:spcPct val="0"/>
              </a:spcAft>
              <a:buClrTx/>
              <a:buSzTx/>
              <a:buNone/>
            </a:pPr>
            <a:endParaRPr lang="en-US" altLang="en-US" sz="1800" dirty="0" smtClean="0">
              <a:solidFill>
                <a:schemeClr val="tx1"/>
              </a:solidFill>
              <a:latin typeface="Arial" panose="020B0604020202020204" pitchFamily="34" charset="0"/>
            </a:endParaRPr>
          </a:p>
          <a:p>
            <a:pPr marL="457200" lvl="1" indent="0" eaLnBrk="0" fontAlgn="base" hangingPunct="0">
              <a:spcBef>
                <a:spcPct val="0"/>
              </a:spcBef>
              <a:spcAft>
                <a:spcPct val="0"/>
              </a:spcAft>
              <a:buClrTx/>
              <a:buSzTx/>
              <a:buNone/>
            </a:pPr>
            <a:r>
              <a:rPr lang="en-US" altLang="en-US" sz="1800" dirty="0" smtClean="0">
                <a:solidFill>
                  <a:schemeClr val="tx1"/>
                </a:solidFill>
                <a:latin typeface="Arial" panose="020B0604020202020204" pitchFamily="34" charset="0"/>
              </a:rPr>
              <a:t>Ratio </a:t>
            </a:r>
            <a:r>
              <a:rPr lang="en-US" altLang="en-US" sz="1800" dirty="0">
                <a:solidFill>
                  <a:schemeClr val="tx1"/>
                </a:solidFill>
                <a:latin typeface="Arial" panose="020B0604020202020204" pitchFamily="34" charset="0"/>
              </a:rPr>
              <a:t>male/female -- 50/50</a:t>
            </a:r>
          </a:p>
          <a:p>
            <a:pPr marL="457200" lvl="1" indent="0" eaLnBrk="0" fontAlgn="base" hangingPunct="0">
              <a:spcBef>
                <a:spcPct val="0"/>
              </a:spcBef>
              <a:spcAft>
                <a:spcPct val="0"/>
              </a:spcAft>
              <a:buClrTx/>
              <a:buSzTx/>
              <a:buNone/>
            </a:pPr>
            <a:endParaRPr lang="en-US" altLang="en-US" sz="1800" dirty="0" smtClean="0">
              <a:solidFill>
                <a:schemeClr val="tx1"/>
              </a:solidFill>
              <a:latin typeface="Arial" panose="020B0604020202020204" pitchFamily="34" charset="0"/>
            </a:endParaRPr>
          </a:p>
          <a:p>
            <a:pPr marL="457200" lvl="1" indent="0" eaLnBrk="0" fontAlgn="base" hangingPunct="0">
              <a:spcBef>
                <a:spcPct val="0"/>
              </a:spcBef>
              <a:spcAft>
                <a:spcPct val="0"/>
              </a:spcAft>
              <a:buClrTx/>
              <a:buSzTx/>
              <a:buNone/>
            </a:pPr>
            <a:r>
              <a:rPr lang="en-US" altLang="en-US" sz="1800" dirty="0" smtClean="0">
                <a:solidFill>
                  <a:schemeClr val="tx1"/>
                </a:solidFill>
                <a:latin typeface="Arial" panose="020B0604020202020204" pitchFamily="34" charset="0"/>
              </a:rPr>
              <a:t>% </a:t>
            </a:r>
            <a:r>
              <a:rPr lang="en-US" altLang="en-US" sz="1800" dirty="0">
                <a:solidFill>
                  <a:schemeClr val="tx1"/>
                </a:solidFill>
                <a:latin typeface="Arial" panose="020B0604020202020204" pitchFamily="34" charset="0"/>
              </a:rPr>
              <a:t>of population under 19 -- 27%</a:t>
            </a:r>
          </a:p>
          <a:p>
            <a:pPr marL="457200" lvl="1" indent="0" eaLnBrk="0" fontAlgn="base" hangingPunct="0">
              <a:spcBef>
                <a:spcPct val="0"/>
              </a:spcBef>
              <a:spcAft>
                <a:spcPct val="0"/>
              </a:spcAft>
              <a:buClrTx/>
              <a:buSzTx/>
              <a:buNone/>
            </a:pPr>
            <a:r>
              <a:rPr lang="en-US" altLang="en-US" sz="1800" dirty="0">
                <a:solidFill>
                  <a:schemeClr val="tx1"/>
                </a:solidFill>
                <a:latin typeface="Arial" panose="020B0604020202020204" pitchFamily="34" charset="0"/>
              </a:rPr>
              <a:t>	</a:t>
            </a:r>
            <a:r>
              <a:rPr lang="en-US" altLang="en-US" sz="1800" dirty="0" smtClean="0">
                <a:solidFill>
                  <a:schemeClr val="tx1"/>
                </a:solidFill>
                <a:latin typeface="Arial" panose="020B0604020202020204" pitchFamily="34" charset="0"/>
              </a:rPr>
              <a:t>	% </a:t>
            </a:r>
            <a:r>
              <a:rPr lang="en-US" altLang="en-US" sz="1800" dirty="0">
                <a:solidFill>
                  <a:schemeClr val="tx1"/>
                </a:solidFill>
                <a:latin typeface="Arial" panose="020B0604020202020204" pitchFamily="34" charset="0"/>
              </a:rPr>
              <a:t>pop 20-54 -- 48%</a:t>
            </a:r>
          </a:p>
          <a:p>
            <a:pPr marL="457200" lvl="1" indent="0" eaLnBrk="0" fontAlgn="base" hangingPunct="0">
              <a:spcBef>
                <a:spcPct val="0"/>
              </a:spcBef>
              <a:spcAft>
                <a:spcPct val="0"/>
              </a:spcAft>
              <a:buClrTx/>
              <a:buSzTx/>
              <a:buNone/>
            </a:pPr>
            <a:r>
              <a:rPr lang="en-US" altLang="en-US" sz="1800" dirty="0">
                <a:solidFill>
                  <a:schemeClr val="tx1"/>
                </a:solidFill>
                <a:latin typeface="Arial" panose="020B0604020202020204" pitchFamily="34" charset="0"/>
              </a:rPr>
              <a:t>	</a:t>
            </a:r>
            <a:r>
              <a:rPr lang="en-US" altLang="en-US" sz="1800" dirty="0" smtClean="0">
                <a:solidFill>
                  <a:schemeClr val="tx1"/>
                </a:solidFill>
                <a:latin typeface="Arial" panose="020B0604020202020204" pitchFamily="34" charset="0"/>
              </a:rPr>
              <a:t>	% </a:t>
            </a:r>
            <a:r>
              <a:rPr lang="en-US" altLang="en-US" sz="1800" dirty="0">
                <a:solidFill>
                  <a:schemeClr val="tx1"/>
                </a:solidFill>
                <a:latin typeface="Arial" panose="020B0604020202020204" pitchFamily="34" charset="0"/>
              </a:rPr>
              <a:t>pop 54-65 -- 15%</a:t>
            </a:r>
          </a:p>
          <a:p>
            <a:pPr marL="457200" lvl="1" indent="0" eaLnBrk="0" fontAlgn="base" hangingPunct="0">
              <a:spcBef>
                <a:spcPct val="0"/>
              </a:spcBef>
              <a:spcAft>
                <a:spcPct val="0"/>
              </a:spcAft>
              <a:buClrTx/>
              <a:buSzTx/>
              <a:buNone/>
            </a:pPr>
            <a:r>
              <a:rPr lang="en-US" altLang="en-US" sz="1800" dirty="0">
                <a:solidFill>
                  <a:schemeClr val="tx1"/>
                </a:solidFill>
                <a:latin typeface="Arial" panose="020B0604020202020204" pitchFamily="34" charset="0"/>
              </a:rPr>
              <a:t>	</a:t>
            </a:r>
            <a:r>
              <a:rPr lang="en-US" altLang="en-US" sz="1800" dirty="0" smtClean="0">
                <a:solidFill>
                  <a:schemeClr val="tx1"/>
                </a:solidFill>
                <a:latin typeface="Arial" panose="020B0604020202020204" pitchFamily="34" charset="0"/>
              </a:rPr>
              <a:t>	% </a:t>
            </a:r>
            <a:r>
              <a:rPr lang="en-US" altLang="en-US" sz="1800" dirty="0">
                <a:solidFill>
                  <a:schemeClr val="tx1"/>
                </a:solidFill>
                <a:latin typeface="Arial" panose="020B0604020202020204" pitchFamily="34" charset="0"/>
              </a:rPr>
              <a:t>pop +65 -- 10%</a:t>
            </a:r>
          </a:p>
          <a:p>
            <a:pPr marL="457200" lvl="1" indent="0" eaLnBrk="0" fontAlgn="base" hangingPunct="0">
              <a:spcBef>
                <a:spcPct val="0"/>
              </a:spcBef>
              <a:spcAft>
                <a:spcPct val="0"/>
              </a:spcAft>
              <a:buClrTx/>
              <a:buSzTx/>
              <a:buNone/>
            </a:pPr>
            <a:r>
              <a:rPr lang="en-US" altLang="en-US" sz="1800" dirty="0">
                <a:solidFill>
                  <a:schemeClr val="tx1"/>
                </a:solidFill>
                <a:latin typeface="Arial" panose="020B0604020202020204" pitchFamily="34" charset="0"/>
              </a:rPr>
              <a:t>	</a:t>
            </a:r>
            <a:endParaRPr lang="en-US" altLang="en-US" sz="1800" dirty="0" smtClean="0">
              <a:solidFill>
                <a:schemeClr val="tx1"/>
              </a:solidFill>
              <a:latin typeface="Arial" panose="020B0604020202020204" pitchFamily="34" charset="0"/>
            </a:endParaRPr>
          </a:p>
          <a:p>
            <a:pPr marL="457200" lvl="1" indent="0" eaLnBrk="0" fontAlgn="base" hangingPunct="0">
              <a:spcBef>
                <a:spcPct val="0"/>
              </a:spcBef>
              <a:spcAft>
                <a:spcPct val="0"/>
              </a:spcAft>
              <a:buClrTx/>
              <a:buSzTx/>
              <a:buNone/>
            </a:pPr>
            <a:r>
              <a:rPr lang="en-US" altLang="en-US" sz="1800" dirty="0" smtClean="0">
                <a:solidFill>
                  <a:schemeClr val="tx1"/>
                </a:solidFill>
                <a:latin typeface="Arial" panose="020B0604020202020204" pitchFamily="34" charset="0"/>
              </a:rPr>
              <a:t>Total </a:t>
            </a:r>
            <a:r>
              <a:rPr lang="en-US" altLang="en-US" sz="1800" dirty="0">
                <a:solidFill>
                  <a:schemeClr val="tx1"/>
                </a:solidFill>
                <a:latin typeface="Arial" panose="020B0604020202020204" pitchFamily="34" charset="0"/>
              </a:rPr>
              <a:t>Private Dwellings -- </a:t>
            </a:r>
            <a:r>
              <a:rPr lang="en-US" altLang="en-US" sz="1800" dirty="0" smtClean="0">
                <a:solidFill>
                  <a:schemeClr val="tx1"/>
                </a:solidFill>
                <a:latin typeface="Arial" panose="020B0604020202020204" pitchFamily="34" charset="0"/>
              </a:rPr>
              <a:t>426</a:t>
            </a:r>
          </a:p>
          <a:p>
            <a:pPr marL="457200" lvl="1" indent="0" eaLnBrk="0" fontAlgn="base" hangingPunct="0">
              <a:spcBef>
                <a:spcPct val="0"/>
              </a:spcBef>
              <a:spcAft>
                <a:spcPct val="0"/>
              </a:spcAft>
              <a:buClrTx/>
              <a:buSzTx/>
              <a:buNone/>
            </a:pPr>
            <a:r>
              <a:rPr lang="en-US" altLang="en-US" sz="1800" dirty="0" smtClean="0">
                <a:solidFill>
                  <a:schemeClr val="tx1"/>
                </a:solidFill>
                <a:latin typeface="Arial" panose="020B0604020202020204" pitchFamily="34" charset="0"/>
              </a:rPr>
              <a:t>	</a:t>
            </a:r>
          </a:p>
          <a:p>
            <a:pPr marL="457200" lvl="1" indent="0" eaLnBrk="0" fontAlgn="base" hangingPunct="0">
              <a:spcBef>
                <a:spcPct val="0"/>
              </a:spcBef>
              <a:spcAft>
                <a:spcPct val="0"/>
              </a:spcAft>
              <a:buClrTx/>
              <a:buSzTx/>
              <a:buNone/>
            </a:pPr>
            <a:r>
              <a:rPr lang="en-US" altLang="en-US" sz="1800" dirty="0" smtClean="0">
                <a:solidFill>
                  <a:schemeClr val="tx1"/>
                </a:solidFill>
                <a:latin typeface="Arial" panose="020B0604020202020204" pitchFamily="34" charset="0"/>
              </a:rPr>
              <a:t>Average family income -- $65,982.00</a:t>
            </a:r>
          </a:p>
          <a:p>
            <a:pPr marL="0" lvl="0" indent="0" eaLnBrk="0" fontAlgn="base" hangingPunct="0">
              <a:spcBef>
                <a:spcPct val="0"/>
              </a:spcBef>
              <a:spcAft>
                <a:spcPct val="0"/>
              </a:spcAft>
              <a:buClrTx/>
              <a:buSzTx/>
              <a:buNone/>
            </a:pPr>
            <a:endParaRPr lang="en-US" altLang="en-US" sz="1800" dirty="0">
              <a:solidFill>
                <a:schemeClr val="tx1"/>
              </a:solidFill>
              <a:latin typeface="Arial" panose="020B0604020202020204" pitchFamily="34" charset="0"/>
            </a:endParaRPr>
          </a:p>
          <a:p>
            <a:endParaRPr lang="en-US" dirty="0"/>
          </a:p>
        </p:txBody>
      </p:sp>
      <p:sp>
        <p:nvSpPr>
          <p:cNvPr id="8" name="Text Placeholder 7"/>
          <p:cNvSpPr>
            <a:spLocks noGrp="1"/>
          </p:cNvSpPr>
          <p:nvPr>
            <p:ph type="body" sz="half" idx="2"/>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94</a:t>
            </a:fld>
            <a:endParaRPr lang="en-US" sz="1200" dirty="0"/>
          </a:p>
        </p:txBody>
      </p:sp>
    </p:spTree>
    <p:extLst>
      <p:ext uri="{BB962C8B-B14F-4D97-AF65-F5344CB8AC3E}">
        <p14:creationId xmlns:p14="http://schemas.microsoft.com/office/powerpoint/2010/main" val="267888845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2899349" cy="1162050"/>
          </a:xfrm>
        </p:spPr>
        <p:txBody>
          <a:bodyPr/>
          <a:lstStyle/>
          <a:p>
            <a:endParaRPr lang="en-US" dirty="0"/>
          </a:p>
        </p:txBody>
      </p:sp>
      <p:sp>
        <p:nvSpPr>
          <p:cNvPr id="4" name="Text Placeholder 3"/>
          <p:cNvSpPr>
            <a:spLocks noGrp="1"/>
          </p:cNvSpPr>
          <p:nvPr>
            <p:ph type="body" sz="half" idx="2"/>
          </p:nvPr>
        </p:nvSpPr>
        <p:spPr>
          <a:xfrm>
            <a:off x="264459" y="1787856"/>
            <a:ext cx="3168290" cy="3720152"/>
          </a:xfrm>
        </p:spPr>
        <p:txBody>
          <a:bodyPr>
            <a:normAutofit/>
          </a:bodyPr>
          <a:lstStyle/>
          <a:p>
            <a:r>
              <a:rPr lang="en-US" sz="2400" b="1" dirty="0" smtClean="0">
                <a:solidFill>
                  <a:schemeClr val="tx2">
                    <a:lumMod val="75000"/>
                    <a:lumOff val="25000"/>
                  </a:schemeClr>
                </a:solidFill>
              </a:rPr>
              <a:t>Nackawic Location</a:t>
            </a:r>
            <a:endParaRPr lang="en-US" sz="2400" b="1" dirty="0">
              <a:solidFill>
                <a:schemeClr val="tx2">
                  <a:lumMod val="75000"/>
                  <a:lumOff val="25000"/>
                </a:schemeClr>
              </a:solidFill>
            </a:endParaRPr>
          </a:p>
        </p:txBody>
      </p:sp>
      <p:sp>
        <p:nvSpPr>
          <p:cNvPr id="5" name="Footer Placeholder 4"/>
          <p:cNvSpPr>
            <a:spLocks noGrp="1"/>
          </p:cNvSpPr>
          <p:nvPr>
            <p:ph type="ftr" sz="quarter" idx="11"/>
          </p:nvPr>
        </p:nvSpPr>
        <p:spPr/>
        <p:txBody>
          <a:bodyPr/>
          <a:lstStyle/>
          <a:p>
            <a:r>
              <a:rPr lang="en-US" smtClean="0"/>
              <a:t>September 2015</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z="1200" smtClean="0"/>
              <a:pPr/>
              <a:t>95</a:t>
            </a:fld>
            <a:endParaRPr lang="en-US" sz="1200" dirty="0"/>
          </a:p>
        </p:txBody>
      </p:sp>
      <p:pic>
        <p:nvPicPr>
          <p:cNvPr id="7" name="Content Placeholder 4"/>
          <p:cNvPicPr>
            <a:picLocks noGrp="1" noChangeAspect="1"/>
          </p:cNvPicPr>
          <p:nvPr>
            <p:ph idx="1"/>
          </p:nvPr>
        </p:nvPicPr>
        <p:blipFill>
          <a:blip r:embed="rId2"/>
          <a:stretch>
            <a:fillRect/>
          </a:stretch>
        </p:blipFill>
        <p:spPr>
          <a:xfrm>
            <a:off x="3207895" y="1184223"/>
            <a:ext cx="6037331" cy="4137285"/>
          </a:xfrm>
          <a:prstGeom prst="rect">
            <a:avLst/>
          </a:prstGeom>
        </p:spPr>
      </p:pic>
    </p:spTree>
    <p:extLst>
      <p:ext uri="{BB962C8B-B14F-4D97-AF65-F5344CB8AC3E}">
        <p14:creationId xmlns:p14="http://schemas.microsoft.com/office/powerpoint/2010/main" val="305892288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Text Placeholder 3"/>
          <p:cNvSpPr>
            <a:spLocks noGrp="1"/>
          </p:cNvSpPr>
          <p:nvPr>
            <p:ph type="body" sz="half" idx="2"/>
          </p:nvPr>
        </p:nvSpPr>
        <p:spPr>
          <a:xfrm>
            <a:off x="533398" y="1787856"/>
            <a:ext cx="4038601" cy="3720152"/>
          </a:xfrm>
        </p:spPr>
        <p:txBody>
          <a:bodyPr>
            <a:normAutofit/>
          </a:bodyPr>
          <a:lstStyle/>
          <a:p>
            <a:r>
              <a:rPr lang="en-US" sz="3200" b="1" dirty="0" smtClean="0">
                <a:solidFill>
                  <a:schemeClr val="tx2">
                    <a:lumMod val="75000"/>
                    <a:lumOff val="25000"/>
                  </a:schemeClr>
                </a:solidFill>
                <a:latin typeface="Calibri" panose="020F0502020204030204" pitchFamily="34" charset="0"/>
              </a:rPr>
              <a:t>Nackawic Emergency</a:t>
            </a:r>
            <a:r>
              <a:rPr lang="en-US" sz="3200" b="1" dirty="0">
                <a:solidFill>
                  <a:schemeClr val="tx2">
                    <a:lumMod val="75000"/>
                    <a:lumOff val="25000"/>
                  </a:schemeClr>
                </a:solidFill>
                <a:latin typeface="Calibri" panose="020F0502020204030204" pitchFamily="34" charset="0"/>
              </a:rPr>
              <a:t/>
            </a:r>
            <a:br>
              <a:rPr lang="en-US" sz="3200" b="1" dirty="0">
                <a:solidFill>
                  <a:schemeClr val="tx2">
                    <a:lumMod val="75000"/>
                    <a:lumOff val="25000"/>
                  </a:schemeClr>
                </a:solidFill>
                <a:latin typeface="Calibri" panose="020F0502020204030204" pitchFamily="34" charset="0"/>
              </a:rPr>
            </a:br>
            <a:r>
              <a:rPr lang="en-US" sz="3200" b="1" dirty="0">
                <a:solidFill>
                  <a:schemeClr val="tx2">
                    <a:lumMod val="75000"/>
                    <a:lumOff val="25000"/>
                  </a:schemeClr>
                </a:solidFill>
                <a:latin typeface="Calibri" panose="020F0502020204030204" pitchFamily="34" charset="0"/>
              </a:rPr>
              <a:t>Services</a:t>
            </a:r>
            <a:endParaRPr lang="en-US" sz="3200" dirty="0">
              <a:solidFill>
                <a:schemeClr val="tx2">
                  <a:lumMod val="75000"/>
                  <a:lumOff val="25000"/>
                </a:schemeClr>
              </a:solidFill>
            </a:endParaRPr>
          </a:p>
        </p:txBody>
      </p:sp>
      <p:sp>
        <p:nvSpPr>
          <p:cNvPr id="5" name="Footer Placeholder 4"/>
          <p:cNvSpPr>
            <a:spLocks noGrp="1"/>
          </p:cNvSpPr>
          <p:nvPr>
            <p:ph type="ftr" sz="quarter" idx="11"/>
          </p:nvPr>
        </p:nvSpPr>
        <p:spPr/>
        <p:txBody>
          <a:bodyPr/>
          <a:lstStyle/>
          <a:p>
            <a:r>
              <a:rPr lang="en-US" smtClean="0"/>
              <a:t>September 2015</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z="1200" smtClean="0"/>
              <a:pPr/>
              <a:t>96</a:t>
            </a:fld>
            <a:endParaRPr lang="en-US" sz="1200" dirty="0"/>
          </a:p>
        </p:txBody>
      </p:sp>
      <p:pic>
        <p:nvPicPr>
          <p:cNvPr id="7" name="Content Placeholder 6"/>
          <p:cNvPicPr>
            <a:picLocks noGrp="1" noChangeAspect="1"/>
          </p:cNvPicPr>
          <p:nvPr>
            <p:ph idx="1"/>
          </p:nvPr>
        </p:nvPicPr>
        <p:blipFill>
          <a:blip r:embed="rId2"/>
          <a:stretch>
            <a:fillRect/>
          </a:stretch>
        </p:blipFill>
        <p:spPr>
          <a:xfrm>
            <a:off x="4886693" y="989000"/>
            <a:ext cx="3822591" cy="4661857"/>
          </a:xfrm>
          <a:prstGeom prst="rect">
            <a:avLst/>
          </a:prstGeom>
        </p:spPr>
      </p:pic>
    </p:spTree>
    <p:extLst>
      <p:ext uri="{BB962C8B-B14F-4D97-AF65-F5344CB8AC3E}">
        <p14:creationId xmlns:p14="http://schemas.microsoft.com/office/powerpoint/2010/main" val="354095073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latin typeface="Calibri" panose="020F0502020204030204" pitchFamily="34" charset="0"/>
              </a:rPr>
              <a:t> Nackawic Gets Involved</a:t>
            </a:r>
            <a:r>
              <a:rPr lang="en-US" dirty="0"/>
              <a:t/>
            </a:r>
            <a:br>
              <a:rPr lang="en-US" dirty="0"/>
            </a:br>
            <a:endParaRPr lang="en-US" dirty="0"/>
          </a:p>
        </p:txBody>
      </p:sp>
      <p:sp>
        <p:nvSpPr>
          <p:cNvPr id="5" name="Footer Placeholder 4"/>
          <p:cNvSpPr>
            <a:spLocks noGrp="1"/>
          </p:cNvSpPr>
          <p:nvPr>
            <p:ph type="ftr" sz="quarter" idx="11"/>
          </p:nvPr>
        </p:nvSpPr>
        <p:spPr/>
        <p:txBody>
          <a:bodyPr/>
          <a:lstStyle/>
          <a:p>
            <a:r>
              <a:rPr lang="en-US" smtClean="0"/>
              <a:t>September 2015</a:t>
            </a:r>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z="1200" smtClean="0"/>
              <a:pPr/>
              <a:t>97</a:t>
            </a:fld>
            <a:endParaRPr lang="en-US" sz="1200" dirty="0"/>
          </a:p>
        </p:txBody>
      </p:sp>
      <p:pic>
        <p:nvPicPr>
          <p:cNvPr id="8" name="Content Placeholder 6"/>
          <p:cNvPicPr>
            <a:picLocks noGrp="1" noChangeAspect="1"/>
          </p:cNvPicPr>
          <p:nvPr>
            <p:ph idx="1"/>
          </p:nvPr>
        </p:nvPicPr>
        <p:blipFill>
          <a:blip r:embed="rId3" cstate="email">
            <a:extLst>
              <a:ext uri="{28A0092B-C50C-407E-A947-70E740481C1C}">
                <a14:useLocalDpi xmlns:a14="http://schemas.microsoft.com/office/drawing/2010/main" val="0"/>
              </a:ext>
            </a:extLst>
          </a:blip>
          <a:stretch>
            <a:fillRect/>
          </a:stretch>
        </p:blipFill>
        <p:spPr>
          <a:xfrm>
            <a:off x="0" y="742326"/>
            <a:ext cx="3964168" cy="2645451"/>
          </a:xfrm>
        </p:spPr>
      </p:pic>
      <p:pic>
        <p:nvPicPr>
          <p:cNvPr id="9" name="Picture 8"/>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64168" y="565210"/>
            <a:ext cx="5142350" cy="2999681"/>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579" y="3419405"/>
            <a:ext cx="5501013" cy="2286000"/>
          </a:xfrm>
          <a:prstGeom prst="rect">
            <a:avLst/>
          </a:prstGeom>
        </p:spPr>
      </p:pic>
      <p:pic>
        <p:nvPicPr>
          <p:cNvPr id="11" name="Picture 10"/>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5276570" y="3419405"/>
            <a:ext cx="3829948" cy="2286000"/>
          </a:xfrm>
          <a:prstGeom prst="rect">
            <a:avLst/>
          </a:prstGeom>
        </p:spPr>
      </p:pic>
    </p:spTree>
    <p:extLst>
      <p:ext uri="{BB962C8B-B14F-4D97-AF65-F5344CB8AC3E}">
        <p14:creationId xmlns:p14="http://schemas.microsoft.com/office/powerpoint/2010/main" val="225789824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Nackawic Employers</a:t>
            </a:r>
            <a:endParaRPr lang="en-US" dirty="0"/>
          </a:p>
        </p:txBody>
      </p:sp>
      <p:sp>
        <p:nvSpPr>
          <p:cNvPr id="8" name="Content Placeholder 7"/>
          <p:cNvSpPr>
            <a:spLocks noGrp="1"/>
          </p:cNvSpPr>
          <p:nvPr>
            <p:ph sz="half" idx="1"/>
          </p:nvPr>
        </p:nvSpPr>
        <p:spPr/>
        <p:txBody>
          <a:bodyPr>
            <a:normAutofit fontScale="70000" lnSpcReduction="20000"/>
          </a:bodyPr>
          <a:lstStyle/>
          <a:p>
            <a:pPr lvl="0"/>
            <a:r>
              <a:rPr lang="en-US" dirty="0"/>
              <a:t>AV Nackawic</a:t>
            </a:r>
          </a:p>
          <a:p>
            <a:pPr lvl="0"/>
            <a:r>
              <a:rPr lang="en-US" dirty="0"/>
              <a:t>A1 Detailing</a:t>
            </a:r>
          </a:p>
          <a:p>
            <a:pPr lvl="0"/>
            <a:r>
              <a:rPr lang="en-US" dirty="0"/>
              <a:t>Canada Post</a:t>
            </a:r>
          </a:p>
          <a:p>
            <a:pPr lvl="0"/>
            <a:r>
              <a:rPr lang="en-US" dirty="0"/>
              <a:t>CIBC</a:t>
            </a:r>
          </a:p>
          <a:p>
            <a:pPr lvl="0"/>
            <a:r>
              <a:rPr lang="en-US" dirty="0"/>
              <a:t>Department of Education</a:t>
            </a:r>
          </a:p>
          <a:p>
            <a:pPr lvl="0"/>
            <a:r>
              <a:rPr lang="en-US" dirty="0"/>
              <a:t>Department of Transportation and Infrastructure</a:t>
            </a:r>
          </a:p>
          <a:p>
            <a:pPr lvl="0"/>
            <a:r>
              <a:rPr lang="en-US" dirty="0"/>
              <a:t>Irving</a:t>
            </a:r>
          </a:p>
          <a:p>
            <a:pPr lvl="0"/>
            <a:r>
              <a:rPr lang="en-US" dirty="0" err="1"/>
              <a:t>Mycon</a:t>
            </a:r>
            <a:endParaRPr lang="en-US" dirty="0"/>
          </a:p>
          <a:p>
            <a:pPr lvl="0"/>
            <a:r>
              <a:rPr lang="en-US" dirty="0"/>
              <a:t>Nackawic Health Center</a:t>
            </a:r>
          </a:p>
          <a:p>
            <a:pPr lvl="0"/>
            <a:r>
              <a:rPr lang="en-US" dirty="0"/>
              <a:t>Napa Auto Parts</a:t>
            </a:r>
          </a:p>
          <a:p>
            <a:pPr lvl="0"/>
            <a:r>
              <a:rPr lang="en-US" dirty="0"/>
              <a:t>North York Industries</a:t>
            </a:r>
          </a:p>
          <a:p>
            <a:endParaRPr lang="en-US" dirty="0"/>
          </a:p>
          <a:p>
            <a:endParaRPr lang="en-US" dirty="0"/>
          </a:p>
        </p:txBody>
      </p:sp>
      <p:sp>
        <p:nvSpPr>
          <p:cNvPr id="10" name="Content Placeholder 9"/>
          <p:cNvSpPr>
            <a:spLocks noGrp="1"/>
          </p:cNvSpPr>
          <p:nvPr>
            <p:ph sz="half" idx="2"/>
          </p:nvPr>
        </p:nvSpPr>
        <p:spPr/>
        <p:txBody>
          <a:bodyPr>
            <a:normAutofit fontScale="70000" lnSpcReduction="20000"/>
          </a:bodyPr>
          <a:lstStyle/>
          <a:p>
            <a:pPr lvl="0"/>
            <a:r>
              <a:rPr lang="en-US" dirty="0"/>
              <a:t>Peoples Choice Pharmacy</a:t>
            </a:r>
          </a:p>
          <a:p>
            <a:pPr lvl="0"/>
            <a:r>
              <a:rPr lang="en-US" dirty="0"/>
              <a:t>Pizza Twice</a:t>
            </a:r>
          </a:p>
          <a:p>
            <a:pPr lvl="0"/>
            <a:r>
              <a:rPr lang="en-US" dirty="0"/>
              <a:t>Robin’s Donuts/Captain Sub</a:t>
            </a:r>
          </a:p>
          <a:p>
            <a:pPr lvl="0"/>
            <a:r>
              <a:rPr lang="en-US" dirty="0"/>
              <a:t>Ryan’s Pharmacy</a:t>
            </a:r>
          </a:p>
          <a:p>
            <a:pPr lvl="0"/>
            <a:r>
              <a:rPr lang="en-US" dirty="0"/>
              <a:t>Saigon Garden</a:t>
            </a:r>
          </a:p>
          <a:p>
            <a:pPr lvl="0"/>
            <a:r>
              <a:rPr lang="en-US" dirty="0"/>
              <a:t>Scotia Bank</a:t>
            </a:r>
          </a:p>
          <a:p>
            <a:pPr lvl="0"/>
            <a:r>
              <a:rPr lang="en-US" dirty="0"/>
              <a:t>Subway</a:t>
            </a:r>
          </a:p>
          <a:p>
            <a:pPr lvl="0"/>
            <a:r>
              <a:rPr lang="en-US" dirty="0"/>
              <a:t>The Dollar Store</a:t>
            </a:r>
          </a:p>
          <a:p>
            <a:pPr lvl="0"/>
            <a:r>
              <a:rPr lang="en-US" dirty="0" err="1"/>
              <a:t>Topmar</a:t>
            </a:r>
            <a:r>
              <a:rPr lang="en-US" dirty="0"/>
              <a:t> Building Supply</a:t>
            </a:r>
          </a:p>
          <a:p>
            <a:pPr lvl="0"/>
            <a:r>
              <a:rPr lang="en-US" dirty="0"/>
              <a:t>Town of Nackawic</a:t>
            </a:r>
          </a:p>
          <a:p>
            <a:pPr lvl="0"/>
            <a:r>
              <a:rPr lang="en-US" dirty="0"/>
              <a:t>Your Independent Grocer</a:t>
            </a:r>
          </a:p>
          <a:p>
            <a:endParaRPr lang="en-US" dirty="0"/>
          </a:p>
        </p:txBody>
      </p:sp>
      <p:sp>
        <p:nvSpPr>
          <p:cNvPr id="4" name="Footer Placeholder 3"/>
          <p:cNvSpPr>
            <a:spLocks noGrp="1"/>
          </p:cNvSpPr>
          <p:nvPr>
            <p:ph type="ftr" sz="quarter" idx="11"/>
          </p:nvPr>
        </p:nvSpPr>
        <p:spPr/>
        <p:txBody>
          <a:bodyPr/>
          <a:lstStyle/>
          <a:p>
            <a:r>
              <a:rPr lang="en-US" smtClean="0"/>
              <a:t>September 2015</a:t>
            </a:r>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z="1200" smtClean="0"/>
              <a:pPr/>
              <a:t>98</a:t>
            </a:fld>
            <a:endParaRPr lang="en-US" sz="1200" dirty="0"/>
          </a:p>
        </p:txBody>
      </p:sp>
    </p:spTree>
    <p:extLst>
      <p:ext uri="{BB962C8B-B14F-4D97-AF65-F5344CB8AC3E}">
        <p14:creationId xmlns:p14="http://schemas.microsoft.com/office/powerpoint/2010/main" val="30451608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4000" b="1" dirty="0">
                <a:solidFill>
                  <a:schemeClr val="tx2">
                    <a:lumMod val="75000"/>
                    <a:lumOff val="25000"/>
                  </a:schemeClr>
                </a:solidFill>
                <a:latin typeface="Arial Rounded MT Bold" pitchFamily="34" charset="0"/>
              </a:rPr>
              <a:t>Impact on the Community of </a:t>
            </a:r>
            <a:r>
              <a:rPr lang="en-CA" sz="4000" b="1" dirty="0" smtClean="0">
                <a:solidFill>
                  <a:schemeClr val="tx2">
                    <a:lumMod val="75000"/>
                    <a:lumOff val="25000"/>
                  </a:schemeClr>
                </a:solidFill>
                <a:latin typeface="Arial Rounded MT Bold" pitchFamily="34" charset="0"/>
              </a:rPr>
              <a:t> Nackawic</a:t>
            </a:r>
            <a:endParaRPr lang="en-CA" sz="4000" b="1" dirty="0">
              <a:solidFill>
                <a:schemeClr val="tx2">
                  <a:lumMod val="75000"/>
                  <a:lumOff val="25000"/>
                </a:schemeClr>
              </a:solidFill>
              <a:latin typeface="Arial Rounded MT Bold" pitchFamily="34" charset="0"/>
            </a:endParaRPr>
          </a:p>
        </p:txBody>
      </p:sp>
      <p:sp>
        <p:nvSpPr>
          <p:cNvPr id="3" name="Content Placeholder 2"/>
          <p:cNvSpPr>
            <a:spLocks noGrp="1"/>
          </p:cNvSpPr>
          <p:nvPr>
            <p:ph idx="1"/>
          </p:nvPr>
        </p:nvSpPr>
        <p:spPr/>
        <p:txBody>
          <a:bodyPr>
            <a:noAutofit/>
          </a:bodyPr>
          <a:lstStyle/>
          <a:p>
            <a:r>
              <a:rPr lang="en-CA" sz="1400" dirty="0" smtClean="0">
                <a:solidFill>
                  <a:schemeClr val="tx2">
                    <a:lumMod val="75000"/>
                    <a:lumOff val="25000"/>
                  </a:schemeClr>
                </a:solidFill>
                <a:latin typeface="Arial Rounded MT Bold" pitchFamily="34" charset="0"/>
              </a:rPr>
              <a:t>Community currently enjoys three educational facilities which naturally separates elementary, middle and high school students.  Grade configurations in schools may have an impact on family perception of quality education; would this result in relocation?</a:t>
            </a:r>
          </a:p>
          <a:p>
            <a:r>
              <a:rPr lang="en-CA" sz="1400" dirty="0" smtClean="0">
                <a:solidFill>
                  <a:schemeClr val="tx2">
                    <a:lumMod val="75000"/>
                    <a:lumOff val="25000"/>
                  </a:schemeClr>
                </a:solidFill>
                <a:latin typeface="Arial Rounded MT Bold" pitchFamily="34" charset="0"/>
              </a:rPr>
              <a:t>Close community ties between the schools and local service groups.</a:t>
            </a:r>
          </a:p>
          <a:p>
            <a:r>
              <a:rPr lang="en-CA" sz="1400" dirty="0" smtClean="0">
                <a:solidFill>
                  <a:schemeClr val="tx2">
                    <a:lumMod val="75000"/>
                    <a:lumOff val="25000"/>
                  </a:schemeClr>
                </a:solidFill>
                <a:latin typeface="Arial Rounded MT Bold" pitchFamily="34" charset="0"/>
              </a:rPr>
              <a:t>Potential for reciprocal agreements with interested community stakeholders in available space within school(s).</a:t>
            </a:r>
          </a:p>
          <a:p>
            <a:r>
              <a:rPr lang="en-CA" sz="1400" dirty="0" smtClean="0">
                <a:solidFill>
                  <a:schemeClr val="tx2">
                    <a:lumMod val="75000"/>
                    <a:lumOff val="25000"/>
                  </a:schemeClr>
                </a:solidFill>
                <a:latin typeface="Arial Rounded MT Bold" pitchFamily="34" charset="0"/>
              </a:rPr>
              <a:t> Slight loss in employment opportunities within the school system within the town.</a:t>
            </a:r>
          </a:p>
          <a:p>
            <a:r>
              <a:rPr lang="en-CA" sz="1400" dirty="0" smtClean="0">
                <a:solidFill>
                  <a:schemeClr val="tx2">
                    <a:lumMod val="75000"/>
                    <a:lumOff val="25000"/>
                  </a:schemeClr>
                </a:solidFill>
                <a:latin typeface="Arial Rounded MT Bold" pitchFamily="34" charset="0"/>
              </a:rPr>
              <a:t>Does the Sisson Brook Exploration </a:t>
            </a:r>
            <a:r>
              <a:rPr lang="en-CA" sz="1400" smtClean="0">
                <a:solidFill>
                  <a:schemeClr val="tx2">
                    <a:lumMod val="75000"/>
                    <a:lumOff val="25000"/>
                  </a:schemeClr>
                </a:solidFill>
                <a:latin typeface="Arial Rounded MT Bold" pitchFamily="34" charset="0"/>
              </a:rPr>
              <a:t>scenario require a closer look?</a:t>
            </a:r>
            <a:endParaRPr lang="en-CA" sz="1400" dirty="0" smtClean="0">
              <a:solidFill>
                <a:schemeClr val="tx2">
                  <a:lumMod val="75000"/>
                  <a:lumOff val="25000"/>
                </a:schemeClr>
              </a:solidFill>
              <a:latin typeface="Arial Rounded MT Bold" pitchFamily="34" charset="0"/>
            </a:endParaRPr>
          </a:p>
          <a:p>
            <a:r>
              <a:rPr lang="en-CA" sz="1400" dirty="0" smtClean="0">
                <a:solidFill>
                  <a:schemeClr val="tx2">
                    <a:lumMod val="75000"/>
                    <a:lumOff val="25000"/>
                  </a:schemeClr>
                </a:solidFill>
                <a:latin typeface="Arial Rounded MT Bold" pitchFamily="34" charset="0"/>
              </a:rPr>
              <a:t>Future of vacant building would be unknown and could have a positive or negative impact on the community.</a:t>
            </a:r>
          </a:p>
          <a:p>
            <a:r>
              <a:rPr lang="en-CA" sz="1400" dirty="0" smtClean="0">
                <a:solidFill>
                  <a:schemeClr val="tx2">
                    <a:lumMod val="75000"/>
                    <a:lumOff val="25000"/>
                  </a:schemeClr>
                </a:solidFill>
                <a:latin typeface="Arial Rounded MT Bold" pitchFamily="34" charset="0"/>
              </a:rPr>
              <a:t>Public meeting  # 2 will explore this impact further, as experts  and stakeholders from the community share their thoughts .</a:t>
            </a:r>
          </a:p>
          <a:p>
            <a:endParaRPr lang="en-CA" sz="1400" dirty="0" smtClean="0">
              <a:solidFill>
                <a:schemeClr val="tx2">
                  <a:lumMod val="75000"/>
                  <a:lumOff val="25000"/>
                </a:schemeClr>
              </a:solidFill>
              <a:latin typeface="Arial Rounded MT Bold" pitchFamily="34" charset="0"/>
            </a:endParaRPr>
          </a:p>
          <a:p>
            <a:pPr marL="0" indent="0">
              <a:buNone/>
            </a:pPr>
            <a:r>
              <a:rPr lang="en-CA" sz="2000" dirty="0" smtClean="0">
                <a:solidFill>
                  <a:schemeClr val="tx2">
                    <a:lumMod val="75000"/>
                    <a:lumOff val="25000"/>
                  </a:schemeClr>
                </a:solidFill>
                <a:latin typeface="Arial Rounded MT Bold" pitchFamily="34" charset="0"/>
              </a:rPr>
              <a:t> </a:t>
            </a:r>
            <a:endParaRPr lang="en-CA" sz="2000" dirty="0">
              <a:solidFill>
                <a:schemeClr val="tx2">
                  <a:lumMod val="75000"/>
                  <a:lumOff val="25000"/>
                </a:schemeClr>
              </a:solidFill>
              <a:latin typeface="Arial Rounded MT Bold" pitchFamily="34" charset="0"/>
            </a:endParaRPr>
          </a:p>
          <a:p>
            <a:endParaRPr lang="en-CA" sz="2000" dirty="0">
              <a:solidFill>
                <a:schemeClr val="tx2">
                  <a:lumMod val="75000"/>
                  <a:lumOff val="25000"/>
                </a:schemeClr>
              </a:solidFill>
            </a:endParaRPr>
          </a:p>
        </p:txBody>
      </p:sp>
      <p:sp>
        <p:nvSpPr>
          <p:cNvPr id="8" name="Footer Placeholder 7"/>
          <p:cNvSpPr>
            <a:spLocks noGrp="1"/>
          </p:cNvSpPr>
          <p:nvPr>
            <p:ph type="ftr" sz="quarter" idx="11"/>
          </p:nvPr>
        </p:nvSpPr>
        <p:spPr/>
        <p:txBody>
          <a:bodyPr/>
          <a:lstStyle/>
          <a:p>
            <a:r>
              <a:rPr lang="en-US" dirty="0" smtClean="0"/>
              <a:t>September 2015</a:t>
            </a:r>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z="1100" smtClean="0"/>
              <a:pPr/>
              <a:t>99</a:t>
            </a:fld>
            <a:endParaRPr lang="en-US" sz="1100" dirty="0"/>
          </a:p>
        </p:txBody>
      </p:sp>
    </p:spTree>
    <p:extLst>
      <p:ext uri="{BB962C8B-B14F-4D97-AF65-F5344CB8AC3E}">
        <p14:creationId xmlns:p14="http://schemas.microsoft.com/office/powerpoint/2010/main" val="31839869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0496433898C72488CA2D7CCC87E5D31" ma:contentTypeVersion="0" ma:contentTypeDescription="Create a new document." ma:contentTypeScope="" ma:versionID="0227edcd45d92ac128d82f346cb1bdd5">
  <xsd:schema xmlns:xsd="http://www.w3.org/2001/XMLSchema" xmlns:xs="http://www.w3.org/2001/XMLSchema" xmlns:p="http://schemas.microsoft.com/office/2006/metadata/properties" targetNamespace="http://schemas.microsoft.com/office/2006/metadata/properties" ma:root="true" ma:fieldsID="aa1222beb234debe96d12a98d24ff8a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FE28606-5D47-402D-82A8-A9396A4F4226}"/>
</file>

<file path=customXml/itemProps2.xml><?xml version="1.0" encoding="utf-8"?>
<ds:datastoreItem xmlns:ds="http://schemas.openxmlformats.org/officeDocument/2006/customXml" ds:itemID="{7F57A079-FC3E-43BF-8FDC-DDFBD9A18C47}"/>
</file>

<file path=customXml/itemProps3.xml><?xml version="1.0" encoding="utf-8"?>
<ds:datastoreItem xmlns:ds="http://schemas.openxmlformats.org/officeDocument/2006/customXml" ds:itemID="{464AFBBB-1A1A-4067-AA47-3C47F31155AF}"/>
</file>

<file path=docProps/app.xml><?xml version="1.0" encoding="utf-8"?>
<Properties xmlns="http://schemas.openxmlformats.org/officeDocument/2006/extended-properties" xmlns:vt="http://schemas.openxmlformats.org/officeDocument/2006/docPropsVTypes">
  <Template/>
  <TotalTime>6640</TotalTime>
  <Words>5846</Words>
  <Application>Microsoft Office PowerPoint</Application>
  <PresentationFormat>On-screen Show (4:3)</PresentationFormat>
  <Paragraphs>2122</Paragraphs>
  <Slides>102</Slides>
  <Notes>25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102</vt:i4>
      </vt:variant>
    </vt:vector>
  </HeadingPairs>
  <TitlesOfParts>
    <vt:vector size="111" baseType="lpstr">
      <vt:lpstr>Arial</vt:lpstr>
      <vt:lpstr>Arial Rounded MT Bold</vt:lpstr>
      <vt:lpstr>Baskerville</vt:lpstr>
      <vt:lpstr>Calibri</vt:lpstr>
      <vt:lpstr>News Gothic MT</vt:lpstr>
      <vt:lpstr>Symbol</vt:lpstr>
      <vt:lpstr>Times New Roman</vt:lpstr>
      <vt:lpstr>Wingdings 2</vt:lpstr>
      <vt:lpstr>Breeze</vt:lpstr>
      <vt:lpstr>      Sustainability Study of  Nackawic Elementary, Nackawic Middle and Nackawic High Schools</vt:lpstr>
      <vt:lpstr>The Schools</vt:lpstr>
      <vt:lpstr>Public Meeting #1 Agenda</vt:lpstr>
      <vt:lpstr>Provincial Policy 409:  Multi-year School Infrastructure Planning</vt:lpstr>
      <vt:lpstr>Presentations of Facts</vt:lpstr>
      <vt:lpstr>Enrolment Nackawic Elementary School</vt:lpstr>
      <vt:lpstr>Enrolment Nackawic Middle School</vt:lpstr>
      <vt:lpstr>Enrolment Nackawic High School</vt:lpstr>
      <vt:lpstr>Combined Enrolment – Nackawic Area Schools</vt:lpstr>
      <vt:lpstr>Enrolment By Grade Level: Nackawic Schools</vt:lpstr>
      <vt:lpstr>Projected Enrolment Nackawic Elementary School </vt:lpstr>
      <vt:lpstr>Projected Enrolment Nackawic Middle School </vt:lpstr>
      <vt:lpstr>Projected Enrolment Nackawic High School </vt:lpstr>
      <vt:lpstr>Functional Capacity Nackawic Schools 2014-15 </vt:lpstr>
      <vt:lpstr>    Quality of Education Programs and Services      The schools were staffed as follows: </vt:lpstr>
      <vt:lpstr>  Support Staff Information </vt:lpstr>
      <vt:lpstr>Maximum class sizes</vt:lpstr>
      <vt:lpstr>Nackawic Elementary School  Student: Teacher Ratio 2014-15</vt:lpstr>
      <vt:lpstr>Nackawic Middle School  Student: Teacher Ratio 2014-15</vt:lpstr>
      <vt:lpstr>Nackawic  High  School  Student: Teacher Ratio 2014-15</vt:lpstr>
      <vt:lpstr>Quality of Education  Programs and Service</vt:lpstr>
      <vt:lpstr> Class Size Comparisons 2014-2015</vt:lpstr>
      <vt:lpstr>Core Curriculum</vt:lpstr>
      <vt:lpstr>Impact on Other Schools</vt:lpstr>
      <vt:lpstr>Scenario A:  K-8 School</vt:lpstr>
      <vt:lpstr>Scenario B:  6-12 School</vt:lpstr>
      <vt:lpstr>Special Events That Encourage Community School Partnerships at  </vt:lpstr>
      <vt:lpstr> Student Voice</vt:lpstr>
      <vt:lpstr>Provincial Assessment Results</vt:lpstr>
      <vt:lpstr>Provincial Assessment Results</vt:lpstr>
      <vt:lpstr>Provincial Assessment Results</vt:lpstr>
      <vt:lpstr>Provincial Assessment Results</vt:lpstr>
      <vt:lpstr>Provincial Assessment Results</vt:lpstr>
      <vt:lpstr>Provincial Assessment Results</vt:lpstr>
      <vt:lpstr>Provincial Assessment Results</vt:lpstr>
      <vt:lpstr>Student Perception Data</vt:lpstr>
      <vt:lpstr> Nackawic Elementary School (NES) General Information - Facility Review</vt:lpstr>
      <vt:lpstr> NES Floor Plan</vt:lpstr>
      <vt:lpstr> NES Building Summary</vt:lpstr>
      <vt:lpstr>NES Building Summary   </vt:lpstr>
      <vt:lpstr>NES Electrical &amp; Lighting</vt:lpstr>
      <vt:lpstr>NES Exterior</vt:lpstr>
      <vt:lpstr>NES Property</vt:lpstr>
      <vt:lpstr>NES Capital Investments </vt:lpstr>
      <vt:lpstr>NES School Physical Plant Status</vt:lpstr>
      <vt:lpstr>NES School Physical Plant Status  </vt:lpstr>
      <vt:lpstr>Nackawic Middle School (NMS) General Information – Facility Review</vt:lpstr>
      <vt:lpstr>NMS Bottom Floor</vt:lpstr>
      <vt:lpstr>NMS Middle Floor</vt:lpstr>
      <vt:lpstr>NMS Top Floor</vt:lpstr>
      <vt:lpstr>NMS Building Summary</vt:lpstr>
      <vt:lpstr> NMS Building Summary</vt:lpstr>
      <vt:lpstr>NMS Electrical &amp; Lighting</vt:lpstr>
      <vt:lpstr>NMS Exterior</vt:lpstr>
      <vt:lpstr>NMS Property</vt:lpstr>
      <vt:lpstr>NMS Capital Investments </vt:lpstr>
      <vt:lpstr>NMS School Physical Plant Status</vt:lpstr>
      <vt:lpstr>NMS School Physical Plant Status (continued)</vt:lpstr>
      <vt:lpstr>School Physical Plant Status (continued)</vt:lpstr>
      <vt:lpstr>Nackawic High School (NHS) General Information – Facility Review</vt:lpstr>
      <vt:lpstr> NHS General Information</vt:lpstr>
      <vt:lpstr>NHS Main Floor</vt:lpstr>
      <vt:lpstr>NHS Top Floor</vt:lpstr>
      <vt:lpstr>NHS Top Floor</vt:lpstr>
      <vt:lpstr>NHS Building Summary</vt:lpstr>
      <vt:lpstr>NHS Electrical &amp; Lighting</vt:lpstr>
      <vt:lpstr>NHS Exterior</vt:lpstr>
      <vt:lpstr>NHS Property</vt:lpstr>
      <vt:lpstr>NHS Capital Investments </vt:lpstr>
      <vt:lpstr>NHS School Physical Plant Status</vt:lpstr>
      <vt:lpstr>NHS School Physical Plant Status (continued)</vt:lpstr>
      <vt:lpstr>Nackawic Transportation Study</vt:lpstr>
      <vt:lpstr>Nackawic Transportation Study Continued</vt:lpstr>
      <vt:lpstr>Nackawic Transportation Study Continued</vt:lpstr>
      <vt:lpstr>Current Student Address Distances</vt:lpstr>
      <vt:lpstr> Nackawic Elementary Boundary</vt:lpstr>
      <vt:lpstr>Current Student Address Distances</vt:lpstr>
      <vt:lpstr> Nackawic Middle Boundary</vt:lpstr>
      <vt:lpstr>Current Student Address Distances</vt:lpstr>
      <vt:lpstr> Nackawic High Boundary</vt:lpstr>
      <vt:lpstr>Salaries Nackawic Elementary</vt:lpstr>
      <vt:lpstr>NES Assigned Budgets</vt:lpstr>
      <vt:lpstr>NES Facilities Costs</vt:lpstr>
      <vt:lpstr>Total Costs-Nackawic Elementary</vt:lpstr>
      <vt:lpstr>Salaries-Nackawic Middle School (NMS)</vt:lpstr>
      <vt:lpstr>NMS Assigned Budgets</vt:lpstr>
      <vt:lpstr>NMS Facilities Costs</vt:lpstr>
      <vt:lpstr>Total Costs-Nackawic Middle School</vt:lpstr>
      <vt:lpstr>Salaries-Nackawic High School (NHS)</vt:lpstr>
      <vt:lpstr>NHS Assigned Budgets</vt:lpstr>
      <vt:lpstr>NHS Facilities Costs</vt:lpstr>
      <vt:lpstr>Total Costs-Nackawic High School</vt:lpstr>
      <vt:lpstr>Economic Development</vt:lpstr>
      <vt:lpstr>Nackawic Community</vt:lpstr>
      <vt:lpstr>PowerPoint Presentation</vt:lpstr>
      <vt:lpstr>PowerPoint Presentation</vt:lpstr>
      <vt:lpstr> Nackawic Gets Involved </vt:lpstr>
      <vt:lpstr>Nackawic Employers</vt:lpstr>
      <vt:lpstr>Impact on the Community of  Nackawic</vt:lpstr>
      <vt:lpstr> Questions and Answers</vt:lpstr>
      <vt:lpstr>Nackawic Schools Sustainability Study – Visit our Website for Details!</vt:lpstr>
      <vt:lpstr>    Thank you for coming!</vt:lpstr>
    </vt:vector>
  </TitlesOfParts>
  <Company>School District 17</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Study of Coles Island School – Provincial Policy 409</dc:title>
  <dc:creator>Andrea Penney</dc:creator>
  <cp:lastModifiedBy>Clark-Caterini , Carol    (ASD-W)</cp:lastModifiedBy>
  <cp:revision>395</cp:revision>
  <cp:lastPrinted>2015-11-06T13:03:30Z</cp:lastPrinted>
  <dcterms:created xsi:type="dcterms:W3CDTF">2011-05-17T20:33:20Z</dcterms:created>
  <dcterms:modified xsi:type="dcterms:W3CDTF">2015-11-06T15:18:18Z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0x01010080496433898C72488CA2D7CCC87E5D31</vt:lpwstr>
  </property>
</Properties>
</file>